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Lst>
  <p:sldSz cy="6858000" cx="12192000"/>
  <p:notesSz cx="6858000" cy="9144000"/>
  <p:embeddedFontLst>
    <p:embeddedFont>
      <p:font typeface="Inconsolata"/>
      <p:regular r:id="rId137"/>
      <p:bold r:id="rId138"/>
    </p:embeddedFont>
    <p:embeddedFont>
      <p:font typeface="Inter"/>
      <p:regular r:id="rId139"/>
      <p:bold r:id="rId140"/>
    </p:embeddedFont>
    <p:embeddedFont>
      <p:font typeface="Fira Sans"/>
      <p:regular r:id="rId141"/>
      <p:bold r:id="rId142"/>
      <p:italic r:id="rId143"/>
      <p:boldItalic r:id="rId144"/>
    </p:embeddedFont>
    <p:embeddedFont>
      <p:font typeface="Onest"/>
      <p:regular r:id="rId145"/>
      <p:bold r:id="rId146"/>
    </p:embeddedFont>
    <p:embeddedFont>
      <p:font typeface="Century Gothic"/>
      <p:regular r:id="rId147"/>
      <p:bold r:id="rId148"/>
      <p:italic r:id="rId149"/>
      <p:boldItalic r:id="rId150"/>
    </p:embeddedFont>
    <p:embeddedFont>
      <p:font typeface="Roboto"/>
      <p:regular r:id="rId151"/>
      <p:bold r:id="rId152"/>
      <p:italic r:id="rId153"/>
      <p:boldItalic r:id="rId154"/>
    </p:embeddedFont>
    <p:embeddedFont>
      <p:font typeface="Arimo"/>
      <p:regular r:id="rId155"/>
      <p:bold r:id="rId156"/>
      <p:italic r:id="rId157"/>
      <p:boldItalic r:id="rId158"/>
    </p:embeddedFont>
    <p:embeddedFont>
      <p:font typeface="Fira Mono"/>
      <p:regular r:id="rId159"/>
      <p:bold r:id="rId160"/>
    </p:embeddedFont>
    <p:embeddedFont>
      <p:font typeface="Lora"/>
      <p:regular r:id="rId161"/>
      <p:bold r:id="rId162"/>
      <p:italic r:id="rId163"/>
      <p:boldItalic r:id="rId164"/>
    </p:embeddedFont>
    <p:embeddedFont>
      <p:font typeface="PT Sans"/>
      <p:regular r:id="rId165"/>
      <p:bold r:id="rId166"/>
      <p:italic r:id="rId167"/>
      <p:boldItalic r:id="rId168"/>
    </p:embeddedFont>
    <p:embeddedFont>
      <p:font typeface="Open Sans"/>
      <p:regular r:id="rId169"/>
      <p:bold r:id="rId170"/>
      <p:italic r:id="rId171"/>
      <p:boldItalic r:id="rId1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B76BD6-8257-48D7-A4BE-0486B15100D5}">
  <a:tblStyle styleId="{54B76BD6-8257-48D7-A4BE-0486B15100D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4412635-29DF-43FA-A234-81B21EFD632F}" styleName="Table_1">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827C246-AFD5-48D6-8169-86EB6BFF00DE}" styleName="Table_2">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FF6E7"/>
          </a:solidFill>
        </a:fill>
      </a:tcStyle>
    </a:wholeTbl>
    <a:band1H>
      <a:tcTxStyle/>
      <a:tcStyle>
        <a:fill>
          <a:solidFill>
            <a:srgbClr val="DDECCC"/>
          </a:solidFill>
        </a:fill>
      </a:tcStyle>
    </a:band1H>
    <a:band2H>
      <a:tcTxStyle/>
    </a:band2H>
    <a:band1V>
      <a:tcTxStyle/>
      <a:tcStyle>
        <a:fill>
          <a:solidFill>
            <a:srgbClr val="DDECCC"/>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font" Target="fonts/CenturyGothic-boldItalic.fntdata"/><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CenturyGothic-italic.fntdata"/><Relationship Id="rId4" Type="http://schemas.openxmlformats.org/officeDocument/2006/relationships/slideMaster" Target="slideMasters/slideMaster1.xml"/><Relationship Id="rId148" Type="http://schemas.openxmlformats.org/officeDocument/2006/relationships/font" Target="fonts/CenturyGothic-bold.fntdata"/><Relationship Id="rId9" Type="http://schemas.openxmlformats.org/officeDocument/2006/relationships/slide" Target="slides/slide4.xml"/><Relationship Id="rId143" Type="http://schemas.openxmlformats.org/officeDocument/2006/relationships/font" Target="fonts/FiraSans-italic.fntdata"/><Relationship Id="rId142" Type="http://schemas.openxmlformats.org/officeDocument/2006/relationships/font" Target="fonts/FiraSans-bold.fntdata"/><Relationship Id="rId141" Type="http://schemas.openxmlformats.org/officeDocument/2006/relationships/font" Target="fonts/FiraSans-regular.fntdata"/><Relationship Id="rId140" Type="http://schemas.openxmlformats.org/officeDocument/2006/relationships/font" Target="fonts/Inter-bold.fntdata"/><Relationship Id="rId5" Type="http://schemas.openxmlformats.org/officeDocument/2006/relationships/notesMaster" Target="notesMasters/notesMaster1.xml"/><Relationship Id="rId147" Type="http://schemas.openxmlformats.org/officeDocument/2006/relationships/font" Target="fonts/CenturyGothic-regular.fntdata"/><Relationship Id="rId6" Type="http://schemas.openxmlformats.org/officeDocument/2006/relationships/slide" Target="slides/slide1.xml"/><Relationship Id="rId146" Type="http://schemas.openxmlformats.org/officeDocument/2006/relationships/font" Target="fonts/Onest-bold.fntdata"/><Relationship Id="rId7" Type="http://schemas.openxmlformats.org/officeDocument/2006/relationships/slide" Target="slides/slide2.xml"/><Relationship Id="rId145" Type="http://schemas.openxmlformats.org/officeDocument/2006/relationships/font" Target="fonts/Onest-regular.fntdata"/><Relationship Id="rId8" Type="http://schemas.openxmlformats.org/officeDocument/2006/relationships/slide" Target="slides/slide3.xml"/><Relationship Id="rId144" Type="http://schemas.openxmlformats.org/officeDocument/2006/relationships/font" Target="fonts/FiraSans-boldItalic.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Inter-regular.fntdata"/><Relationship Id="rId138" Type="http://schemas.openxmlformats.org/officeDocument/2006/relationships/font" Target="fonts/Inconsolata-bold.fntdata"/><Relationship Id="rId137" Type="http://schemas.openxmlformats.org/officeDocument/2006/relationships/font" Target="fonts/Inconsolata-regular.fntdata"/><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OpenSans-boldItalic.fntdata"/><Relationship Id="rId65" Type="http://schemas.openxmlformats.org/officeDocument/2006/relationships/slide" Target="slides/slide60.xml"/><Relationship Id="rId171" Type="http://schemas.openxmlformats.org/officeDocument/2006/relationships/font" Target="fonts/OpenSans-italic.fntdata"/><Relationship Id="rId68" Type="http://schemas.openxmlformats.org/officeDocument/2006/relationships/slide" Target="slides/slide63.xml"/><Relationship Id="rId170" Type="http://schemas.openxmlformats.org/officeDocument/2006/relationships/font" Target="fonts/OpenSans-bold.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PTSans-regular.fntdata"/><Relationship Id="rId69" Type="http://schemas.openxmlformats.org/officeDocument/2006/relationships/slide" Target="slides/slide64.xml"/><Relationship Id="rId164" Type="http://schemas.openxmlformats.org/officeDocument/2006/relationships/font" Target="fonts/Lora-boldItalic.fntdata"/><Relationship Id="rId163" Type="http://schemas.openxmlformats.org/officeDocument/2006/relationships/font" Target="fonts/Lora-italic.fntdata"/><Relationship Id="rId162" Type="http://schemas.openxmlformats.org/officeDocument/2006/relationships/font" Target="fonts/Lora-bold.fntdata"/><Relationship Id="rId169" Type="http://schemas.openxmlformats.org/officeDocument/2006/relationships/font" Target="fonts/OpenSans-regular.fntdata"/><Relationship Id="rId168" Type="http://schemas.openxmlformats.org/officeDocument/2006/relationships/font" Target="fonts/PTSans-boldItalic.fntdata"/><Relationship Id="rId167" Type="http://schemas.openxmlformats.org/officeDocument/2006/relationships/font" Target="fonts/PTSans-italic.fntdata"/><Relationship Id="rId166" Type="http://schemas.openxmlformats.org/officeDocument/2006/relationships/font" Target="fonts/PTSans-bold.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Lora-regular.fntdata"/><Relationship Id="rId54" Type="http://schemas.openxmlformats.org/officeDocument/2006/relationships/slide" Target="slides/slide49.xml"/><Relationship Id="rId160" Type="http://schemas.openxmlformats.org/officeDocument/2006/relationships/font" Target="fonts/FiraMono-bold.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FiraMono-regular.fntdata"/><Relationship Id="rId59" Type="http://schemas.openxmlformats.org/officeDocument/2006/relationships/slide" Target="slides/slide54.xml"/><Relationship Id="rId154" Type="http://schemas.openxmlformats.org/officeDocument/2006/relationships/font" Target="fonts/Roboto-boldItalic.fntdata"/><Relationship Id="rId58" Type="http://schemas.openxmlformats.org/officeDocument/2006/relationships/slide" Target="slides/slide53.xml"/><Relationship Id="rId153" Type="http://schemas.openxmlformats.org/officeDocument/2006/relationships/font" Target="fonts/Roboto-italic.fntdata"/><Relationship Id="rId152" Type="http://schemas.openxmlformats.org/officeDocument/2006/relationships/font" Target="fonts/Roboto-bold.fntdata"/><Relationship Id="rId151" Type="http://schemas.openxmlformats.org/officeDocument/2006/relationships/font" Target="fonts/Roboto-regular.fntdata"/><Relationship Id="rId158" Type="http://schemas.openxmlformats.org/officeDocument/2006/relationships/font" Target="fonts/Arimo-boldItalic.fntdata"/><Relationship Id="rId157" Type="http://schemas.openxmlformats.org/officeDocument/2006/relationships/font" Target="fonts/Arimo-italic.fntdata"/><Relationship Id="rId156" Type="http://schemas.openxmlformats.org/officeDocument/2006/relationships/font" Target="fonts/Arimo-bold.fntdata"/><Relationship Id="rId155" Type="http://schemas.openxmlformats.org/officeDocument/2006/relationships/font" Target="fonts/Arim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showMasterSp="0" type="title">
  <p:cSld name="TITLE">
    <p:spTree>
      <p:nvGrpSpPr>
        <p:cNvPr id="14" name="Shape 14"/>
        <p:cNvGrpSpPr/>
        <p:nvPr/>
      </p:nvGrpSpPr>
      <p:grpSpPr>
        <a:xfrm>
          <a:off x="0" y="0"/>
          <a:ext cx="0" cy="0"/>
          <a:chOff x="0" y="0"/>
          <a:chExt cx="0" cy="0"/>
        </a:xfrm>
      </p:grpSpPr>
      <p:sp>
        <p:nvSpPr>
          <p:cNvPr id="15" name="Google Shape;15;p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1100051" y="4455621"/>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19" name="Google Shape;19;p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cxnSp>
        <p:nvCxnSpPr>
          <p:cNvPr id="22" name="Google Shape;22;p2"/>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83" name="Shape 83"/>
        <p:cNvGrpSpPr/>
        <p:nvPr/>
      </p:nvGrpSpPr>
      <p:grpSpPr>
        <a:xfrm>
          <a:off x="0" y="0"/>
          <a:ext cx="0" cy="0"/>
          <a:chOff x="0" y="0"/>
          <a:chExt cx="0" cy="0"/>
        </a:xfrm>
      </p:grpSpPr>
      <p:sp>
        <p:nvSpPr>
          <p:cNvPr id="84" name="Google Shape;84;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1"/>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6" name="Google Shape;86;p1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showMasterSp="0" type="vertTitleAndTx">
  <p:cSld name="VERTICAL_TITLE_AND_VERTICAL_TEXT">
    <p:spTree>
      <p:nvGrpSpPr>
        <p:cNvPr id="89" name="Shape 89"/>
        <p:cNvGrpSpPr/>
        <p:nvPr/>
      </p:nvGrpSpPr>
      <p:grpSpPr>
        <a:xfrm>
          <a:off x="0" y="0"/>
          <a:ext cx="0" cy="0"/>
          <a:chOff x="0" y="0"/>
          <a:chExt cx="0" cy="0"/>
        </a:xfrm>
      </p:grpSpPr>
      <p:sp>
        <p:nvSpPr>
          <p:cNvPr id="90" name="Google Shape;90;p1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2"/>
          <p:cNvSpPr txBox="1"/>
          <p:nvPr>
            <p:ph type="title"/>
          </p:nvPr>
        </p:nvSpPr>
        <p:spPr>
          <a:xfrm rot="5400000">
            <a:off x="7159401" y="1977801"/>
            <a:ext cx="5759898"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2"/>
          <p:cNvSpPr txBox="1"/>
          <p:nvPr>
            <p:ph idx="1" type="body"/>
          </p:nvPr>
        </p:nvSpPr>
        <p:spPr>
          <a:xfrm rot="5400000">
            <a:off x="1825401" y="-574899"/>
            <a:ext cx="5759898"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4" name="Google Shape;94;p1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23" name="Shape 23"/>
        <p:cNvGrpSpPr/>
        <p:nvPr/>
      </p:nvGrpSpPr>
      <p:grpSpPr>
        <a:xfrm>
          <a:off x="0" y="0"/>
          <a:ext cx="0" cy="0"/>
          <a:chOff x="0" y="0"/>
          <a:chExt cx="0" cy="0"/>
        </a:xfrm>
      </p:grpSpPr>
      <p:sp>
        <p:nvSpPr>
          <p:cNvPr id="24" name="Google Shape;24;p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showMasterSp="0" type="blank">
  <p:cSld name="BLANK">
    <p:spTree>
      <p:nvGrpSpPr>
        <p:cNvPr id="28" name="Shape 28"/>
        <p:cNvGrpSpPr/>
        <p:nvPr/>
      </p:nvGrpSpPr>
      <p:grpSpPr>
        <a:xfrm>
          <a:off x="0" y="0"/>
          <a:ext cx="0" cy="0"/>
          <a:chOff x="0" y="0"/>
          <a:chExt cx="0" cy="0"/>
        </a:xfrm>
      </p:grpSpPr>
      <p:sp>
        <p:nvSpPr>
          <p:cNvPr id="29" name="Google Shape;29;p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showMasterSp="0" type="secHead">
  <p:cSld name="SECTION_HEADER">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9" name="Google Shape;39;p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cxnSp>
        <p:nvCxnSpPr>
          <p:cNvPr id="42" name="Google Shape;42;p5"/>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43" name="Shape 43"/>
        <p:cNvGrpSpPr/>
        <p:nvPr/>
      </p:nvGrpSpPr>
      <p:grpSpPr>
        <a:xfrm>
          <a:off x="0" y="0"/>
          <a:ext cx="0" cy="0"/>
          <a:chOff x="0" y="0"/>
          <a:chExt cx="0" cy="0"/>
        </a:xfrm>
      </p:grpSpPr>
      <p:sp>
        <p:nvSpPr>
          <p:cNvPr id="44" name="Google Shape;44;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6"/>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6" name="Google Shape;46;p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49" name="Shape 49"/>
        <p:cNvGrpSpPr/>
        <p:nvPr/>
      </p:nvGrpSpPr>
      <p:grpSpPr>
        <a:xfrm>
          <a:off x="0" y="0"/>
          <a:ext cx="0" cy="0"/>
          <a:chOff x="0" y="0"/>
          <a:chExt cx="0" cy="0"/>
        </a:xfrm>
      </p:grpSpPr>
      <p:sp>
        <p:nvSpPr>
          <p:cNvPr id="50" name="Google Shape;50;p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 type="body"/>
          </p:nvPr>
        </p:nvSpPr>
        <p:spPr>
          <a:xfrm>
            <a:off x="1097278"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2" name="Google Shape;52;p7"/>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56" name="Shape 56"/>
        <p:cNvGrpSpPr/>
        <p:nvPr/>
      </p:nvGrpSpPr>
      <p:grpSpPr>
        <a:xfrm>
          <a:off x="0" y="0"/>
          <a:ext cx="0" cy="0"/>
          <a:chOff x="0" y="0"/>
          <a:chExt cx="0" cy="0"/>
        </a:xfrm>
      </p:grpSpPr>
      <p:sp>
        <p:nvSpPr>
          <p:cNvPr id="57" name="Google Shape;57;p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8"/>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9" name="Google Shape;59;p8"/>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0" name="Google Shape;60;p8"/>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1" name="Google Shape;61;p8"/>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2" name="Google Shape;62;p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showMasterSp="0" type="objTx">
  <p:cSld name="OBJECT_WITH_CAPTION_TEXT">
    <p:spTree>
      <p:nvGrpSpPr>
        <p:cNvPr id="65" name="Shape 65"/>
        <p:cNvGrpSpPr/>
        <p:nvPr/>
      </p:nvGrpSpPr>
      <p:grpSpPr>
        <a:xfrm>
          <a:off x="0" y="0"/>
          <a:ext cx="0" cy="0"/>
          <a:chOff x="0" y="0"/>
          <a:chExt cx="0" cy="0"/>
        </a:xfrm>
      </p:grpSpPr>
      <p:sp>
        <p:nvSpPr>
          <p:cNvPr id="66" name="Google Shape;66;p9"/>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9"/>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9"/>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0" name="Google Shape;70;p9"/>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1" name="Google Shape;71;p9"/>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9"/>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Calibri"/>
                <a:ea typeface="Calibri"/>
                <a:cs typeface="Calibri"/>
                <a:sym typeface="Calibri"/>
              </a:defRPr>
            </a:lvl1pPr>
            <a:lvl2pPr indent="0" lvl="1" marL="0" algn="r">
              <a:spcBef>
                <a:spcPts val="0"/>
              </a:spcBef>
              <a:buNone/>
              <a:defRPr sz="1050">
                <a:solidFill>
                  <a:schemeClr val="dk2"/>
                </a:solidFill>
                <a:latin typeface="Calibri"/>
                <a:ea typeface="Calibri"/>
                <a:cs typeface="Calibri"/>
                <a:sym typeface="Calibri"/>
              </a:defRPr>
            </a:lvl2pPr>
            <a:lvl3pPr indent="0" lvl="2" marL="0" algn="r">
              <a:spcBef>
                <a:spcPts val="0"/>
              </a:spcBef>
              <a:buNone/>
              <a:defRPr sz="1050">
                <a:solidFill>
                  <a:schemeClr val="dk2"/>
                </a:solidFill>
                <a:latin typeface="Calibri"/>
                <a:ea typeface="Calibri"/>
                <a:cs typeface="Calibri"/>
                <a:sym typeface="Calibri"/>
              </a:defRPr>
            </a:lvl3pPr>
            <a:lvl4pPr indent="0" lvl="3" marL="0" algn="r">
              <a:spcBef>
                <a:spcPts val="0"/>
              </a:spcBef>
              <a:buNone/>
              <a:defRPr sz="1050">
                <a:solidFill>
                  <a:schemeClr val="dk2"/>
                </a:solidFill>
                <a:latin typeface="Calibri"/>
                <a:ea typeface="Calibri"/>
                <a:cs typeface="Calibri"/>
                <a:sym typeface="Calibri"/>
              </a:defRPr>
            </a:lvl4pPr>
            <a:lvl5pPr indent="0" lvl="4" marL="0" algn="r">
              <a:spcBef>
                <a:spcPts val="0"/>
              </a:spcBef>
              <a:buNone/>
              <a:defRPr sz="1050">
                <a:solidFill>
                  <a:schemeClr val="dk2"/>
                </a:solidFill>
                <a:latin typeface="Calibri"/>
                <a:ea typeface="Calibri"/>
                <a:cs typeface="Calibri"/>
                <a:sym typeface="Calibri"/>
              </a:defRPr>
            </a:lvl5pPr>
            <a:lvl6pPr indent="0" lvl="5" marL="0" algn="r">
              <a:spcBef>
                <a:spcPts val="0"/>
              </a:spcBef>
              <a:buNone/>
              <a:defRPr sz="1050">
                <a:solidFill>
                  <a:schemeClr val="dk2"/>
                </a:solidFill>
                <a:latin typeface="Calibri"/>
                <a:ea typeface="Calibri"/>
                <a:cs typeface="Calibri"/>
                <a:sym typeface="Calibri"/>
              </a:defRPr>
            </a:lvl6pPr>
            <a:lvl7pPr indent="0" lvl="6" marL="0" algn="r">
              <a:spcBef>
                <a:spcPts val="0"/>
              </a:spcBef>
              <a:buNone/>
              <a:defRPr sz="1050">
                <a:solidFill>
                  <a:schemeClr val="dk2"/>
                </a:solidFill>
                <a:latin typeface="Calibri"/>
                <a:ea typeface="Calibri"/>
                <a:cs typeface="Calibri"/>
                <a:sym typeface="Calibri"/>
              </a:defRPr>
            </a:lvl7pPr>
            <a:lvl8pPr indent="0" lvl="7" marL="0" algn="r">
              <a:spcBef>
                <a:spcPts val="0"/>
              </a:spcBef>
              <a:buNone/>
              <a:defRPr sz="1050">
                <a:solidFill>
                  <a:schemeClr val="dk2"/>
                </a:solidFill>
                <a:latin typeface="Calibri"/>
                <a:ea typeface="Calibri"/>
                <a:cs typeface="Calibri"/>
                <a:sym typeface="Calibri"/>
              </a:defRPr>
            </a:lvl8pPr>
            <a:lvl9pPr indent="0" lvl="8" marL="0" algn="r">
              <a:spcBef>
                <a:spcPts val="0"/>
              </a:spcBef>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showMasterSp="0" type="picTx">
  <p:cSld name="PICTURE_WITH_CAPTION_TEXT">
    <p:spTree>
      <p:nvGrpSpPr>
        <p:cNvPr id="74" name="Shape 74"/>
        <p:cNvGrpSpPr/>
        <p:nvPr/>
      </p:nvGrpSpPr>
      <p:grpSpPr>
        <a:xfrm>
          <a:off x="0" y="0"/>
          <a:ext cx="0" cy="0"/>
          <a:chOff x="0" y="0"/>
          <a:chExt cx="0" cy="0"/>
        </a:xfrm>
      </p:grpSpPr>
      <p:sp>
        <p:nvSpPr>
          <p:cNvPr id="75" name="Google Shape;75;p10"/>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0"/>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0"/>
          <p:cNvSpPr txBox="1"/>
          <p:nvPr>
            <p:ph type="title"/>
          </p:nvPr>
        </p:nvSpPr>
        <p:spPr>
          <a:xfrm>
            <a:off x="1097280" y="5074920"/>
            <a:ext cx="10113645"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0"/>
          <p:cNvSpPr/>
          <p:nvPr>
            <p:ph idx="2" type="pic"/>
          </p:nvPr>
        </p:nvSpPr>
        <p:spPr>
          <a:xfrm>
            <a:off x="15" y="0"/>
            <a:ext cx="12191985" cy="4915076"/>
          </a:xfrm>
          <a:prstGeom prst="rect">
            <a:avLst/>
          </a:prstGeom>
          <a:solidFill>
            <a:srgbClr val="D2CDB0"/>
          </a:solidFill>
          <a:ln>
            <a:noFill/>
          </a:ln>
        </p:spPr>
      </p:sp>
      <p:sp>
        <p:nvSpPr>
          <p:cNvPr id="79" name="Google Shape;79;p10"/>
          <p:cNvSpPr txBox="1"/>
          <p:nvPr>
            <p:ph idx="1" type="body"/>
          </p:nvPr>
        </p:nvSpPr>
        <p:spPr>
          <a:xfrm>
            <a:off x="1097280" y="5907024"/>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0" name="Google Shape;80;p1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p:nvPr/>
        </p:nvSpPr>
        <p:spPr>
          <a:xfrm>
            <a:off x="15" y="6334316"/>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0" name="Google Shape;10;p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cxnSp>
        <p:nvCxnSpPr>
          <p:cNvPr id="13" name="Google Shape;13;p1"/>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40" Type="http://schemas.openxmlformats.org/officeDocument/2006/relationships/hyperlink" Target="http://www.php.su/functions/?cat=stream" TargetMode="External"/><Relationship Id="rId20" Type="http://schemas.openxmlformats.org/officeDocument/2006/relationships/hyperlink" Target="http://www.php.su/functions/?cat=mail" TargetMode="External"/><Relationship Id="rId42" Type="http://schemas.openxmlformats.org/officeDocument/2006/relationships/hyperlink" Target="http://www.php.su/functions/?cat=misc" TargetMode="External"/><Relationship Id="rId41" Type="http://schemas.openxmlformats.org/officeDocument/2006/relationships/hyperlink" Target="http://www.php.su/functions/?cat=pcntl" TargetMode="External"/><Relationship Id="rId22" Type="http://schemas.openxmlformats.org/officeDocument/2006/relationships/hyperlink" Target="http://www.php.su/functions/?cat=regex" TargetMode="External"/><Relationship Id="rId21" Type="http://schemas.openxmlformats.org/officeDocument/2006/relationships/hyperlink" Target="http://www.php.su/functions/?cat=pcre" TargetMode="External"/><Relationship Id="rId24" Type="http://schemas.openxmlformats.org/officeDocument/2006/relationships/hyperlink" Target="http://www.php.su/functions/?cat=zlib" TargetMode="External"/><Relationship Id="rId23" Type="http://schemas.openxmlformats.org/officeDocument/2006/relationships/hyperlink" Target="http://www.php.su/functions/?cat=posix" TargetMode="External"/><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hyperlink" Target="http://www.php.su/functions/?cat=strings" TargetMode="External"/><Relationship Id="rId4" Type="http://schemas.openxmlformats.org/officeDocument/2006/relationships/hyperlink" Target="http://www.php.su/functions/?cat=ctype" TargetMode="External"/><Relationship Id="rId9" Type="http://schemas.openxmlformats.org/officeDocument/2006/relationships/hyperlink" Target="http://www.php.su/functions/?cat=sqlite" TargetMode="External"/><Relationship Id="rId26" Type="http://schemas.openxmlformats.org/officeDocument/2006/relationships/hyperlink" Target="http://www.php.su/functions/?cat=info" TargetMode="External"/><Relationship Id="rId25" Type="http://schemas.openxmlformats.org/officeDocument/2006/relationships/hyperlink" Target="http://www.php.su/functions/?cat=session" TargetMode="External"/><Relationship Id="rId28" Type="http://schemas.openxmlformats.org/officeDocument/2006/relationships/hyperlink" Target="http://www.php.su/functions/?cat=var" TargetMode="External"/><Relationship Id="rId27" Type="http://schemas.openxmlformats.org/officeDocument/2006/relationships/hyperlink" Target="http://www.php.su/functions/?cat=exec" TargetMode="External"/><Relationship Id="rId5" Type="http://schemas.openxmlformats.org/officeDocument/2006/relationships/hyperlink" Target="http://www.php.su/functions/?cat=array" TargetMode="External"/><Relationship Id="rId6" Type="http://schemas.openxmlformats.org/officeDocument/2006/relationships/hyperlink" Target="http://www.php.su/functions/?cat=dir" TargetMode="External"/><Relationship Id="rId29" Type="http://schemas.openxmlformats.org/officeDocument/2006/relationships/hyperlink" Target="http://www.php.su/functions/?cat=funchand" TargetMode="External"/><Relationship Id="rId7" Type="http://schemas.openxmlformats.org/officeDocument/2006/relationships/hyperlink" Target="http://www.php.su/functions/?cat=filesystem" TargetMode="External"/><Relationship Id="rId8" Type="http://schemas.openxmlformats.org/officeDocument/2006/relationships/hyperlink" Target="http://www.php.su/functions/?cat=mysql" TargetMode="External"/><Relationship Id="rId31" Type="http://schemas.openxmlformats.org/officeDocument/2006/relationships/hyperlink" Target="http://www.php.su/functions/?cat=errorfunc" TargetMode="External"/><Relationship Id="rId30" Type="http://schemas.openxmlformats.org/officeDocument/2006/relationships/hyperlink" Target="http://www.php.su/functions/?cat=outcontrol" TargetMode="External"/><Relationship Id="rId11" Type="http://schemas.openxmlformats.org/officeDocument/2006/relationships/hyperlink" Target="http://www.php.su/functions/?cat=bc" TargetMode="External"/><Relationship Id="rId33" Type="http://schemas.openxmlformats.org/officeDocument/2006/relationships/hyperlink" Target="http://www.php.su/functions/?cat=w32api" TargetMode="External"/><Relationship Id="rId10" Type="http://schemas.openxmlformats.org/officeDocument/2006/relationships/hyperlink" Target="http://www.php.su/functions/?cat=math" TargetMode="External"/><Relationship Id="rId32" Type="http://schemas.openxmlformats.org/officeDocument/2006/relationships/hyperlink" Target="http://www.php.su/functions/?cat=com" TargetMode="External"/><Relationship Id="rId13" Type="http://schemas.openxmlformats.org/officeDocument/2006/relationships/hyperlink" Target="http://www.php.su/functions/?cat=datetime" TargetMode="External"/><Relationship Id="rId35" Type="http://schemas.openxmlformats.org/officeDocument/2006/relationships/hyperlink" Target="http://www.php.su/functions/?cat=mime-magic" TargetMode="External"/><Relationship Id="rId12" Type="http://schemas.openxmlformats.org/officeDocument/2006/relationships/hyperlink" Target="http://www.php.su/functions/?cat=gmp" TargetMode="External"/><Relationship Id="rId34" Type="http://schemas.openxmlformats.org/officeDocument/2006/relationships/hyperlink" Target="http://www.php.su/functions/?cat=classobj" TargetMode="External"/><Relationship Id="rId15" Type="http://schemas.openxmlformats.org/officeDocument/2006/relationships/hyperlink" Target="http://www.php.su/functions/?cat=http" TargetMode="External"/><Relationship Id="rId37" Type="http://schemas.openxmlformats.org/officeDocument/2006/relationships/hyperlink" Target="http://www.php.su/functions/?cat=simplexml" TargetMode="External"/><Relationship Id="rId14" Type="http://schemas.openxmlformats.org/officeDocument/2006/relationships/hyperlink" Target="http://www.php.su/functions/?cat=calendar" TargetMode="External"/><Relationship Id="rId36" Type="http://schemas.openxmlformats.org/officeDocument/2006/relationships/hyperlink" Target="http://www.php.su/functions/?cat=xml" TargetMode="External"/><Relationship Id="rId17" Type="http://schemas.openxmlformats.org/officeDocument/2006/relationships/hyperlink" Target="http://www.php.su/functions/?cat=url" TargetMode="External"/><Relationship Id="rId39" Type="http://schemas.openxmlformats.org/officeDocument/2006/relationships/hyperlink" Target="http://www.php.su/functions/?cat=shmop" TargetMode="External"/><Relationship Id="rId16" Type="http://schemas.openxmlformats.org/officeDocument/2006/relationships/hyperlink" Target="http://www.php.su/functions/?cat=ftp" TargetMode="External"/><Relationship Id="rId38" Type="http://schemas.openxmlformats.org/officeDocument/2006/relationships/hyperlink" Target="http://www.php.su/functions/?cat=apache" TargetMode="External"/><Relationship Id="rId19" Type="http://schemas.openxmlformats.org/officeDocument/2006/relationships/hyperlink" Target="http://www.php.su/functions/?cat=network" TargetMode="External"/><Relationship Id="rId18" Type="http://schemas.openxmlformats.org/officeDocument/2006/relationships/hyperlink" Target="http://www.php.su/functions/?cat=sockets"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hyperlink" Target="https://www.php.net/manual/ru/language.oop5.basic.php#language.oop5.basic.class"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hyperlink" Target="https://www.php.net/manual/ru/functions.arguments.php#functions.variable-arg-list" TargetMode="External"/><Relationship Id="rId4" Type="http://schemas.openxmlformats.org/officeDocument/2006/relationships/hyperlink" Target="https://www.php.net/manual/ru/functions.arguments.php#functions.arguments.default" TargetMode="External"/><Relationship Id="rId5" Type="http://schemas.openxmlformats.org/officeDocument/2006/relationships/hyperlink" Target="https://www.php.net/manual/ru/function.func-num-args.php" TargetMode="External"/><Relationship Id="rId6" Type="http://schemas.openxmlformats.org/officeDocument/2006/relationships/hyperlink" Target="https://www.php.net/manual/ru/function.func-get-arg.php" TargetMode="External"/><Relationship Id="rId7" Type="http://schemas.openxmlformats.org/officeDocument/2006/relationships/hyperlink" Target="https://www.php.net/manual/ru/function.func-get-args.php"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hyperlink" Target="https://basicweb.ru/jquery/jquery_effect_slideup.php"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hyperlink" Target="about:blank"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4.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hyperlink" Target="https://guruweba.com/html/teg-td-html-yacheyka-tablitsy/" TargetMode="External"/><Relationship Id="rId10" Type="http://schemas.openxmlformats.org/officeDocument/2006/relationships/hyperlink" Target="https://guruweba.com/html/teg-tbody-html-osnovnaya-chast-telo-tablitsy/" TargetMode="External"/><Relationship Id="rId9" Type="http://schemas.openxmlformats.org/officeDocument/2006/relationships/hyperlink" Target="https://guruweba.com/html/teg-tfoot-html-nizhniy-kolontitul-tablitsy/" TargetMode="External"/><Relationship Id="rId5" Type="http://schemas.openxmlformats.org/officeDocument/2006/relationships/hyperlink" Target="https://guruweba.com/html/teg-th-html-yacheyka-zagolovok-v-tablitse/" TargetMode="External"/><Relationship Id="rId6" Type="http://schemas.openxmlformats.org/officeDocument/2006/relationships/hyperlink" Target="https://guruweba.com/html/teg-td-html-yacheyka-tablitsy/" TargetMode="External"/><Relationship Id="rId7" Type="http://schemas.openxmlformats.org/officeDocument/2006/relationships/hyperlink" Target="https://guruweba.com/html/teg-th-html-yacheyka-zagolovok-v-tablitse/" TargetMode="External"/><Relationship Id="rId8" Type="http://schemas.openxmlformats.org/officeDocument/2006/relationships/hyperlink" Target="https://guruweba.com/html/teg-thead-html-verkhniy-kolontitul-tablits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m-school.ru/tags/tag_script.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developer.mozilla.org/ru/docs/Web/JavaScript/Reference/Operators/new" TargetMode="External"/><Relationship Id="rId4" Type="http://schemas.openxmlformats.org/officeDocument/2006/relationships/hyperlink" Target="https://developer.mozilla.org/ru/docs/Web/JavaScript/Reference/Global_Objects/Date/pars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developer.mozilla.org/ru/docs/Web/JavaScript/Reference/Operators/new"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developer.mozilla.org/ru/docs/Web/JavaScript/Reference/Global_Objects/Date#methods" TargetMode="External"/><Relationship Id="rId4" Type="http://schemas.openxmlformats.org/officeDocument/2006/relationships/hyperlink" Target="https://developer.mozilla.org/ru/docs/Web/JavaScript/Reference/Global_Objects/Date/now" TargetMode="External"/><Relationship Id="rId5" Type="http://schemas.openxmlformats.org/officeDocument/2006/relationships/hyperlink" Target="https://developer.mozilla.org/ru/docs/Web/JavaScript/Reference/Global_Objects/Date/parse" TargetMode="External"/><Relationship Id="rId6" Type="http://schemas.openxmlformats.org/officeDocument/2006/relationships/hyperlink" Target="https://developer.mozilla.org/ru/docs/Web/JavaScript/Reference/Global_Objects/Date/UTC"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developer.mozilla.org/ru/docs/Web/JavaScript/Guide/Loops_and_iteration#%D1%86%D0%B8%D0%BA%D0%BB_for" TargetMode="External"/><Relationship Id="rId4" Type="http://schemas.openxmlformats.org/officeDocument/2006/relationships/hyperlink" Target="https://developer.mozilla.org/ru/docs/Web/JavaScript/Guide/Loops_and_iteration#%D1%86%D0%B8%D0%BA%D0%BB_do...while" TargetMode="External"/><Relationship Id="rId10" Type="http://schemas.openxmlformats.org/officeDocument/2006/relationships/hyperlink" Target="https://developer.mozilla.org/ru/docs/Web/JavaScript/Guide/Loops_and_iteration#for...of" TargetMode="External"/><Relationship Id="rId9" Type="http://schemas.openxmlformats.org/officeDocument/2006/relationships/hyperlink" Target="https://developer.mozilla.org/ru/docs/Web/JavaScript/Guide/Loops_and_iteration#for...in" TargetMode="External"/><Relationship Id="rId5" Type="http://schemas.openxmlformats.org/officeDocument/2006/relationships/hyperlink" Target="https://developer.mozilla.org/ru/docs/Web/JavaScript/Guide/Loops_and_iteration#%D1%86%D0%B8%D0%BA%D0%BB_while" TargetMode="External"/><Relationship Id="rId6" Type="http://schemas.openxmlformats.org/officeDocument/2006/relationships/hyperlink" Target="https://developer.mozilla.org/ru/docs/Web/JavaScript/Guide/Loops_and_iteration#%D0%BC%D0%B5%D1%82%D0%BA%D0%B0_label_" TargetMode="External"/><Relationship Id="rId7" Type="http://schemas.openxmlformats.org/officeDocument/2006/relationships/hyperlink" Target="https://developer.mozilla.org/ru/docs/Web/JavaScript/Guide/Loops_and_iteration#break" TargetMode="External"/><Relationship Id="rId8" Type="http://schemas.openxmlformats.org/officeDocument/2006/relationships/hyperlink" Target="https://developer.mozilla.org/ru/docs/Web/JavaScript/Guide/Loops_and_iteration#continu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developer.mozilla.org/ru/docs/Web/JavaScript/Guide/Loops_and_iteration#%D1%86%D0%B8%D0%BA%D0%BB_do...while" TargetMode="External"/><Relationship Id="rId4" Type="http://schemas.openxmlformats.org/officeDocument/2006/relationships/hyperlink" Target="https://developer.mozilla.org/ru/docs/Web/JavaScript/Guide/Loops_and_iteration#%D1%86%D0%B8%D0%BA%D0%BB_do...while" TargetMode="External"/><Relationship Id="rId5" Type="http://schemas.openxmlformats.org/officeDocument/2006/relationships/hyperlink" Target="https://developer.mozilla.org/ru/docs/Web/JavaScript/Reference/Statements/do...whil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developer.mozilla.org/ru/docs/Web/JavaScript/Guide/Loops_and_iteration#%D1%86%D0%B8%D0%BA%D0%BB_while" TargetMode="External"/><Relationship Id="rId4" Type="http://schemas.openxmlformats.org/officeDocument/2006/relationships/hyperlink" Target="https://developer.mozilla.org/ru/docs/Web/JavaScript/Guide/Loops_and_iteration#%D1%86%D0%B8%D0%BA%D0%BB_while" TargetMode="External"/><Relationship Id="rId5" Type="http://schemas.openxmlformats.org/officeDocument/2006/relationships/hyperlink" Target="https://developer.mozilla.org/ru/docs/Web/JavaScript/Reference/Statements/whil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en.wikipedia.org/wiki/JQuery" TargetMode="External"/><Relationship Id="rId4" Type="http://schemas.openxmlformats.org/officeDocument/2006/relationships/hyperlink" Target="https://en.wikipedia.org/wiki/JavaScript" TargetMode="External"/><Relationship Id="rId10" Type="http://schemas.openxmlformats.org/officeDocument/2006/relationships/hyperlink" Target="https://www.w3.org/TR/CSS21/selector.html%23id-selectors" TargetMode="External"/><Relationship Id="rId9" Type="http://schemas.openxmlformats.org/officeDocument/2006/relationships/hyperlink" Target="https://api.jquery.com/category/selectors/jquery-selector-extensions/" TargetMode="External"/><Relationship Id="rId5" Type="http://schemas.openxmlformats.org/officeDocument/2006/relationships/hyperlink" Target="https://en.wikipedia.org/wiki/Headless_browser" TargetMode="External"/><Relationship Id="rId6" Type="http://schemas.openxmlformats.org/officeDocument/2006/relationships/hyperlink" Target="https://www.w3.org/TR/dom/" TargetMode="External"/><Relationship Id="rId7" Type="http://schemas.openxmlformats.org/officeDocument/2006/relationships/hyperlink" Target="https://www.w3.org/TR/DOM-Level-3-Core/" TargetMode="External"/><Relationship Id="rId8" Type="http://schemas.openxmlformats.org/officeDocument/2006/relationships/hyperlink" Target="https://docs.google.com/document/d/1LPaPA30bLUB_publLIMF0RlhdnPx_ePXm7oW02iiT6o/edit"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hyperlink" Target="http://localhost/"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hyperlink" Target="http://www.w3.org/Amaya/User/BinDist.html" TargetMode="External"/><Relationship Id="rId4" Type="http://schemas.openxmlformats.org/officeDocument/2006/relationships/hyperlink" Target="http://bourabai.ru/alg/oop.htm" TargetMode="External"/><Relationship Id="rId10" Type="http://schemas.openxmlformats.org/officeDocument/2006/relationships/hyperlink" Target="http://bourabai.ru/xml/technology.htm" TargetMode="External"/><Relationship Id="rId9" Type="http://schemas.openxmlformats.org/officeDocument/2006/relationships/hyperlink" Target="http://bourabai.ru/einf/chapter13.htm" TargetMode="External"/><Relationship Id="rId5" Type="http://schemas.openxmlformats.org/officeDocument/2006/relationships/hyperlink" Target="http://bourabai.ru/dbt/dbms/index.htm" TargetMode="External"/><Relationship Id="rId6" Type="http://schemas.openxmlformats.org/officeDocument/2006/relationships/hyperlink" Target="http://bourabai.ru/xml/lang.htm" TargetMode="External"/><Relationship Id="rId7" Type="http://schemas.openxmlformats.org/officeDocument/2006/relationships/hyperlink" Target="http://bourabai.ru/xml/3gl.htm" TargetMode="External"/><Relationship Id="rId8" Type="http://schemas.openxmlformats.org/officeDocument/2006/relationships/hyperlink" Target="http://bourabai.ru/einf/4gl.htm"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hyperlink" Target="http://bourabai.ru/xml/sgml.htm"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3"/>
          <p:cNvSpPr txBox="1"/>
          <p:nvPr>
            <p:ph type="ctrTitle"/>
          </p:nvPr>
        </p:nvSpPr>
        <p:spPr>
          <a:xfrm>
            <a:off x="1097279" y="758952"/>
            <a:ext cx="10435693" cy="356616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85000"/>
              </a:lnSpc>
              <a:spcBef>
                <a:spcPts val="0"/>
              </a:spcBef>
              <a:spcAft>
                <a:spcPts val="0"/>
              </a:spcAft>
              <a:buClr>
                <a:srgbClr val="002060"/>
              </a:buClr>
              <a:buSzPct val="100000"/>
              <a:buFont typeface="Comic Sans MS"/>
              <a:buNone/>
            </a:pPr>
            <a:r>
              <a:rPr b="1" lang="ru-RU">
                <a:solidFill>
                  <a:srgbClr val="002060"/>
                </a:solidFill>
                <a:latin typeface="Comic Sans MS"/>
                <a:ea typeface="Comic Sans MS"/>
                <a:cs typeface="Comic Sans MS"/>
                <a:sym typeface="Comic Sans MS"/>
              </a:rPr>
              <a:t>Программные средства создания Интернет приложений</a:t>
            </a:r>
            <a:endParaRPr/>
          </a:p>
        </p:txBody>
      </p:sp>
      <p:sp>
        <p:nvSpPr>
          <p:cNvPr id="102" name="Google Shape;102;p13"/>
          <p:cNvSpPr txBox="1"/>
          <p:nvPr>
            <p:ph idx="1" type="subTitle"/>
          </p:nvPr>
        </p:nvSpPr>
        <p:spPr>
          <a:xfrm>
            <a:off x="1285102" y="5988909"/>
            <a:ext cx="9144000" cy="57047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ru-RU">
                <a:latin typeface="Comic Sans MS"/>
                <a:ea typeface="Comic Sans MS"/>
                <a:cs typeface="Comic Sans MS"/>
                <a:sym typeface="Comic Sans MS"/>
              </a:rPr>
              <a:t>ТЕОРЕТИЧЕСКИЕ ВОПРОСЫ</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p:nvPr/>
        </p:nvSpPr>
        <p:spPr>
          <a:xfrm>
            <a:off x="262097" y="824410"/>
            <a:ext cx="11390211" cy="480131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Verdana"/>
              <a:buNone/>
            </a:pPr>
            <a:r>
              <a:rPr b="0" i="0" lang="ru-RU" sz="1800" u="sng" cap="none" strike="noStrike">
                <a:solidFill>
                  <a:srgbClr val="000000"/>
                </a:solidFill>
                <a:latin typeface="Verdana"/>
                <a:ea typeface="Verdana"/>
                <a:cs typeface="Verdana"/>
                <a:sym typeface="Verdana"/>
              </a:rPr>
              <a:t>Другие теги логического форматирования:</a:t>
            </a:r>
            <a:endParaRPr b="0" i="0" sz="18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Verdana"/>
              <a:buNone/>
            </a:pPr>
            <a:r>
              <a:rPr b="0" i="0" lang="ru-RU" sz="1800" u="none" cap="none" strike="noStrike">
                <a:solidFill>
                  <a:srgbClr val="000000"/>
                </a:solidFill>
                <a:latin typeface="Verdana"/>
                <a:ea typeface="Verdana"/>
                <a:cs typeface="Verdana"/>
                <a:sym typeface="Verdana"/>
              </a:rPr>
              <a:t>&lt;DFN&gt; – </a:t>
            </a:r>
            <a:r>
              <a:rPr b="0" i="1" lang="ru-RU" sz="1800" u="none" cap="none" strike="noStrike">
                <a:solidFill>
                  <a:srgbClr val="000000"/>
                </a:solidFill>
                <a:latin typeface="Verdana"/>
                <a:ea typeface="Verdana"/>
                <a:cs typeface="Verdana"/>
                <a:sym typeface="Verdana"/>
              </a:rPr>
              <a:t>служит для описания определений</a:t>
            </a:r>
            <a:r>
              <a:rPr b="0" i="0" lang="ru-RU" sz="1800" u="none" cap="none" strike="noStrike">
                <a:solidFill>
                  <a:srgbClr val="000000"/>
                </a:solidFill>
                <a:latin typeface="Verdana"/>
                <a:ea typeface="Verdana"/>
                <a:cs typeface="Verdana"/>
                <a:sym typeface="Verdana"/>
              </a:rPr>
              <a:t>;</a:t>
            </a:r>
            <a:endParaRPr/>
          </a:p>
          <a:p>
            <a:pPr indent="0" lvl="0" marL="0" marR="0" rtl="0" algn="just">
              <a:lnSpc>
                <a:spcPct val="100000"/>
              </a:lnSpc>
              <a:spcBef>
                <a:spcPts val="0"/>
              </a:spcBef>
              <a:spcAft>
                <a:spcPts val="0"/>
              </a:spcAft>
              <a:buClr>
                <a:srgbClr val="000000"/>
              </a:buClr>
              <a:buSzPts val="1800"/>
              <a:buFont typeface="Verdana"/>
              <a:buNone/>
            </a:pPr>
            <a:r>
              <a:rPr b="0" i="0" lang="ru-RU" sz="1800" u="none" cap="none" strike="noStrike">
                <a:solidFill>
                  <a:srgbClr val="000000"/>
                </a:solidFill>
                <a:latin typeface="Verdana"/>
                <a:ea typeface="Verdana"/>
                <a:cs typeface="Verdana"/>
                <a:sym typeface="Verdana"/>
              </a:rPr>
              <a:t>&lt;CITE&gt; – </a:t>
            </a:r>
            <a:r>
              <a:rPr b="0" i="1" lang="ru-RU" sz="1800" u="none" cap="none" strike="noStrike">
                <a:solidFill>
                  <a:srgbClr val="000000"/>
                </a:solidFill>
                <a:latin typeface="Verdana"/>
                <a:ea typeface="Verdana"/>
                <a:cs typeface="Verdana"/>
                <a:sym typeface="Verdana"/>
              </a:rPr>
              <a:t>служит для выделения цитат</a:t>
            </a:r>
            <a:r>
              <a:rPr b="0" i="0" lang="ru-RU" sz="1800" u="none" cap="none" strike="noStrike">
                <a:solidFill>
                  <a:srgbClr val="000000"/>
                </a:solidFill>
                <a:latin typeface="Verdana"/>
                <a:ea typeface="Verdana"/>
                <a:cs typeface="Verdana"/>
                <a:sym typeface="Verdana"/>
              </a:rPr>
              <a:t>;</a:t>
            </a:r>
            <a:endParaRPr/>
          </a:p>
          <a:p>
            <a:pPr indent="0" lvl="0" marL="0" marR="0" rtl="0" algn="just">
              <a:lnSpc>
                <a:spcPct val="100000"/>
              </a:lnSpc>
              <a:spcBef>
                <a:spcPts val="0"/>
              </a:spcBef>
              <a:spcAft>
                <a:spcPts val="0"/>
              </a:spcAft>
              <a:buClr>
                <a:srgbClr val="000000"/>
              </a:buClr>
              <a:buSzPts val="1800"/>
              <a:buFont typeface="Verdana"/>
              <a:buNone/>
            </a:pPr>
            <a:r>
              <a:rPr b="0" i="0" lang="ru-RU" sz="1800" u="none" cap="none" strike="noStrike">
                <a:solidFill>
                  <a:srgbClr val="000000"/>
                </a:solidFill>
                <a:latin typeface="Verdana"/>
                <a:ea typeface="Verdana"/>
                <a:cs typeface="Verdana"/>
                <a:sym typeface="Verdana"/>
              </a:rPr>
              <a:t>&lt;INS&gt; – отмечает свой текст как вставку;</a:t>
            </a:r>
            <a:endParaRPr/>
          </a:p>
          <a:p>
            <a:pPr indent="0" lvl="0" marL="0" marR="0" rtl="0" algn="just">
              <a:lnSpc>
                <a:spcPct val="100000"/>
              </a:lnSpc>
              <a:spcBef>
                <a:spcPts val="0"/>
              </a:spcBef>
              <a:spcAft>
                <a:spcPts val="0"/>
              </a:spcAft>
              <a:buClr>
                <a:srgbClr val="000000"/>
              </a:buClr>
              <a:buSzPts val="1800"/>
              <a:buFont typeface="Verdana"/>
              <a:buNone/>
            </a:pPr>
            <a:r>
              <a:rPr b="0" i="0" lang="ru-RU" sz="1800" u="none" cap="none" strike="noStrike">
                <a:solidFill>
                  <a:srgbClr val="000000"/>
                </a:solidFill>
                <a:latin typeface="Verdana"/>
                <a:ea typeface="Verdana"/>
                <a:cs typeface="Verdana"/>
                <a:sym typeface="Verdana"/>
              </a:rPr>
              <a:t>&lt;KBD&gt; – </a:t>
            </a:r>
            <a:r>
              <a:rPr b="0" i="0" lang="ru-RU" sz="1800" u="none" cap="none" strike="noStrike">
                <a:solidFill>
                  <a:srgbClr val="000000"/>
                </a:solidFill>
                <a:latin typeface="Arimo"/>
                <a:ea typeface="Arimo"/>
                <a:cs typeface="Arimo"/>
                <a:sym typeface="Arimo"/>
              </a:rPr>
              <a:t>используется для ввода с клавиатуры пользователя</a:t>
            </a:r>
            <a:r>
              <a:rPr b="0" i="0" lang="ru-RU" sz="1800" u="none" cap="none" strike="noStrike">
                <a:solidFill>
                  <a:srgbClr val="000000"/>
                </a:solidFill>
                <a:latin typeface="Verdana"/>
                <a:ea typeface="Verdana"/>
                <a:cs typeface="Verdana"/>
                <a:sym typeface="Verdana"/>
              </a:rPr>
              <a:t>;</a:t>
            </a:r>
            <a:endParaRPr/>
          </a:p>
          <a:p>
            <a:pPr indent="0" lvl="0" marL="0" marR="0" rtl="0" algn="just">
              <a:lnSpc>
                <a:spcPct val="100000"/>
              </a:lnSpc>
              <a:spcBef>
                <a:spcPts val="0"/>
              </a:spcBef>
              <a:spcAft>
                <a:spcPts val="0"/>
              </a:spcAft>
              <a:buClr>
                <a:srgbClr val="000000"/>
              </a:buClr>
              <a:buSzPts val="1800"/>
              <a:buFont typeface="Verdana"/>
              <a:buNone/>
            </a:pPr>
            <a:r>
              <a:rPr b="0" i="0" lang="ru-RU" sz="1800" u="none" cap="none" strike="noStrike">
                <a:solidFill>
                  <a:srgbClr val="000000"/>
                </a:solidFill>
                <a:latin typeface="Verdana"/>
                <a:ea typeface="Verdana"/>
                <a:cs typeface="Verdana"/>
                <a:sym typeface="Verdana"/>
              </a:rPr>
              <a:t>&lt;SAMP&gt; – </a:t>
            </a:r>
            <a:r>
              <a:rPr b="0" i="0" lang="ru-RU" sz="1800" u="none" cap="none" strike="noStrike">
                <a:solidFill>
                  <a:srgbClr val="000000"/>
                </a:solidFill>
                <a:latin typeface="Arimo"/>
                <a:ea typeface="Arimo"/>
                <a:cs typeface="Arimo"/>
                <a:sym typeface="Arimo"/>
              </a:rPr>
              <a:t>используется для отметки результатов, выдаваемых программами, для выделения нескольких символов моноширинным шрифтом:</a:t>
            </a:r>
            <a:r>
              <a:rPr b="0" i="0" lang="ru-RU" sz="1800" u="none" cap="none" strike="noStrike">
                <a:solidFill>
                  <a:srgbClr val="000000"/>
                </a:solidFill>
                <a:latin typeface="Verdana"/>
                <a:ea typeface="Verdana"/>
                <a:cs typeface="Verdana"/>
                <a:sym typeface="Verdana"/>
              </a:rPr>
              <a:t>;</a:t>
            </a:r>
            <a:endParaRPr/>
          </a:p>
          <a:p>
            <a:pPr indent="0" lvl="0" marL="0" marR="0" rtl="0" algn="just">
              <a:lnSpc>
                <a:spcPct val="100000"/>
              </a:lnSpc>
              <a:spcBef>
                <a:spcPts val="0"/>
              </a:spcBef>
              <a:spcAft>
                <a:spcPts val="0"/>
              </a:spcAft>
              <a:buClr>
                <a:srgbClr val="000000"/>
              </a:buClr>
              <a:buSzPts val="1800"/>
              <a:buFont typeface="Verdana"/>
              <a:buNone/>
            </a:pPr>
            <a:r>
              <a:rPr b="0" i="0" lang="ru-RU" sz="1800" u="none" cap="none" strike="noStrike">
                <a:solidFill>
                  <a:srgbClr val="000000"/>
                </a:solidFill>
                <a:latin typeface="Verdana"/>
                <a:ea typeface="Verdana"/>
                <a:cs typeface="Verdana"/>
                <a:sym typeface="Verdana"/>
              </a:rPr>
              <a:t>&lt;VAR&gt; – </a:t>
            </a:r>
            <a:r>
              <a:rPr b="0" i="1" lang="ru-RU" sz="1800" u="none" cap="none" strike="noStrike">
                <a:solidFill>
                  <a:srgbClr val="000000"/>
                </a:solidFill>
                <a:latin typeface="Verdana"/>
                <a:ea typeface="Verdana"/>
                <a:cs typeface="Verdana"/>
                <a:sym typeface="Verdana"/>
              </a:rPr>
              <a:t>используется для символьных переменных</a:t>
            </a:r>
            <a:r>
              <a:rPr b="0" i="0" lang="ru-RU" sz="1800" u="none" cap="none" strike="noStrike">
                <a:solidFill>
                  <a:srgbClr val="000000"/>
                </a:solidFill>
                <a:latin typeface="Verdana"/>
                <a:ea typeface="Verdana"/>
                <a:cs typeface="Verdana"/>
                <a:sym typeface="Verdana"/>
              </a:rPr>
              <a:t>;</a:t>
            </a:r>
            <a:endParaRPr/>
          </a:p>
          <a:p>
            <a:pPr indent="0" lvl="0" marL="0" marR="0" rtl="0" algn="just">
              <a:lnSpc>
                <a:spcPct val="100000"/>
              </a:lnSpc>
              <a:spcBef>
                <a:spcPts val="0"/>
              </a:spcBef>
              <a:spcAft>
                <a:spcPts val="0"/>
              </a:spcAft>
              <a:buClr>
                <a:srgbClr val="000000"/>
              </a:buClr>
              <a:buSzPts val="1800"/>
              <a:buFont typeface="Verdana"/>
              <a:buNone/>
            </a:pPr>
            <a:r>
              <a:rPr b="0" i="0" lang="ru-RU" sz="1800" u="none" cap="none" strike="noStrike">
                <a:solidFill>
                  <a:srgbClr val="000000"/>
                </a:solidFill>
                <a:latin typeface="Verdana"/>
                <a:ea typeface="Verdana"/>
                <a:cs typeface="Verdana"/>
                <a:sym typeface="Verdana"/>
              </a:rPr>
              <a:t>&lt;ABBR&gt; – используется для аббревиатур (СНГ, КПСС, WWW);</a:t>
            </a:r>
            <a:endParaRPr/>
          </a:p>
          <a:p>
            <a:pPr indent="0" lvl="0" marL="0" marR="0" rtl="0" algn="just">
              <a:lnSpc>
                <a:spcPct val="100000"/>
              </a:lnSpc>
              <a:spcBef>
                <a:spcPts val="0"/>
              </a:spcBef>
              <a:spcAft>
                <a:spcPts val="0"/>
              </a:spcAft>
              <a:buClr>
                <a:srgbClr val="000000"/>
              </a:buClr>
              <a:buSzPts val="1800"/>
              <a:buFont typeface="Verdana"/>
              <a:buNone/>
            </a:pPr>
            <a:r>
              <a:rPr b="0" i="0" lang="ru-RU" sz="1800" u="none" cap="none" strike="noStrike">
                <a:solidFill>
                  <a:srgbClr val="000000"/>
                </a:solidFill>
                <a:latin typeface="Verdana"/>
                <a:ea typeface="Verdana"/>
                <a:cs typeface="Verdana"/>
                <a:sym typeface="Verdana"/>
              </a:rPr>
              <a:t>&lt;ACRONYM&gt; – используется для сокращений (стр., англ.) с атрибутом TITLE;</a:t>
            </a:r>
            <a:endParaRPr/>
          </a:p>
          <a:p>
            <a:pPr indent="0" lvl="0" marL="0" marR="0" rtl="0" algn="just">
              <a:lnSpc>
                <a:spcPct val="100000"/>
              </a:lnSpc>
              <a:spcBef>
                <a:spcPts val="0"/>
              </a:spcBef>
              <a:spcAft>
                <a:spcPts val="0"/>
              </a:spcAft>
              <a:buClr>
                <a:srgbClr val="000000"/>
              </a:buClr>
              <a:buSzPts val="1800"/>
              <a:buFont typeface="Verdana"/>
              <a:buNone/>
            </a:pPr>
            <a:r>
              <a:rPr b="0" i="0" lang="ru-RU" sz="1800" u="none" cap="none" strike="noStrike">
                <a:solidFill>
                  <a:srgbClr val="000000"/>
                </a:solidFill>
                <a:latin typeface="Verdana"/>
                <a:ea typeface="Verdana"/>
                <a:cs typeface="Verdana"/>
                <a:sym typeface="Verdana"/>
              </a:rPr>
              <a:t>&lt;Q&gt; – цитированный текст в кавычках.</a:t>
            </a:r>
            <a:endParaRPr/>
          </a:p>
          <a:p>
            <a:pPr indent="0" lvl="0" marL="0" marR="0" rtl="0" algn="just">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Verdana"/>
              <a:ea typeface="Verdana"/>
              <a:cs typeface="Verdana"/>
              <a:sym typeface="Verdana"/>
            </a:endParaRPr>
          </a:p>
          <a:p>
            <a:pPr indent="0" lvl="0" marL="0" marR="0" rtl="0" algn="just">
              <a:lnSpc>
                <a:spcPct val="100000"/>
              </a:lnSpc>
              <a:spcBef>
                <a:spcPts val="0"/>
              </a:spcBef>
              <a:spcAft>
                <a:spcPts val="0"/>
              </a:spcAft>
              <a:buClr>
                <a:srgbClr val="000000"/>
              </a:buClr>
              <a:buSzPts val="1800"/>
              <a:buFont typeface="Verdana"/>
              <a:buNone/>
            </a:pPr>
            <a:r>
              <a:rPr b="0" i="0" lang="ru-RU" sz="1800" u="none" cap="none" strike="noStrike">
                <a:solidFill>
                  <a:srgbClr val="000000"/>
                </a:solidFill>
                <a:latin typeface="Verdana"/>
                <a:ea typeface="Verdana"/>
                <a:cs typeface="Verdana"/>
                <a:sym typeface="Verdana"/>
              </a:rPr>
              <a:t>Теги &lt;INS&gt; и &lt;DEL&gt; используются, когда нужно напомнить самому себе о том, что данный кусок текста должен быть (или </a:t>
            </a:r>
            <a:r>
              <a:rPr b="0" i="1" lang="ru-RU" sz="1800" u="none" cap="none" strike="noStrike">
                <a:solidFill>
                  <a:srgbClr val="000000"/>
                </a:solidFill>
                <a:latin typeface="Verdana"/>
                <a:ea typeface="Verdana"/>
                <a:cs typeface="Verdana"/>
                <a:sym typeface="Verdana"/>
              </a:rPr>
              <a:t>уже</a:t>
            </a:r>
            <a:r>
              <a:rPr b="0" i="0" lang="ru-RU" sz="1800" u="none" cap="none" strike="noStrike">
                <a:solidFill>
                  <a:srgbClr val="000000"/>
                </a:solidFill>
                <a:latin typeface="Verdana"/>
                <a:ea typeface="Verdana"/>
                <a:cs typeface="Verdana"/>
                <a:sym typeface="Verdana"/>
              </a:rPr>
              <a:t>) вставлен или удален. Применяются при создании сайта группой дизайнеров. Могут иметь атрибуты </a:t>
            </a:r>
            <a:r>
              <a:rPr b="0" i="0" lang="ru-RU" sz="1800" u="none" cap="none" strike="noStrike">
                <a:solidFill>
                  <a:srgbClr val="000000"/>
                </a:solidFill>
                <a:latin typeface="Arimo"/>
                <a:ea typeface="Arimo"/>
                <a:cs typeface="Arimo"/>
                <a:sym typeface="Arimo"/>
              </a:rPr>
              <a:t>datetime, cite, title</a:t>
            </a:r>
            <a:r>
              <a:rPr b="0" i="0" lang="ru-RU" sz="1800" u="none" cap="none" strike="noStrike">
                <a:solidFill>
                  <a:srgbClr val="000000"/>
                </a:solidFill>
                <a:latin typeface="Verdana"/>
                <a:ea typeface="Verdana"/>
                <a:cs typeface="Verdana"/>
                <a:sym typeface="Verdana"/>
              </a:rPr>
              <a:t>. В </a:t>
            </a:r>
            <a:r>
              <a:rPr b="0" i="0" lang="ru-RU" sz="1800" u="none" cap="none" strike="noStrike">
                <a:solidFill>
                  <a:srgbClr val="000000"/>
                </a:solidFill>
                <a:latin typeface="Arimo"/>
                <a:ea typeface="Arimo"/>
                <a:cs typeface="Arimo"/>
                <a:sym typeface="Arimo"/>
              </a:rPr>
              <a:t>datetime</a:t>
            </a:r>
            <a:r>
              <a:rPr b="0" i="0" lang="ru-RU" sz="1800" u="none" cap="none" strike="noStrike">
                <a:solidFill>
                  <a:srgbClr val="000000"/>
                </a:solidFill>
                <a:latin typeface="Verdana"/>
                <a:ea typeface="Verdana"/>
                <a:cs typeface="Verdana"/>
                <a:sym typeface="Verdana"/>
              </a:rPr>
              <a:t> можно указать дату и время удаления/вставки. В </a:t>
            </a:r>
            <a:r>
              <a:rPr b="0" i="0" lang="ru-RU" sz="1800" u="none" cap="none" strike="noStrike">
                <a:solidFill>
                  <a:srgbClr val="000000"/>
                </a:solidFill>
                <a:latin typeface="Arimo"/>
                <a:ea typeface="Arimo"/>
                <a:cs typeface="Arimo"/>
                <a:sym typeface="Arimo"/>
              </a:rPr>
              <a:t>cite</a:t>
            </a:r>
            <a:r>
              <a:rPr b="0" i="0" lang="ru-RU" sz="1800" u="none" cap="none" strike="noStrike">
                <a:solidFill>
                  <a:srgbClr val="000000"/>
                </a:solidFill>
                <a:latin typeface="Verdana"/>
                <a:ea typeface="Verdana"/>
                <a:cs typeface="Verdana"/>
                <a:sym typeface="Verdana"/>
              </a:rPr>
              <a:t> ставится ссылка на URL, по которому содержится пояснение к данному отрывку. С помощью </a:t>
            </a:r>
            <a:r>
              <a:rPr b="0" i="0" lang="ru-RU" sz="1800" u="none" cap="none" strike="noStrike">
                <a:solidFill>
                  <a:srgbClr val="000000"/>
                </a:solidFill>
                <a:latin typeface="Arimo"/>
                <a:ea typeface="Arimo"/>
                <a:cs typeface="Arimo"/>
                <a:sym typeface="Arimo"/>
              </a:rPr>
              <a:t>title</a:t>
            </a:r>
            <a:r>
              <a:rPr b="0" i="0" lang="ru-RU" sz="1800" u="none" cap="none" strike="noStrike">
                <a:solidFill>
                  <a:srgbClr val="000000"/>
                </a:solidFill>
                <a:latin typeface="Verdana"/>
                <a:ea typeface="Verdana"/>
                <a:cs typeface="Verdana"/>
                <a:sym typeface="Verdana"/>
              </a:rPr>
              <a:t> пояснения вставляются прямо в тег.</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12"/>
          <p:cNvSpPr txBox="1"/>
          <p:nvPr/>
        </p:nvSpPr>
        <p:spPr>
          <a:xfrm>
            <a:off x="0" y="0"/>
            <a:ext cx="12079705" cy="62478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1600">
                <a:solidFill>
                  <a:srgbClr val="202737"/>
                </a:solidFill>
                <a:latin typeface="Roboto"/>
                <a:ea typeface="Roboto"/>
                <a:cs typeface="Roboto"/>
                <a:sym typeface="Roboto"/>
              </a:rPr>
              <a:t>Плюсы</a:t>
            </a:r>
            <a:endParaRPr/>
          </a:p>
          <a:p>
            <a:pPr indent="-101600" lvl="0" marL="0" marR="0" rtl="0" algn="l">
              <a:spcBef>
                <a:spcPts val="0"/>
              </a:spcBef>
              <a:spcAft>
                <a:spcPts val="0"/>
              </a:spcAft>
              <a:buClr>
                <a:srgbClr val="626570"/>
              </a:buClr>
              <a:buSzPts val="1600"/>
              <a:buFont typeface="Arial"/>
              <a:buChar char="•"/>
            </a:pPr>
            <a:r>
              <a:rPr b="1" i="0" lang="ru-RU" sz="1600">
                <a:solidFill>
                  <a:srgbClr val="626570"/>
                </a:solidFill>
                <a:latin typeface="Roboto"/>
                <a:ea typeface="Roboto"/>
                <a:cs typeface="Roboto"/>
                <a:sym typeface="Roboto"/>
              </a:rPr>
              <a:t>Доступность</a:t>
            </a:r>
            <a:r>
              <a:rPr b="0" i="0" lang="ru-RU" sz="1600">
                <a:solidFill>
                  <a:srgbClr val="626570"/>
                </a:solidFill>
                <a:latin typeface="Roboto"/>
                <a:ea typeface="Roboto"/>
                <a:cs typeface="Roboto"/>
                <a:sym typeface="Roboto"/>
              </a:rPr>
              <a:t>. Это программное обеспечение с открытым исходным кодом. Значит, его может бесплатно использовать или модифицировать любой желающий. Разработчики по всему миру создают конфигурации и модули веб-сервера для своих специфических нужд. По этой же причине Apache регулярно получает полезные дополнения, расширяющие его базовый функционал.</a:t>
            </a:r>
            <a:endParaRPr/>
          </a:p>
          <a:p>
            <a:pPr indent="-101600" lvl="0" marL="0" marR="0" rtl="0" algn="l">
              <a:spcBef>
                <a:spcPts val="0"/>
              </a:spcBef>
              <a:spcAft>
                <a:spcPts val="0"/>
              </a:spcAft>
              <a:buClr>
                <a:srgbClr val="626570"/>
              </a:buClr>
              <a:buSzPts val="1600"/>
              <a:buFont typeface="Arial"/>
              <a:buChar char="•"/>
            </a:pPr>
            <a:r>
              <a:rPr b="1" i="0" lang="ru-RU" sz="1600">
                <a:solidFill>
                  <a:srgbClr val="626570"/>
                </a:solidFill>
                <a:latin typeface="Roboto"/>
                <a:ea typeface="Roboto"/>
                <a:cs typeface="Roboto"/>
                <a:sym typeface="Roboto"/>
              </a:rPr>
              <a:t>Гибкость настройки</a:t>
            </a:r>
            <a:r>
              <a:rPr b="0" i="0" lang="ru-RU" sz="1600">
                <a:solidFill>
                  <a:srgbClr val="626570"/>
                </a:solidFill>
                <a:latin typeface="Roboto"/>
                <a:ea typeface="Roboto"/>
                <a:cs typeface="Roboto"/>
                <a:sym typeface="Roboto"/>
              </a:rPr>
              <a:t>. Apache использует несколько конфигурационных файлов для управления веб-сервером. Это позволяет настроить ПО под узконаправленные задачи.</a:t>
            </a:r>
            <a:endParaRPr/>
          </a:p>
          <a:p>
            <a:pPr indent="-101600" lvl="0" marL="0" marR="0" rtl="0" algn="l">
              <a:spcBef>
                <a:spcPts val="0"/>
              </a:spcBef>
              <a:spcAft>
                <a:spcPts val="0"/>
              </a:spcAft>
              <a:buClr>
                <a:srgbClr val="626570"/>
              </a:buClr>
              <a:buSzPts val="1600"/>
              <a:buFont typeface="Arial"/>
              <a:buChar char="•"/>
            </a:pPr>
            <a:r>
              <a:rPr b="1" i="0" lang="ru-RU" sz="1600">
                <a:solidFill>
                  <a:srgbClr val="626570"/>
                </a:solidFill>
                <a:latin typeface="Roboto"/>
                <a:ea typeface="Roboto"/>
                <a:cs typeface="Roboto"/>
                <a:sym typeface="Roboto"/>
              </a:rPr>
              <a:t>Функциональность</a:t>
            </a:r>
            <a:r>
              <a:rPr b="0" i="0" lang="ru-RU" sz="1600">
                <a:solidFill>
                  <a:srgbClr val="626570"/>
                </a:solidFill>
                <a:latin typeface="Roboto"/>
                <a:ea typeface="Roboto"/>
                <a:cs typeface="Roboto"/>
                <a:sym typeface="Roboto"/>
              </a:rPr>
              <a:t>. У Apache динамическая модульная структура. Можно быстро подключать дополнительный функционал в виде скачиваемых модулей, даже без обращения к внешним источникам. Это позволяет решать целый комплекс важнейших задач в области безопасности, кэширования, редактирования URL, распределения нагрузки. Благодаря гибридным модулям MPM, Apache может одинаково успешно обслуживать статический и динамический контент. Есть возможность оперативно отключать ненужные модули и ускорять работу веб-сервера</a:t>
            </a:r>
            <a:endParaRPr/>
          </a:p>
          <a:p>
            <a:pPr indent="-101600" lvl="0" marL="0" marR="0" rtl="0" algn="l">
              <a:spcBef>
                <a:spcPts val="0"/>
              </a:spcBef>
              <a:spcAft>
                <a:spcPts val="0"/>
              </a:spcAft>
              <a:buClr>
                <a:srgbClr val="626570"/>
              </a:buClr>
              <a:buSzPts val="1600"/>
              <a:buFont typeface="Arial"/>
              <a:buChar char="•"/>
            </a:pPr>
            <a:r>
              <a:rPr b="1" i="0" lang="ru-RU" sz="1600">
                <a:solidFill>
                  <a:srgbClr val="626570"/>
                </a:solidFill>
                <a:latin typeface="Roboto"/>
                <a:ea typeface="Roboto"/>
                <a:cs typeface="Roboto"/>
                <a:sym typeface="Roboto"/>
              </a:rPr>
              <a:t>Кроссплатформенность</a:t>
            </a:r>
            <a:r>
              <a:rPr b="0" i="0" lang="ru-RU" sz="1600">
                <a:solidFill>
                  <a:srgbClr val="626570"/>
                </a:solidFill>
                <a:latin typeface="Roboto"/>
                <a:ea typeface="Roboto"/>
                <a:cs typeface="Roboto"/>
                <a:sym typeface="Roboto"/>
              </a:rPr>
              <a:t>. Apache работает как на Windows, так и на всех Unix-подобных системах. Администрирование веб-сервером не имеет серьёзных отличий на разных ОС. Индивидуален только процесс установки и расположение директорий с файлами программы.</a:t>
            </a:r>
            <a:endParaRPr/>
          </a:p>
          <a:p>
            <a:pPr indent="-101600" lvl="0" marL="0" marR="0" rtl="0" algn="l">
              <a:spcBef>
                <a:spcPts val="0"/>
              </a:spcBef>
              <a:spcAft>
                <a:spcPts val="0"/>
              </a:spcAft>
              <a:buClr>
                <a:srgbClr val="626570"/>
              </a:buClr>
              <a:buSzPts val="1600"/>
              <a:buFont typeface="Arial"/>
              <a:buChar char="•"/>
            </a:pPr>
            <a:r>
              <a:rPr b="1" i="0" lang="ru-RU" sz="1600">
                <a:solidFill>
                  <a:srgbClr val="626570"/>
                </a:solidFill>
                <a:latin typeface="Roboto"/>
                <a:ea typeface="Roboto"/>
                <a:cs typeface="Roboto"/>
                <a:sym typeface="Roboto"/>
              </a:rPr>
              <a:t>Совместимость</a:t>
            </a:r>
            <a:r>
              <a:rPr b="0" i="0" lang="ru-RU" sz="1600">
                <a:solidFill>
                  <a:srgbClr val="626570"/>
                </a:solidFill>
                <a:latin typeface="Roboto"/>
                <a:ea typeface="Roboto"/>
                <a:cs typeface="Roboto"/>
                <a:sym typeface="Roboto"/>
              </a:rPr>
              <a:t>. Apache работает на базе скриптовых или веб-ориентированных языков (PHP, Python, Tcl, Ruby, Perl, ASP), что делает его совместимым с самым широким спектром баз данных и серверного ПО. Многие веб-приложения и инструменты сразу выходят со средствами запуска из-под Apache в виде PHP-модуля. Веб-сервер, поддерживает технологии FastCGI и CGI, позволяющие пользоваться программными продуктами на объектно-ориентированных языках Java, sh, C, C++.</a:t>
            </a:r>
            <a:endParaRPr/>
          </a:p>
          <a:p>
            <a:pPr indent="-101600" lvl="0" marL="0" marR="0" rtl="0" algn="l">
              <a:spcBef>
                <a:spcPts val="0"/>
              </a:spcBef>
              <a:spcAft>
                <a:spcPts val="0"/>
              </a:spcAft>
              <a:buClr>
                <a:srgbClr val="626570"/>
              </a:buClr>
              <a:buSzPts val="1600"/>
              <a:buFont typeface="Arial"/>
              <a:buChar char="•"/>
            </a:pPr>
            <a:r>
              <a:rPr b="1" i="0" lang="ru-RU" sz="1600">
                <a:solidFill>
                  <a:srgbClr val="626570"/>
                </a:solidFill>
                <a:latin typeface="Roboto"/>
                <a:ea typeface="Roboto"/>
                <a:cs typeface="Roboto"/>
                <a:sym typeface="Roboto"/>
              </a:rPr>
              <a:t>Масштабируемость</a:t>
            </a:r>
            <a:r>
              <a:rPr b="0" i="0" lang="ru-RU" sz="1600">
                <a:solidFill>
                  <a:srgbClr val="626570"/>
                </a:solidFill>
                <a:latin typeface="Roboto"/>
                <a:ea typeface="Roboto"/>
                <a:cs typeface="Roboto"/>
                <a:sym typeface="Roboto"/>
              </a:rPr>
              <a:t>. Подходит для веб-ресурсов любого масштаба. Apache хорошо работает как на одностраничном сайте (лендинге), так и на многостраничном сайте с ежедневной аудиторией в десятки тысяч посетителей.</a:t>
            </a:r>
            <a:endParaRPr/>
          </a:p>
          <a:p>
            <a:pPr indent="-101600" lvl="0" marL="0" marR="0" rtl="0" algn="l">
              <a:spcBef>
                <a:spcPts val="0"/>
              </a:spcBef>
              <a:spcAft>
                <a:spcPts val="0"/>
              </a:spcAft>
              <a:buClr>
                <a:srgbClr val="626570"/>
              </a:buClr>
              <a:buSzPts val="1600"/>
              <a:buFont typeface="Arial"/>
              <a:buChar char="•"/>
            </a:pPr>
            <a:r>
              <a:rPr b="1" i="0" lang="ru-RU" sz="1600">
                <a:solidFill>
                  <a:srgbClr val="626570"/>
                </a:solidFill>
                <a:latin typeface="Roboto"/>
                <a:ea typeface="Roboto"/>
                <a:cs typeface="Roboto"/>
                <a:sym typeface="Roboto"/>
              </a:rPr>
              <a:t>Поддержка пользователей</a:t>
            </a:r>
            <a:r>
              <a:rPr b="0" i="0" lang="ru-RU" sz="1600">
                <a:solidFill>
                  <a:srgbClr val="626570"/>
                </a:solidFill>
                <a:latin typeface="Roboto"/>
                <a:ea typeface="Roboto"/>
                <a:cs typeface="Roboto"/>
                <a:sym typeface="Roboto"/>
              </a:rPr>
              <a:t>. Apache удерживает первенство популярности среди веб-серверов с 1996 года. За прошедшее время для него создана обширнейшая база документации – как официальной, так и созданной сторонними разработчиками. Готовые, подробно описанные руководства можно найти практически на любой сценарий.</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3"/>
          <p:cNvSpPr txBox="1"/>
          <p:nvPr/>
        </p:nvSpPr>
        <p:spPr>
          <a:xfrm>
            <a:off x="192506" y="124339"/>
            <a:ext cx="8336898" cy="50167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1600">
                <a:solidFill>
                  <a:srgbClr val="202737"/>
                </a:solidFill>
                <a:latin typeface="Roboto"/>
                <a:ea typeface="Roboto"/>
                <a:cs typeface="Roboto"/>
                <a:sym typeface="Roboto"/>
              </a:rPr>
              <a:t>Минусы</a:t>
            </a:r>
            <a:endParaRPr/>
          </a:p>
          <a:p>
            <a:pPr indent="-101600" lvl="0" marL="0" marR="0" rtl="0" algn="l">
              <a:spcBef>
                <a:spcPts val="0"/>
              </a:spcBef>
              <a:spcAft>
                <a:spcPts val="0"/>
              </a:spcAft>
              <a:buClr>
                <a:srgbClr val="626570"/>
              </a:buClr>
              <a:buSzPts val="1600"/>
              <a:buFont typeface="Arial"/>
              <a:buChar char="•"/>
            </a:pPr>
            <a:r>
              <a:rPr b="1" i="0" lang="ru-RU" sz="1600">
                <a:solidFill>
                  <a:srgbClr val="626570"/>
                </a:solidFill>
                <a:latin typeface="Roboto"/>
                <a:ea typeface="Roboto"/>
                <a:cs typeface="Roboto"/>
                <a:sym typeface="Roboto"/>
              </a:rPr>
              <a:t>Производительность</a:t>
            </a:r>
            <a:r>
              <a:rPr b="0" i="0" lang="ru-RU" sz="1600">
                <a:solidFill>
                  <a:srgbClr val="626570"/>
                </a:solidFill>
                <a:latin typeface="Roboto"/>
                <a:ea typeface="Roboto"/>
                <a:cs typeface="Roboto"/>
                <a:sym typeface="Roboto"/>
              </a:rPr>
              <a:t>. Скорость обработки запросов Apache несколько ниже, по сравнению со своими конкурентами. Гибкость веб-сервера в некоторых случаях вредит производительности. Например, Apache приходится каждый раз считывать несколько конфигурационных файлов на сервере, затрачивая системные ресурсы и время. Но этот и многие другие факторы можно исправить, отключив ненужные опции. Правда в таком случае функциональность Apache не будет сильно отличаться от других веб-серверов.</a:t>
            </a:r>
            <a:endParaRPr/>
          </a:p>
          <a:p>
            <a:pPr indent="-101600" lvl="0" marL="0" marR="0" rtl="0" algn="l">
              <a:spcBef>
                <a:spcPts val="0"/>
              </a:spcBef>
              <a:spcAft>
                <a:spcPts val="0"/>
              </a:spcAft>
              <a:buClr>
                <a:srgbClr val="626570"/>
              </a:buClr>
              <a:buSzPts val="1600"/>
              <a:buFont typeface="Arial"/>
              <a:buChar char="•"/>
            </a:pPr>
            <a:r>
              <a:rPr b="1" i="0" lang="ru-RU" sz="1600">
                <a:solidFill>
                  <a:srgbClr val="626570"/>
                </a:solidFill>
                <a:latin typeface="Roboto"/>
                <a:ea typeface="Roboto"/>
                <a:cs typeface="Roboto"/>
                <a:sym typeface="Roboto"/>
              </a:rPr>
              <a:t>Сложная конфигурация повышает уязвимость</a:t>
            </a:r>
            <a:r>
              <a:rPr b="0" i="0" lang="ru-RU" sz="1600">
                <a:solidFill>
                  <a:srgbClr val="626570"/>
                </a:solidFill>
                <a:latin typeface="Roboto"/>
                <a:ea typeface="Roboto"/>
                <a:cs typeface="Roboto"/>
                <a:sym typeface="Roboto"/>
              </a:rPr>
              <a:t>. Возможность подключать модули в Apache это не всегда преимущество. Чем больше модулей, тем сложнее становятся настройки. Соответственно, больше шансов допустить критические пробелы в контуре безопасности.</a:t>
            </a:r>
            <a:endParaRPr/>
          </a:p>
          <a:p>
            <a:pPr indent="-101600" lvl="0" marL="0" marR="0" rtl="0" algn="l">
              <a:spcBef>
                <a:spcPts val="0"/>
              </a:spcBef>
              <a:spcAft>
                <a:spcPts val="0"/>
              </a:spcAft>
              <a:buClr>
                <a:srgbClr val="626570"/>
              </a:buClr>
              <a:buSzPts val="1600"/>
              <a:buFont typeface="Arial"/>
              <a:buChar char="•"/>
            </a:pPr>
            <a:r>
              <a:rPr b="1" i="0" lang="ru-RU" sz="1600">
                <a:solidFill>
                  <a:srgbClr val="626570"/>
                </a:solidFill>
                <a:latin typeface="Roboto"/>
                <a:ea typeface="Roboto"/>
                <a:cs typeface="Roboto"/>
                <a:sym typeface="Roboto"/>
              </a:rPr>
              <a:t>Синтаксис конфигов.</a:t>
            </a:r>
            <a:r>
              <a:rPr b="0" i="0" lang="ru-RU" sz="1600">
                <a:solidFill>
                  <a:srgbClr val="626570"/>
                </a:solidFill>
                <a:latin typeface="Roboto"/>
                <a:ea typeface="Roboto"/>
                <a:cs typeface="Roboto"/>
                <a:sym typeface="Roboto"/>
              </a:rPr>
              <a:t>. В файлах с параметрами программы используются разнообразные переменные, поэтому настройка и управление веб-сервером может показаться сложной новичкам. Упростить администрирование Apache можно с помощью бесплатного инструмента Apache GUI.</a:t>
            </a:r>
            <a:endParaRPr/>
          </a:p>
          <a:p>
            <a:pPr indent="-101600" lvl="0" marL="0" marR="0" rtl="0" algn="l">
              <a:spcBef>
                <a:spcPts val="0"/>
              </a:spcBef>
              <a:spcAft>
                <a:spcPts val="0"/>
              </a:spcAft>
              <a:buClr>
                <a:srgbClr val="626570"/>
              </a:buClr>
              <a:buSzPts val="1600"/>
              <a:buFont typeface="Arial"/>
              <a:buChar char="•"/>
            </a:pPr>
            <a:r>
              <a:rPr b="1" i="0" lang="ru-RU" sz="1600">
                <a:solidFill>
                  <a:srgbClr val="626570"/>
                </a:solidFill>
                <a:latin typeface="Roboto"/>
                <a:ea typeface="Roboto"/>
                <a:cs typeface="Roboto"/>
                <a:sym typeface="Roboto"/>
              </a:rPr>
              <a:t>Излишний функционал</a:t>
            </a:r>
            <a:r>
              <a:rPr b="0" i="0" lang="ru-RU" sz="1600">
                <a:solidFill>
                  <a:srgbClr val="626570"/>
                </a:solidFill>
                <a:latin typeface="Roboto"/>
                <a:ea typeface="Roboto"/>
                <a:cs typeface="Roboto"/>
                <a:sym typeface="Roboto"/>
              </a:rPr>
              <a:t>. Даже без дополнительных модулей Apache предоставляет пользователям массу возможностей. Правда, большинство использует лишь небольшую часть базового функционала приложения. Поэтому часто после установки приходится тратить время на отключение «лишних» модулей.</a:t>
            </a:r>
            <a:endParaRPr/>
          </a:p>
        </p:txBody>
      </p:sp>
      <p:pic>
        <p:nvPicPr>
          <p:cNvPr id="733" name="Google Shape;733;p113"/>
          <p:cNvPicPr preferRelativeResize="0"/>
          <p:nvPr/>
        </p:nvPicPr>
        <p:blipFill rotWithShape="1">
          <a:blip r:embed="rId3">
            <a:alphaModFix/>
          </a:blip>
          <a:srcRect b="12842" l="26907" r="26561" t="4184"/>
          <a:stretch/>
        </p:blipFill>
        <p:spPr>
          <a:xfrm>
            <a:off x="8529404" y="3429000"/>
            <a:ext cx="3662596" cy="3018567"/>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14"/>
          <p:cNvSpPr/>
          <p:nvPr/>
        </p:nvSpPr>
        <p:spPr>
          <a:xfrm>
            <a:off x="129396" y="116231"/>
            <a:ext cx="11714671" cy="595932"/>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i="1" lang="ru-RU" sz="3200">
                <a:solidFill>
                  <a:srgbClr val="FF0000"/>
                </a:solidFill>
                <a:latin typeface="Calibri"/>
                <a:ea typeface="Calibri"/>
                <a:cs typeface="Calibri"/>
                <a:sym typeface="Calibri"/>
              </a:rPr>
              <a:t>51)	Описать возможности языка PHP</a:t>
            </a:r>
            <a:endParaRPr/>
          </a:p>
        </p:txBody>
      </p:sp>
      <p:sp>
        <p:nvSpPr>
          <p:cNvPr id="739" name="Google Shape;739;p114"/>
          <p:cNvSpPr txBox="1"/>
          <p:nvPr/>
        </p:nvSpPr>
        <p:spPr>
          <a:xfrm>
            <a:off x="200339" y="1066106"/>
            <a:ext cx="5966604"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ru-RU" sz="2000">
                <a:solidFill>
                  <a:srgbClr val="313131"/>
                </a:solidFill>
                <a:latin typeface="Lora"/>
                <a:ea typeface="Lora"/>
                <a:cs typeface="Lora"/>
                <a:sym typeface="Lora"/>
              </a:rPr>
              <a:t>PHP — скриптовый (сценарный) язык. </a:t>
            </a:r>
            <a:r>
              <a:rPr b="0" i="0" lang="ru-RU" sz="2000">
                <a:solidFill>
                  <a:srgbClr val="313131"/>
                </a:solidFill>
                <a:latin typeface="Lora"/>
                <a:ea typeface="Lora"/>
                <a:cs typeface="Lora"/>
                <a:sym typeface="Lora"/>
              </a:rPr>
              <a:t>На таких языках пишут сценарии или скрипты — программы, которые автоматизируют небольшие рутинные задачи. Иначе их попросту пришлось бы выполнять вручную.</a:t>
            </a:r>
            <a:endParaRPr sz="2000">
              <a:solidFill>
                <a:schemeClr val="dk1"/>
              </a:solidFill>
              <a:latin typeface="Calibri"/>
              <a:ea typeface="Calibri"/>
              <a:cs typeface="Calibri"/>
              <a:sym typeface="Calibri"/>
            </a:endParaRPr>
          </a:p>
        </p:txBody>
      </p:sp>
      <p:sp>
        <p:nvSpPr>
          <p:cNvPr id="740" name="Google Shape;740;p114"/>
          <p:cNvSpPr txBox="1"/>
          <p:nvPr/>
        </p:nvSpPr>
        <p:spPr>
          <a:xfrm>
            <a:off x="6237885" y="712163"/>
            <a:ext cx="5606181"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ru-RU" sz="1800">
                <a:solidFill>
                  <a:srgbClr val="313131"/>
                </a:solidFill>
                <a:latin typeface="Fira Sans"/>
                <a:ea typeface="Fira Sans"/>
                <a:cs typeface="Fira Sans"/>
                <a:sym typeface="Fira Sans"/>
              </a:rPr>
              <a:t>Зачем нужны скрипты </a:t>
            </a:r>
            <a:endParaRPr/>
          </a:p>
          <a:p>
            <a:pPr indent="-114300" lvl="0" marL="0" marR="0" rtl="0" algn="l">
              <a:spcBef>
                <a:spcPts val="0"/>
              </a:spcBef>
              <a:spcAft>
                <a:spcPts val="0"/>
              </a:spcAft>
              <a:buClr>
                <a:srgbClr val="313131"/>
              </a:buClr>
              <a:buSzPts val="1800"/>
              <a:buFont typeface="Arial"/>
              <a:buChar char="•"/>
            </a:pPr>
            <a:r>
              <a:rPr b="1" i="0" lang="ru-RU" sz="1800">
                <a:solidFill>
                  <a:srgbClr val="313131"/>
                </a:solidFill>
                <a:latin typeface="Lora"/>
                <a:ea typeface="Lora"/>
                <a:cs typeface="Lora"/>
                <a:sym typeface="Lora"/>
              </a:rPr>
              <a:t>Помогают избежать ошибок</a:t>
            </a:r>
            <a:r>
              <a:rPr b="0" i="0" lang="ru-RU" sz="1800">
                <a:solidFill>
                  <a:srgbClr val="313131"/>
                </a:solidFill>
                <a:latin typeface="Lora"/>
                <a:ea typeface="Lora"/>
                <a:cs typeface="Lora"/>
                <a:sym typeface="Lora"/>
              </a:rPr>
              <a:t>. И экономят время пользователя — можно изменить программу и не бояться, что всё остальное перестанет работать и вся система рассыпется. Если вдруг в скрипте обнаружится ошибка, то при его выполнении вы увидите её  в результате. При этом сайт останется работоспособным. </a:t>
            </a:r>
            <a:endParaRPr/>
          </a:p>
          <a:p>
            <a:pPr indent="-114300" lvl="0" marL="0" marR="0" rtl="0" algn="l">
              <a:spcBef>
                <a:spcPts val="0"/>
              </a:spcBef>
              <a:spcAft>
                <a:spcPts val="0"/>
              </a:spcAft>
              <a:buClr>
                <a:srgbClr val="313131"/>
              </a:buClr>
              <a:buSzPts val="1800"/>
              <a:buFont typeface="Arial"/>
              <a:buChar char="•"/>
            </a:pPr>
            <a:r>
              <a:rPr b="1" i="0" lang="ru-RU" sz="1800">
                <a:solidFill>
                  <a:srgbClr val="313131"/>
                </a:solidFill>
                <a:latin typeface="Lora"/>
                <a:ea typeface="Lora"/>
                <a:cs typeface="Lora"/>
                <a:sym typeface="Lora"/>
              </a:rPr>
              <a:t>Позволяют легко реализовать кроссплатформенность. </a:t>
            </a:r>
            <a:r>
              <a:rPr b="0" i="0" lang="ru-RU" sz="1800">
                <a:solidFill>
                  <a:srgbClr val="313131"/>
                </a:solidFill>
                <a:latin typeface="Lora"/>
                <a:ea typeface="Lora"/>
                <a:cs typeface="Lora"/>
                <a:sym typeface="Lora"/>
              </a:rPr>
              <a:t>Одни и те же сценарии без проблем выполняют браузеры в разных операционных системах и на разных устройствах.</a:t>
            </a:r>
            <a:endParaRPr/>
          </a:p>
          <a:p>
            <a:pPr indent="0" lvl="0" marL="0" marR="0" rtl="0" algn="l">
              <a:spcBef>
                <a:spcPts val="0"/>
              </a:spcBef>
              <a:spcAft>
                <a:spcPts val="0"/>
              </a:spcAft>
              <a:buNone/>
            </a:pPr>
            <a:r>
              <a:rPr b="0" i="0" lang="ru-RU" sz="1800">
                <a:solidFill>
                  <a:srgbClr val="313131"/>
                </a:solidFill>
                <a:latin typeface="Lora"/>
                <a:ea typeface="Lora"/>
                <a:cs typeface="Lora"/>
                <a:sym typeface="Lora"/>
              </a:rPr>
              <a:t>Выполнение сценария также называют его интерпретацией, а сам PHP — интерпретатором.</a:t>
            </a:r>
            <a:endParaRPr/>
          </a:p>
        </p:txBody>
      </p:sp>
      <p:sp>
        <p:nvSpPr>
          <p:cNvPr id="741" name="Google Shape;741;p114"/>
          <p:cNvSpPr txBox="1"/>
          <p:nvPr/>
        </p:nvSpPr>
        <p:spPr>
          <a:xfrm>
            <a:off x="200339" y="3272027"/>
            <a:ext cx="6108490"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ru-RU" sz="2000">
                <a:solidFill>
                  <a:srgbClr val="313131"/>
                </a:solidFill>
                <a:latin typeface="Lora"/>
                <a:ea typeface="Lora"/>
                <a:cs typeface="Lora"/>
                <a:sym typeface="Lora"/>
              </a:rPr>
              <a:t>PHP — интерпретируемый язык.</a:t>
            </a:r>
            <a:r>
              <a:rPr b="0" i="0" lang="ru-RU" sz="2000">
                <a:solidFill>
                  <a:srgbClr val="313131"/>
                </a:solidFill>
                <a:latin typeface="Lora"/>
                <a:ea typeface="Lora"/>
                <a:cs typeface="Lora"/>
                <a:sym typeface="Lora"/>
              </a:rPr>
              <a:t> Раз PHP — интерпретатор, это даёт много плюсов:</a:t>
            </a:r>
            <a:endParaRPr/>
          </a:p>
          <a:p>
            <a:pPr indent="-127000" lvl="0" marL="0" marR="0" rtl="0" algn="l">
              <a:spcBef>
                <a:spcPts val="0"/>
              </a:spcBef>
              <a:spcAft>
                <a:spcPts val="0"/>
              </a:spcAft>
              <a:buClr>
                <a:srgbClr val="313131"/>
              </a:buClr>
              <a:buSzPts val="2000"/>
              <a:buFont typeface="Arial"/>
              <a:buChar char="•"/>
            </a:pPr>
            <a:r>
              <a:rPr b="0" i="0" lang="ru-RU" sz="2000">
                <a:solidFill>
                  <a:srgbClr val="313131"/>
                </a:solidFill>
                <a:latin typeface="Lora"/>
                <a:ea typeface="Lora"/>
                <a:cs typeface="Lora"/>
                <a:sym typeface="Lora"/>
              </a:rPr>
              <a:t>не нужно освобождать выделенную память или закрывать файлы по окончании работы с ними — всю рутинную работу сделает интерпретатор;</a:t>
            </a:r>
            <a:endParaRPr/>
          </a:p>
          <a:p>
            <a:pPr indent="-127000" lvl="0" marL="0" marR="0" rtl="0" algn="l">
              <a:spcBef>
                <a:spcPts val="0"/>
              </a:spcBef>
              <a:spcAft>
                <a:spcPts val="0"/>
              </a:spcAft>
              <a:buClr>
                <a:srgbClr val="313131"/>
              </a:buClr>
              <a:buSzPts val="2000"/>
              <a:buFont typeface="Arial"/>
              <a:buChar char="•"/>
            </a:pPr>
            <a:r>
              <a:rPr b="0" i="0" lang="ru-RU" sz="2000">
                <a:solidFill>
                  <a:srgbClr val="313131"/>
                </a:solidFill>
                <a:latin typeface="Lora"/>
                <a:ea typeface="Lora"/>
                <a:cs typeface="Lora"/>
                <a:sym typeface="Lora"/>
              </a:rPr>
              <a:t>отладка программ и обнаружение ошибок упрощаются — интерпретатор полностью контролирует этот процесс;</a:t>
            </a:r>
            <a:endParaRPr/>
          </a:p>
          <a:p>
            <a:pPr indent="-127000" lvl="0" marL="0" marR="0" rtl="0" algn="l">
              <a:spcBef>
                <a:spcPts val="0"/>
              </a:spcBef>
              <a:spcAft>
                <a:spcPts val="0"/>
              </a:spcAft>
              <a:buClr>
                <a:srgbClr val="313131"/>
              </a:buClr>
              <a:buSzPts val="2000"/>
              <a:buFont typeface="Arial"/>
              <a:buChar char="•"/>
            </a:pPr>
            <a:r>
              <a:rPr b="0" i="0" lang="ru-RU" sz="2000">
                <a:solidFill>
                  <a:srgbClr val="313131"/>
                </a:solidFill>
                <a:latin typeface="Lora"/>
                <a:ea typeface="Lora"/>
                <a:cs typeface="Lora"/>
                <a:sym typeface="Lora"/>
              </a:rPr>
              <a:t>сервер не «зависает» при неправильной работе приложения.</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15"/>
          <p:cNvSpPr txBox="1"/>
          <p:nvPr/>
        </p:nvSpPr>
        <p:spPr>
          <a:xfrm>
            <a:off x="243590" y="231790"/>
            <a:ext cx="5692515"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ru-RU" sz="2000">
                <a:solidFill>
                  <a:srgbClr val="313131"/>
                </a:solidFill>
                <a:latin typeface="Lora"/>
                <a:ea typeface="Lora"/>
                <a:cs typeface="Lora"/>
                <a:sym typeface="Lora"/>
              </a:rPr>
              <a:t>PHP — серверный язык. </a:t>
            </a:r>
            <a:r>
              <a:rPr b="0" i="0" lang="ru-RU" sz="2000">
                <a:solidFill>
                  <a:srgbClr val="313131"/>
                </a:solidFill>
                <a:latin typeface="Lora"/>
                <a:ea typeface="Lora"/>
                <a:cs typeface="Lora"/>
                <a:sym typeface="Lora"/>
              </a:rPr>
              <a:t>Всё работа происходит на удалённом веб-сервере. Открываете сайт — на сервер посылается запрос, выполняет заданные действия, отдаёт результат и завершается.</a:t>
            </a:r>
            <a:endParaRPr sz="2000">
              <a:solidFill>
                <a:schemeClr val="dk1"/>
              </a:solidFill>
              <a:latin typeface="Calibri"/>
              <a:ea typeface="Calibri"/>
              <a:cs typeface="Calibri"/>
              <a:sym typeface="Calibri"/>
            </a:endParaRPr>
          </a:p>
        </p:txBody>
      </p:sp>
      <p:sp>
        <p:nvSpPr>
          <p:cNvPr id="747" name="Google Shape;747;p115"/>
          <p:cNvSpPr txBox="1"/>
          <p:nvPr/>
        </p:nvSpPr>
        <p:spPr>
          <a:xfrm>
            <a:off x="6367072" y="231789"/>
            <a:ext cx="5824928"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1800">
                <a:solidFill>
                  <a:srgbClr val="313131"/>
                </a:solidFill>
                <a:latin typeface="Lora"/>
                <a:ea typeface="Lora"/>
                <a:cs typeface="Lora"/>
                <a:sym typeface="Lora"/>
              </a:rPr>
              <a:t>Это значит то, что на устройстве язык может быть вообще не установлен. Компьютер, ноутбук, смартфон могут PHP не понимать и быть c ним совершенно не знакомы. А сайт или приложение при этом запускается и стабильно работает.</a:t>
            </a:r>
            <a:endParaRPr/>
          </a:p>
          <a:p>
            <a:pPr indent="0" lvl="0" marL="0" marR="0" rtl="0" algn="l">
              <a:spcBef>
                <a:spcPts val="0"/>
              </a:spcBef>
              <a:spcAft>
                <a:spcPts val="0"/>
              </a:spcAft>
              <a:buNone/>
            </a:pPr>
            <a:r>
              <a:rPr b="0" i="0" lang="ru-RU" sz="1800">
                <a:solidFill>
                  <a:srgbClr val="313131"/>
                </a:solidFill>
                <a:latin typeface="Lora"/>
                <a:ea typeface="Lora"/>
                <a:cs typeface="Lora"/>
                <a:sym typeface="Lora"/>
              </a:rPr>
              <a:t>Браузер тоже значения не имеет — программа на PHP успешно функционирует с любого.</a:t>
            </a:r>
            <a:endParaRPr/>
          </a:p>
        </p:txBody>
      </p:sp>
      <p:pic>
        <p:nvPicPr>
          <p:cNvPr id="748" name="Google Shape;748;p115"/>
          <p:cNvPicPr preferRelativeResize="0"/>
          <p:nvPr/>
        </p:nvPicPr>
        <p:blipFill rotWithShape="1">
          <a:blip r:embed="rId3">
            <a:alphaModFix/>
          </a:blip>
          <a:srcRect b="0" l="0" r="0" t="0"/>
          <a:stretch/>
        </p:blipFill>
        <p:spPr>
          <a:xfrm>
            <a:off x="2184371" y="2101898"/>
            <a:ext cx="3967217" cy="1323439"/>
          </a:xfrm>
          <a:prstGeom prst="rect">
            <a:avLst/>
          </a:prstGeom>
          <a:noFill/>
          <a:ln>
            <a:noFill/>
          </a:ln>
        </p:spPr>
      </p:pic>
      <p:sp>
        <p:nvSpPr>
          <p:cNvPr id="749" name="Google Shape;749;p115"/>
          <p:cNvSpPr txBox="1"/>
          <p:nvPr/>
        </p:nvSpPr>
        <p:spPr>
          <a:xfrm>
            <a:off x="243590" y="3548446"/>
            <a:ext cx="6123482"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ru-RU" sz="2000">
                <a:solidFill>
                  <a:srgbClr val="313131"/>
                </a:solidFill>
                <a:latin typeface="Lora"/>
                <a:ea typeface="Lora"/>
                <a:cs typeface="Lora"/>
                <a:sym typeface="Lora"/>
              </a:rPr>
              <a:t>PHP — язык с динамической типизацией.</a:t>
            </a:r>
            <a:r>
              <a:rPr b="0" i="0" lang="ru-RU" sz="2000">
                <a:solidFill>
                  <a:srgbClr val="313131"/>
                </a:solidFill>
                <a:latin typeface="Lora"/>
                <a:ea typeface="Lora"/>
                <a:cs typeface="Lora"/>
                <a:sym typeface="Lora"/>
              </a:rPr>
              <a:t> Это значит, что типы переменных определяются во время выполнения программы, разные типы можно использовать вместе, а неявные преобразования выполняются автоматически.</a:t>
            </a:r>
            <a:endParaRPr sz="2000">
              <a:solidFill>
                <a:schemeClr val="dk1"/>
              </a:solidFill>
              <a:latin typeface="Calibri"/>
              <a:ea typeface="Calibri"/>
              <a:cs typeface="Calibri"/>
              <a:sym typeface="Calibri"/>
            </a:endParaRPr>
          </a:p>
        </p:txBody>
      </p:sp>
      <p:sp>
        <p:nvSpPr>
          <p:cNvPr id="750" name="Google Shape;750;p115"/>
          <p:cNvSpPr txBox="1"/>
          <p:nvPr/>
        </p:nvSpPr>
        <p:spPr>
          <a:xfrm>
            <a:off x="6367072" y="3486889"/>
            <a:ext cx="5668780"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1800">
                <a:solidFill>
                  <a:srgbClr val="313131"/>
                </a:solidFill>
                <a:latin typeface="Lora"/>
                <a:ea typeface="Lora"/>
                <a:cs typeface="Lora"/>
                <a:sym typeface="Lora"/>
              </a:rPr>
              <a:t>Языки программирования бывают со статической и динамической типизацией. </a:t>
            </a:r>
            <a:endParaRPr/>
          </a:p>
          <a:p>
            <a:pPr indent="-114300" lvl="0" marL="0" marR="0" rtl="0" algn="l">
              <a:spcBef>
                <a:spcPts val="0"/>
              </a:spcBef>
              <a:spcAft>
                <a:spcPts val="0"/>
              </a:spcAft>
              <a:buClr>
                <a:srgbClr val="313131"/>
              </a:buClr>
              <a:buSzPts val="1800"/>
              <a:buFont typeface="Arial"/>
              <a:buChar char="•"/>
            </a:pPr>
            <a:r>
              <a:rPr b="1" i="0" lang="ru-RU" sz="1800">
                <a:solidFill>
                  <a:srgbClr val="313131"/>
                </a:solidFill>
                <a:latin typeface="Lora"/>
                <a:ea typeface="Lora"/>
                <a:cs typeface="Lora"/>
                <a:sym typeface="Lora"/>
              </a:rPr>
              <a:t>статическая </a:t>
            </a:r>
            <a:r>
              <a:rPr b="0" i="0" lang="ru-RU" sz="1800">
                <a:solidFill>
                  <a:srgbClr val="313131"/>
                </a:solidFill>
                <a:latin typeface="Lora"/>
                <a:ea typeface="Lora"/>
                <a:cs typeface="Lora"/>
                <a:sym typeface="Lora"/>
              </a:rPr>
              <a:t>— переменная определена жёстко и не может быть изменена. Переменная или параметр будут принимать, а функция — возвращать значения только этого типа и никак иначе.  </a:t>
            </a:r>
            <a:endParaRPr/>
          </a:p>
          <a:p>
            <a:pPr indent="-114300" lvl="0" marL="0" marR="0" rtl="0" algn="l">
              <a:spcBef>
                <a:spcPts val="0"/>
              </a:spcBef>
              <a:spcAft>
                <a:spcPts val="0"/>
              </a:spcAft>
              <a:buClr>
                <a:srgbClr val="313131"/>
              </a:buClr>
              <a:buSzPts val="1800"/>
              <a:buFont typeface="Arial"/>
              <a:buChar char="•"/>
            </a:pPr>
            <a:r>
              <a:rPr b="1" i="0" lang="ru-RU" sz="1800">
                <a:solidFill>
                  <a:srgbClr val="313131"/>
                </a:solidFill>
                <a:latin typeface="Lora"/>
                <a:ea typeface="Lora"/>
                <a:cs typeface="Lora"/>
                <a:sym typeface="Lora"/>
              </a:rPr>
              <a:t>динамическая</a:t>
            </a:r>
            <a:r>
              <a:rPr b="0" i="0" lang="ru-RU" sz="1800">
                <a:solidFill>
                  <a:srgbClr val="313131"/>
                </a:solidFill>
                <a:latin typeface="Lora"/>
                <a:ea typeface="Lora"/>
                <a:cs typeface="Lora"/>
                <a:sym typeface="Lora"/>
              </a:rPr>
              <a:t> — переменная не определена и может быть одновременно числом, строкой, массивом, объектом — чем угодно. Одной переменной можно присвоить число, затем массив и объект — и язык программирования это разрешит.</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16"/>
          <p:cNvSpPr txBox="1"/>
          <p:nvPr/>
        </p:nvSpPr>
        <p:spPr>
          <a:xfrm>
            <a:off x="224851" y="261771"/>
            <a:ext cx="11722309"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ru-RU" sz="2000">
                <a:solidFill>
                  <a:srgbClr val="313131"/>
                </a:solidFill>
                <a:latin typeface="Lora"/>
                <a:ea typeface="Lora"/>
                <a:cs typeface="Lora"/>
                <a:sym typeface="Lora"/>
              </a:rPr>
              <a:t>PHP — язык с открытым исходным кодом. </a:t>
            </a:r>
            <a:r>
              <a:rPr b="0" i="0" lang="ru-RU" sz="2000">
                <a:solidFill>
                  <a:srgbClr val="313131"/>
                </a:solidFill>
                <a:latin typeface="Lora"/>
                <a:ea typeface="Lora"/>
                <a:cs typeface="Lora"/>
                <a:sym typeface="Lora"/>
              </a:rPr>
              <a:t>Дополнять и улучшать язык PHP, исправлять уязвимости и ошибки, добавлять новые функции и использовать его в собственных разработках может любой желающий.</a:t>
            </a:r>
            <a:endParaRPr sz="2000">
              <a:solidFill>
                <a:schemeClr val="dk1"/>
              </a:solidFill>
              <a:latin typeface="Calibri"/>
              <a:ea typeface="Calibri"/>
              <a:cs typeface="Calibri"/>
              <a:sym typeface="Calibri"/>
            </a:endParaRPr>
          </a:p>
        </p:txBody>
      </p:sp>
      <p:graphicFrame>
        <p:nvGraphicFramePr>
          <p:cNvPr id="756" name="Google Shape;756;p116"/>
          <p:cNvGraphicFramePr/>
          <p:nvPr/>
        </p:nvGraphicFramePr>
        <p:xfrm>
          <a:off x="224850" y="1277434"/>
          <a:ext cx="3000000" cy="3000000"/>
        </p:xfrm>
        <a:graphic>
          <a:graphicData uri="http://schemas.openxmlformats.org/drawingml/2006/table">
            <a:tbl>
              <a:tblPr bandRow="1" firstRow="1">
                <a:noFill/>
                <a:tableStyleId>{7827C246-AFD5-48D6-8169-86EB6BFF00DE}</a:tableStyleId>
              </a:tblPr>
              <a:tblGrid>
                <a:gridCol w="5718750"/>
                <a:gridCol w="5718750"/>
              </a:tblGrid>
              <a:tr h="370850">
                <a:tc>
                  <a:txBody>
                    <a:bodyPr/>
                    <a:lstStyle/>
                    <a:p>
                      <a:pPr indent="0" lvl="0" marL="0" marR="0" rtl="0" algn="ctr">
                        <a:spcBef>
                          <a:spcPts val="0"/>
                        </a:spcBef>
                        <a:spcAft>
                          <a:spcPts val="0"/>
                        </a:spcAft>
                        <a:buNone/>
                      </a:pPr>
                      <a:r>
                        <a:rPr lang="ru-RU" sz="3200"/>
                        <a:t>+</a:t>
                      </a:r>
                      <a:endParaRPr sz="3200"/>
                    </a:p>
                  </a:txBody>
                  <a:tcPr marT="45725" marB="45725" marR="91450" marL="91450"/>
                </a:tc>
                <a:tc>
                  <a:txBody>
                    <a:bodyPr/>
                    <a:lstStyle/>
                    <a:p>
                      <a:pPr indent="0" lvl="0" marL="0" marR="0" rtl="0" algn="ctr">
                        <a:spcBef>
                          <a:spcPts val="0"/>
                        </a:spcBef>
                        <a:spcAft>
                          <a:spcPts val="0"/>
                        </a:spcAft>
                        <a:buNone/>
                      </a:pPr>
                      <a:r>
                        <a:rPr lang="ru-RU" sz="3200"/>
                        <a:t>-</a:t>
                      </a:r>
                      <a:endParaRPr sz="3200"/>
                    </a:p>
                  </a:txBody>
                  <a:tcPr marT="45725" marB="45725" marR="91450" marL="91450"/>
                </a:tc>
              </a:tr>
              <a:tr h="370850">
                <a:tc>
                  <a:txBody>
                    <a:bodyPr/>
                    <a:lstStyle/>
                    <a:p>
                      <a:pPr indent="0" lvl="0" marL="0" marR="0" rtl="0" algn="l">
                        <a:spcBef>
                          <a:spcPts val="0"/>
                        </a:spcBef>
                        <a:spcAft>
                          <a:spcPts val="0"/>
                        </a:spcAft>
                        <a:buNone/>
                      </a:pPr>
                      <a:r>
                        <a:rPr b="1" i="0" lang="ru-RU" sz="1800">
                          <a:solidFill>
                            <a:srgbClr val="313131"/>
                          </a:solidFill>
                          <a:latin typeface="Lora"/>
                          <a:ea typeface="Lora"/>
                          <a:cs typeface="Lora"/>
                          <a:sym typeface="Lora"/>
                        </a:rPr>
                        <a:t>Простой синтаксис. </a:t>
                      </a:r>
                      <a:r>
                        <a:rPr b="0" i="0" lang="ru-RU" sz="1800">
                          <a:solidFill>
                            <a:srgbClr val="313131"/>
                          </a:solidFill>
                          <a:latin typeface="Lora"/>
                          <a:ea typeface="Lora"/>
                          <a:cs typeface="Lora"/>
                          <a:sym typeface="Lora"/>
                        </a:rPr>
                        <a:t>По своей структуре PHP подобен С. Некоторые элементы перекочевали из Perl. А чтобы написать простейший скрипт, не понадобятся переменные и модули — достаточно операторов PHP.</a:t>
                      </a:r>
                      <a:endParaRPr b="0" i="0" sz="1800">
                        <a:solidFill>
                          <a:srgbClr val="313131"/>
                        </a:solidFill>
                        <a:latin typeface="Lora"/>
                        <a:ea typeface="Lora"/>
                        <a:cs typeface="Lora"/>
                        <a:sym typeface="Lora"/>
                      </a:endParaRPr>
                    </a:p>
                    <a:p>
                      <a:pPr indent="0" lvl="0" marL="0" marR="0" rtl="0" algn="l">
                        <a:spcBef>
                          <a:spcPts val="0"/>
                        </a:spcBef>
                        <a:spcAft>
                          <a:spcPts val="0"/>
                        </a:spcAft>
                        <a:buNone/>
                      </a:pPr>
                      <a:r>
                        <a:rPr b="1" i="0" lang="ru-RU" sz="1800">
                          <a:solidFill>
                            <a:schemeClr val="dk1"/>
                          </a:solidFill>
                          <a:latin typeface="Calibri"/>
                          <a:ea typeface="Calibri"/>
                          <a:cs typeface="Calibri"/>
                          <a:sym typeface="Calibri"/>
                        </a:rPr>
                        <a:t>Богатая экосистема. </a:t>
                      </a:r>
                      <a:r>
                        <a:rPr b="0" i="0" lang="ru-RU" sz="1800">
                          <a:solidFill>
                            <a:schemeClr val="dk1"/>
                          </a:solidFill>
                          <a:latin typeface="Calibri"/>
                          <a:ea typeface="Calibri"/>
                          <a:cs typeface="Calibri"/>
                          <a:sym typeface="Calibri"/>
                        </a:rPr>
                        <a:t>PHP поддерживает много библиотек, фреймворков и баз данных.</a:t>
                      </a:r>
                      <a:endParaRPr b="0" i="0" sz="1800">
                        <a:solidFill>
                          <a:schemeClr val="dk1"/>
                        </a:solidFill>
                        <a:latin typeface="Calibri"/>
                        <a:ea typeface="Calibri"/>
                        <a:cs typeface="Calibri"/>
                        <a:sym typeface="Calibri"/>
                      </a:endParaRPr>
                    </a:p>
                    <a:p>
                      <a:pPr indent="0" lvl="0" marL="0" marR="0" rtl="0" algn="l">
                        <a:spcBef>
                          <a:spcPts val="0"/>
                        </a:spcBef>
                        <a:spcAft>
                          <a:spcPts val="0"/>
                        </a:spcAft>
                        <a:buNone/>
                      </a:pPr>
                      <a:r>
                        <a:rPr b="1" i="0" lang="ru-RU" sz="1800">
                          <a:solidFill>
                            <a:schemeClr val="dk1"/>
                          </a:solidFill>
                          <a:latin typeface="Calibri"/>
                          <a:ea typeface="Calibri"/>
                          <a:cs typeface="Calibri"/>
                          <a:sym typeface="Calibri"/>
                        </a:rPr>
                        <a:t>Лёгкость освоения. </a:t>
                      </a:r>
                      <a:r>
                        <a:rPr b="0" i="0" lang="ru-RU" sz="1800">
                          <a:solidFill>
                            <a:schemeClr val="dk1"/>
                          </a:solidFill>
                          <a:latin typeface="Calibri"/>
                          <a:ea typeface="Calibri"/>
                          <a:cs typeface="Calibri"/>
                          <a:sym typeface="Calibri"/>
                        </a:rPr>
                        <a:t>Не нужно устанавливать специальные компиляторы — хватит простейшего хостинга, даже бесплатного, и блокнота. </a:t>
                      </a:r>
                      <a:endParaRPr sz="1800"/>
                    </a:p>
                  </a:txBody>
                  <a:tcPr marT="45725" marB="45725" marR="91450" marL="91450"/>
                </a:tc>
                <a:tc>
                  <a:txBody>
                    <a:bodyPr/>
                    <a:lstStyle/>
                    <a:p>
                      <a:pPr indent="0" lvl="0" marL="0" marR="0" rtl="0" algn="l">
                        <a:spcBef>
                          <a:spcPts val="0"/>
                        </a:spcBef>
                        <a:spcAft>
                          <a:spcPts val="0"/>
                        </a:spcAft>
                        <a:buNone/>
                      </a:pPr>
                      <a:r>
                        <a:rPr b="1" i="0" lang="ru-RU" sz="1800">
                          <a:solidFill>
                            <a:srgbClr val="313131"/>
                          </a:solidFill>
                          <a:latin typeface="Lora"/>
                          <a:ea typeface="Lora"/>
                          <a:cs typeface="Lora"/>
                          <a:sym typeface="Lora"/>
                        </a:rPr>
                        <a:t>Много багов. </a:t>
                      </a:r>
                      <a:r>
                        <a:rPr b="0" i="0" lang="ru-RU" sz="1800">
                          <a:solidFill>
                            <a:srgbClr val="313131"/>
                          </a:solidFill>
                          <a:latin typeface="Lora"/>
                          <a:ea typeface="Lora"/>
                          <a:cs typeface="Lora"/>
                          <a:sym typeface="Lora"/>
                        </a:rPr>
                        <a:t>У гибкости и простоты языка есть и обратная сторона: написать чистый и качественный код сложно, допустить ошибку легко, а найти её почти нереально — это можно сделать только после запуска программы. </a:t>
                      </a:r>
                      <a:endParaRPr/>
                    </a:p>
                    <a:p>
                      <a:pPr indent="0" lvl="0" marL="0" marR="0" rtl="0" algn="l">
                        <a:spcBef>
                          <a:spcPts val="0"/>
                        </a:spcBef>
                        <a:spcAft>
                          <a:spcPts val="0"/>
                        </a:spcAft>
                        <a:buNone/>
                      </a:pPr>
                      <a:r>
                        <a:rPr b="1" i="0" lang="ru-RU" sz="1800">
                          <a:solidFill>
                            <a:srgbClr val="313131"/>
                          </a:solidFill>
                          <a:latin typeface="Lora"/>
                          <a:ea typeface="Lora"/>
                          <a:cs typeface="Lora"/>
                          <a:sym typeface="Lora"/>
                        </a:rPr>
                        <a:t>Смешанный код. </a:t>
                      </a:r>
                      <a:r>
                        <a:rPr b="0" i="0" lang="ru-RU" sz="1800">
                          <a:solidFill>
                            <a:srgbClr val="313131"/>
                          </a:solidFill>
                          <a:latin typeface="Lora"/>
                          <a:ea typeface="Lora"/>
                          <a:cs typeface="Lora"/>
                          <a:sym typeface="Lora"/>
                        </a:rPr>
                        <a:t>Исходный код — это смесь из двух языков, самого PHP и HTML, в который он встраивается. </a:t>
                      </a:r>
                      <a:r>
                        <a:rPr b="1" i="0" lang="ru-RU" sz="1800">
                          <a:solidFill>
                            <a:srgbClr val="313131"/>
                          </a:solidFill>
                          <a:latin typeface="Lora"/>
                          <a:ea typeface="Lora"/>
                          <a:cs typeface="Lora"/>
                          <a:sym typeface="Lora"/>
                        </a:rPr>
                        <a:t>Любые переменные в любом месте. </a:t>
                      </a:r>
                      <a:r>
                        <a:rPr b="0" i="0" lang="ru-RU" sz="1800">
                          <a:solidFill>
                            <a:srgbClr val="313131"/>
                          </a:solidFill>
                          <a:latin typeface="Lora"/>
                          <a:ea typeface="Lora"/>
                          <a:cs typeface="Lora"/>
                          <a:sym typeface="Lora"/>
                        </a:rPr>
                        <a:t>В PHP можно просто поставить знак «$» в любой части кода. </a:t>
                      </a:r>
                      <a:endParaRPr/>
                    </a:p>
                    <a:p>
                      <a:pPr indent="0" lvl="0" marL="0" marR="0" rtl="0" algn="l">
                        <a:spcBef>
                          <a:spcPts val="0"/>
                        </a:spcBef>
                        <a:spcAft>
                          <a:spcPts val="0"/>
                        </a:spcAft>
                        <a:buNone/>
                      </a:pPr>
                      <a:r>
                        <a:rPr b="1" i="0" lang="ru-RU" sz="1800">
                          <a:solidFill>
                            <a:srgbClr val="313131"/>
                          </a:solidFill>
                          <a:latin typeface="Lora"/>
                          <a:ea typeface="Lora"/>
                          <a:cs typeface="Lora"/>
                          <a:sym typeface="Lora"/>
                        </a:rPr>
                        <a:t>Не работает в одиночку. </a:t>
                      </a:r>
                      <a:r>
                        <a:rPr b="0" i="0" lang="ru-RU" sz="1800">
                          <a:solidFill>
                            <a:srgbClr val="313131"/>
                          </a:solidFill>
                          <a:latin typeface="Lora"/>
                          <a:ea typeface="Lora"/>
                          <a:cs typeface="Lora"/>
                          <a:sym typeface="Lora"/>
                        </a:rPr>
                        <a:t>От самого по себе PHP толку мало — чтобы пользоваться языком, нужно знать как минимум HTML, а лучше ещё и CSS. JavaScript тоже не помешает.</a:t>
                      </a:r>
                      <a:endParaRPr/>
                    </a:p>
                    <a:p>
                      <a:pPr indent="0" lvl="0" marL="0" marR="0" rtl="0" algn="l">
                        <a:spcBef>
                          <a:spcPts val="0"/>
                        </a:spcBef>
                        <a:spcAft>
                          <a:spcPts val="0"/>
                        </a:spcAft>
                        <a:buNone/>
                      </a:pPr>
                      <a:r>
                        <a:rPr b="1" i="0" lang="ru-RU" sz="1800">
                          <a:solidFill>
                            <a:srgbClr val="313131"/>
                          </a:solidFill>
                          <a:latin typeface="Lora"/>
                          <a:ea typeface="Lora"/>
                          <a:cs typeface="Lora"/>
                          <a:sym typeface="Lora"/>
                        </a:rPr>
                        <a:t>Отсутствие единообразия. </a:t>
                      </a:r>
                      <a:r>
                        <a:rPr b="0" i="0" lang="ru-RU" sz="1800">
                          <a:solidFill>
                            <a:srgbClr val="313131"/>
                          </a:solidFill>
                          <a:latin typeface="Lora"/>
                          <a:ea typeface="Lora"/>
                          <a:cs typeface="Lora"/>
                          <a:sym typeface="Lora"/>
                        </a:rPr>
                        <a:t>Нет чёткой системы в названиях функций стандартной библиотеки.</a:t>
                      </a:r>
                      <a:endParaRPr/>
                    </a:p>
                    <a:p>
                      <a:pPr indent="0" lvl="0" marL="0" marR="0" rtl="0" algn="l">
                        <a:spcBef>
                          <a:spcPts val="0"/>
                        </a:spcBef>
                        <a:spcAft>
                          <a:spcPts val="0"/>
                        </a:spcAft>
                        <a:buNone/>
                      </a:pPr>
                      <a:r>
                        <a:rPr b="1" i="0" lang="ru-RU" sz="1800">
                          <a:solidFill>
                            <a:srgbClr val="313131"/>
                          </a:solidFill>
                          <a:latin typeface="Lora"/>
                          <a:ea typeface="Lora"/>
                          <a:cs typeface="Lora"/>
                          <a:sym typeface="Lora"/>
                        </a:rPr>
                        <a:t>Низкая скорость. </a:t>
                      </a:r>
                      <a:r>
                        <a:rPr b="0" i="0" lang="ru-RU" sz="1800">
                          <a:solidFill>
                            <a:srgbClr val="313131"/>
                          </a:solidFill>
                          <a:latin typeface="Lora"/>
                          <a:ea typeface="Lora"/>
                          <a:cs typeface="Lora"/>
                          <a:sym typeface="Lora"/>
                        </a:rPr>
                        <a:t>PHP — не самый производительный язык. </a:t>
                      </a:r>
                      <a:endParaRPr sz="1800"/>
                    </a:p>
                  </a:txBody>
                  <a:tcPr marT="45725" marB="45725" marR="91450" marL="91450"/>
                </a:tc>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17"/>
          <p:cNvSpPr/>
          <p:nvPr/>
        </p:nvSpPr>
        <p:spPr>
          <a:xfrm>
            <a:off x="129396" y="116231"/>
            <a:ext cx="11714671" cy="1122871"/>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i="1" lang="ru-RU" sz="3200">
                <a:solidFill>
                  <a:srgbClr val="FF0000"/>
                </a:solidFill>
                <a:latin typeface="Calibri"/>
                <a:ea typeface="Calibri"/>
                <a:cs typeface="Calibri"/>
                <a:sym typeface="Calibri"/>
              </a:rPr>
              <a:t>52)	Охарактеризовать внедрение PHP-сценариев в HTML-документ.</a:t>
            </a:r>
            <a:endParaRPr/>
          </a:p>
        </p:txBody>
      </p:sp>
      <p:sp>
        <p:nvSpPr>
          <p:cNvPr id="762" name="Google Shape;762;p117"/>
          <p:cNvSpPr txBox="1"/>
          <p:nvPr/>
        </p:nvSpPr>
        <p:spPr>
          <a:xfrm>
            <a:off x="347933" y="1070204"/>
            <a:ext cx="11374375" cy="50167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2000">
                <a:solidFill>
                  <a:srgbClr val="000000"/>
                </a:solidFill>
                <a:latin typeface="Arial"/>
                <a:ea typeface="Arial"/>
                <a:cs typeface="Arial"/>
                <a:sym typeface="Arial"/>
              </a:rPr>
              <a:t>В ходе своей работы модуль </a:t>
            </a:r>
            <a:r>
              <a:rPr b="1" i="1" lang="ru-RU" sz="2000">
                <a:solidFill>
                  <a:srgbClr val="000000"/>
                </a:solidFill>
                <a:latin typeface="Arial"/>
                <a:ea typeface="Arial"/>
                <a:cs typeface="Arial"/>
                <a:sym typeface="Arial"/>
              </a:rPr>
              <a:t>PHP </a:t>
            </a:r>
            <a:r>
              <a:rPr b="0" i="0" lang="ru-RU" sz="2000">
                <a:solidFill>
                  <a:srgbClr val="000000"/>
                </a:solidFill>
                <a:latin typeface="Arial"/>
                <a:ea typeface="Arial"/>
                <a:cs typeface="Arial"/>
                <a:sym typeface="Arial"/>
              </a:rPr>
              <a:t>читает и исполняет сценарий (</a:t>
            </a:r>
            <a:r>
              <a:rPr b="1" i="1" lang="ru-RU" sz="2000">
                <a:solidFill>
                  <a:srgbClr val="000000"/>
                </a:solidFill>
                <a:latin typeface="Arial"/>
                <a:ea typeface="Arial"/>
                <a:cs typeface="Arial"/>
                <a:sym typeface="Arial"/>
              </a:rPr>
              <a:t>скрипт</a:t>
            </a:r>
            <a:r>
              <a:rPr b="0" i="0" lang="ru-RU" sz="2000">
                <a:solidFill>
                  <a:srgbClr val="000000"/>
                </a:solidFill>
                <a:latin typeface="Arial"/>
                <a:ea typeface="Arial"/>
                <a:cs typeface="Arial"/>
                <a:sym typeface="Arial"/>
              </a:rPr>
              <a:t>) – текстовый файл, содержащий набор команд. Результат выполнения сценария – это </a:t>
            </a:r>
            <a:r>
              <a:rPr b="1" i="1" lang="ru-RU" sz="2000">
                <a:solidFill>
                  <a:srgbClr val="000000"/>
                </a:solidFill>
                <a:latin typeface="Arial"/>
                <a:ea typeface="Arial"/>
                <a:cs typeface="Arial"/>
                <a:sym typeface="Arial"/>
              </a:rPr>
              <a:t>HTML</a:t>
            </a:r>
            <a:r>
              <a:rPr b="0" i="0" lang="ru-RU" sz="2000">
                <a:solidFill>
                  <a:srgbClr val="000000"/>
                </a:solidFill>
                <a:latin typeface="Arial"/>
                <a:ea typeface="Arial"/>
                <a:cs typeface="Arial"/>
                <a:sym typeface="Arial"/>
              </a:rPr>
              <a:t>-документ, который </a:t>
            </a:r>
            <a:r>
              <a:rPr b="1" i="1" lang="ru-RU" sz="2000">
                <a:solidFill>
                  <a:srgbClr val="000000"/>
                </a:solidFill>
                <a:latin typeface="Arial"/>
                <a:ea typeface="Arial"/>
                <a:cs typeface="Arial"/>
                <a:sym typeface="Arial"/>
              </a:rPr>
              <a:t>PHP </a:t>
            </a:r>
            <a:r>
              <a:rPr b="0" i="0" lang="ru-RU" sz="2000">
                <a:solidFill>
                  <a:srgbClr val="000000"/>
                </a:solidFill>
                <a:latin typeface="Arial"/>
                <a:ea typeface="Arial"/>
                <a:cs typeface="Arial"/>
                <a:sym typeface="Arial"/>
              </a:rPr>
              <a:t>передает серверу </a:t>
            </a:r>
            <a:r>
              <a:rPr b="1" i="1" lang="ru-RU" sz="2000">
                <a:solidFill>
                  <a:srgbClr val="000000"/>
                </a:solidFill>
                <a:latin typeface="Arial"/>
                <a:ea typeface="Arial"/>
                <a:cs typeface="Arial"/>
                <a:sym typeface="Arial"/>
              </a:rPr>
              <a:t>APACHE</a:t>
            </a:r>
            <a:r>
              <a:rPr b="0" i="0" lang="ru-RU" sz="2000">
                <a:solidFill>
                  <a:srgbClr val="000000"/>
                </a:solidFill>
                <a:latin typeface="Arial"/>
                <a:ea typeface="Arial"/>
                <a:cs typeface="Arial"/>
                <a:sym typeface="Arial"/>
              </a:rPr>
              <a:t>, а тот уже – запрашивающему клиентскому браузеру.</a:t>
            </a:r>
            <a:endParaRPr/>
          </a:p>
          <a:p>
            <a:pPr indent="0" lvl="0" marL="0" marR="0" rtl="0" algn="l">
              <a:spcBef>
                <a:spcPts val="0"/>
              </a:spcBef>
              <a:spcAft>
                <a:spcPts val="0"/>
              </a:spcAft>
              <a:buNone/>
            </a:pPr>
            <a:r>
              <a:rPr b="1" i="1" lang="ru-RU" sz="2000">
                <a:solidFill>
                  <a:srgbClr val="000000"/>
                </a:solidFill>
                <a:latin typeface="Arial"/>
                <a:ea typeface="Arial"/>
                <a:cs typeface="Arial"/>
                <a:sym typeface="Arial"/>
              </a:rPr>
              <a:t>PHP</a:t>
            </a:r>
            <a:r>
              <a:rPr b="0" i="0" lang="ru-RU" sz="2000">
                <a:solidFill>
                  <a:srgbClr val="000000"/>
                </a:solidFill>
                <a:latin typeface="Arial"/>
                <a:ea typeface="Arial"/>
                <a:cs typeface="Arial"/>
                <a:sym typeface="Arial"/>
              </a:rPr>
              <a:t>-сценарий следует сохранять в файлах с расширением имени </a:t>
            </a:r>
            <a:r>
              <a:rPr b="1" i="1" lang="ru-RU" sz="2000">
                <a:solidFill>
                  <a:srgbClr val="000000"/>
                </a:solidFill>
                <a:latin typeface="Arial"/>
                <a:ea typeface="Arial"/>
                <a:cs typeface="Arial"/>
                <a:sym typeface="Arial"/>
              </a:rPr>
              <a:t>.php </a:t>
            </a:r>
            <a:r>
              <a:rPr b="0" i="0" lang="ru-RU" sz="2000">
                <a:solidFill>
                  <a:srgbClr val="000000"/>
                </a:solidFill>
                <a:latin typeface="Arial"/>
                <a:ea typeface="Arial"/>
                <a:cs typeface="Arial"/>
                <a:sym typeface="Arial"/>
              </a:rPr>
              <a:t>в каталоге</a:t>
            </a:r>
            <a:r>
              <a:rPr b="1" i="1" lang="ru-RU" sz="2000">
                <a:solidFill>
                  <a:srgbClr val="000000"/>
                </a:solidFill>
                <a:latin typeface="Arial"/>
                <a:ea typeface="Arial"/>
                <a:cs typeface="Arial"/>
                <a:sym typeface="Arial"/>
              </a:rPr>
              <a:t> htdocs </a:t>
            </a:r>
            <a:r>
              <a:rPr b="0" i="0" lang="ru-RU" sz="2000">
                <a:solidFill>
                  <a:srgbClr val="000000"/>
                </a:solidFill>
                <a:latin typeface="Arial"/>
                <a:ea typeface="Arial"/>
                <a:cs typeface="Arial"/>
                <a:sym typeface="Arial"/>
              </a:rPr>
              <a:t>сервера</a:t>
            </a:r>
            <a:r>
              <a:rPr b="1" i="1" lang="ru-RU" sz="2000">
                <a:solidFill>
                  <a:srgbClr val="000000"/>
                </a:solidFill>
                <a:latin typeface="Arial"/>
                <a:ea typeface="Arial"/>
                <a:cs typeface="Arial"/>
                <a:sym typeface="Arial"/>
              </a:rPr>
              <a:t> APACHE</a:t>
            </a:r>
            <a:r>
              <a:rPr b="0" i="0" lang="ru-RU" sz="2000">
                <a:solidFill>
                  <a:srgbClr val="000000"/>
                </a:solidFill>
                <a:latin typeface="Arial"/>
                <a:ea typeface="Arial"/>
                <a:cs typeface="Arial"/>
                <a:sym typeface="Arial"/>
              </a:rPr>
              <a:t>. Запускать сценарий на выполнение можно только из браузера (</a:t>
            </a:r>
            <a:r>
              <a:rPr b="1" i="1" lang="ru-RU" sz="2000">
                <a:solidFill>
                  <a:srgbClr val="000000"/>
                </a:solidFill>
                <a:latin typeface="Arial"/>
                <a:ea typeface="Arial"/>
                <a:cs typeface="Arial"/>
                <a:sym typeface="Arial"/>
              </a:rPr>
              <a:t>не двойным щелчком!),</a:t>
            </a:r>
            <a:r>
              <a:rPr b="0" i="0" lang="ru-RU" sz="2000">
                <a:solidFill>
                  <a:srgbClr val="000000"/>
                </a:solidFill>
                <a:latin typeface="Arial"/>
                <a:ea typeface="Arial"/>
                <a:cs typeface="Arial"/>
                <a:sym typeface="Arial"/>
              </a:rPr>
              <a:t>набрав в адресной строке:</a:t>
            </a:r>
            <a:endParaRPr/>
          </a:p>
          <a:p>
            <a:pPr indent="0" lvl="0" marL="0" marR="0" rtl="0" algn="l">
              <a:spcBef>
                <a:spcPts val="0"/>
              </a:spcBef>
              <a:spcAft>
                <a:spcPts val="0"/>
              </a:spcAft>
              <a:buNone/>
            </a:pPr>
            <a:r>
              <a:rPr b="0" i="0" lang="ru-RU" sz="2000" u="sng">
                <a:solidFill>
                  <a:srgbClr val="000000"/>
                </a:solidFill>
                <a:latin typeface="Arial"/>
                <a:ea typeface="Arial"/>
                <a:cs typeface="Arial"/>
                <a:sym typeface="Arial"/>
              </a:rPr>
              <a:t>HTTP://localhost/имя.php</a:t>
            </a:r>
            <a:endParaRPr b="0" i="0" sz="2000">
              <a:solidFill>
                <a:srgbClr val="000000"/>
              </a:solidFill>
              <a:latin typeface="Arial"/>
              <a:ea typeface="Arial"/>
              <a:cs typeface="Arial"/>
              <a:sym typeface="Arial"/>
            </a:endParaRPr>
          </a:p>
          <a:p>
            <a:pPr indent="0" lvl="0" marL="0" marR="0" rtl="0" algn="l">
              <a:spcBef>
                <a:spcPts val="0"/>
              </a:spcBef>
              <a:spcAft>
                <a:spcPts val="0"/>
              </a:spcAft>
              <a:buNone/>
            </a:pPr>
            <a:r>
              <a:rPr b="0" i="0" lang="ru-RU" sz="2000">
                <a:solidFill>
                  <a:srgbClr val="000000"/>
                </a:solidFill>
                <a:latin typeface="Arial"/>
                <a:ea typeface="Arial"/>
                <a:cs typeface="Arial"/>
                <a:sym typeface="Arial"/>
              </a:rPr>
              <a:t>В этом случае мы создаем запрос по протоколу </a:t>
            </a:r>
            <a:r>
              <a:rPr b="1" i="1" lang="ru-RU" sz="2000">
                <a:solidFill>
                  <a:srgbClr val="000000"/>
                </a:solidFill>
                <a:latin typeface="Arial"/>
                <a:ea typeface="Arial"/>
                <a:cs typeface="Arial"/>
                <a:sym typeface="Arial"/>
              </a:rPr>
              <a:t>HTTP</a:t>
            </a:r>
            <a:r>
              <a:rPr b="0" i="0" lang="ru-RU" sz="2000">
                <a:solidFill>
                  <a:srgbClr val="000000"/>
                </a:solidFill>
                <a:latin typeface="Arial"/>
                <a:ea typeface="Arial"/>
                <a:cs typeface="Arial"/>
                <a:sym typeface="Arial"/>
              </a:rPr>
              <a:t>. В этом случае </a:t>
            </a:r>
            <a:r>
              <a:rPr b="1" i="1" lang="ru-RU" sz="2000">
                <a:solidFill>
                  <a:srgbClr val="000000"/>
                </a:solidFill>
                <a:latin typeface="Arial"/>
                <a:ea typeface="Arial"/>
                <a:cs typeface="Arial"/>
                <a:sym typeface="Arial"/>
              </a:rPr>
              <a:t>APACHE </a:t>
            </a:r>
            <a:r>
              <a:rPr b="0" i="0" lang="ru-RU" sz="2000">
                <a:solidFill>
                  <a:srgbClr val="000000"/>
                </a:solidFill>
                <a:latin typeface="Arial"/>
                <a:ea typeface="Arial"/>
                <a:cs typeface="Arial"/>
                <a:sym typeface="Arial"/>
              </a:rPr>
              <a:t>передает </a:t>
            </a:r>
            <a:r>
              <a:rPr b="1" i="1" lang="ru-RU" sz="2000">
                <a:solidFill>
                  <a:srgbClr val="000000"/>
                </a:solidFill>
                <a:latin typeface="Arial"/>
                <a:ea typeface="Arial"/>
                <a:cs typeface="Arial"/>
                <a:sym typeface="Arial"/>
              </a:rPr>
              <a:t>PHP</a:t>
            </a:r>
            <a:r>
              <a:rPr b="0" i="0" lang="ru-RU" sz="2000">
                <a:solidFill>
                  <a:srgbClr val="000000"/>
                </a:solidFill>
                <a:latin typeface="Arial"/>
                <a:ea typeface="Arial"/>
                <a:cs typeface="Arial"/>
                <a:sym typeface="Arial"/>
              </a:rPr>
              <a:t>-сценарий на обработку модулю </a:t>
            </a:r>
            <a:r>
              <a:rPr b="1" i="1" lang="ru-RU" sz="2000">
                <a:solidFill>
                  <a:srgbClr val="000000"/>
                </a:solidFill>
                <a:latin typeface="Arial"/>
                <a:ea typeface="Arial"/>
                <a:cs typeface="Arial"/>
                <a:sym typeface="Arial"/>
              </a:rPr>
              <a:t>PHP</a:t>
            </a:r>
            <a:r>
              <a:rPr b="0" i="0" lang="ru-RU" sz="2000">
                <a:solidFill>
                  <a:srgbClr val="000000"/>
                </a:solidFill>
                <a:latin typeface="Arial"/>
                <a:ea typeface="Arial"/>
                <a:cs typeface="Arial"/>
                <a:sym typeface="Arial"/>
              </a:rPr>
              <a:t>. Модуль </a:t>
            </a:r>
            <a:r>
              <a:rPr b="1" i="1" lang="ru-RU" sz="2000">
                <a:solidFill>
                  <a:srgbClr val="000000"/>
                </a:solidFill>
                <a:latin typeface="Arial"/>
                <a:ea typeface="Arial"/>
                <a:cs typeface="Arial"/>
                <a:sym typeface="Arial"/>
              </a:rPr>
              <a:t>PHP </a:t>
            </a:r>
            <a:r>
              <a:rPr b="0" i="0" lang="ru-RU" sz="2000">
                <a:solidFill>
                  <a:srgbClr val="000000"/>
                </a:solidFill>
                <a:latin typeface="Arial"/>
                <a:ea typeface="Arial"/>
                <a:cs typeface="Arial"/>
                <a:sym typeface="Arial"/>
              </a:rPr>
              <a:t>будет обрабатывать и выполнять только те команды скрипта, которые заключены в специальные теги-</a:t>
            </a:r>
            <a:r>
              <a:rPr b="1" i="1" lang="ru-RU" sz="2000">
                <a:solidFill>
                  <a:srgbClr val="000000"/>
                </a:solidFill>
                <a:latin typeface="Arial"/>
                <a:ea typeface="Arial"/>
                <a:cs typeface="Arial"/>
                <a:sym typeface="Arial"/>
              </a:rPr>
              <a:t>дескрипторы PHP</a:t>
            </a:r>
            <a:r>
              <a:rPr b="0" i="0" lang="ru-RU" sz="2000">
                <a:solidFill>
                  <a:srgbClr val="000000"/>
                </a:solidFill>
                <a:latin typeface="Arial"/>
                <a:ea typeface="Arial"/>
                <a:cs typeface="Arial"/>
                <a:sym typeface="Arial"/>
              </a:rPr>
              <a:t>:</a:t>
            </a:r>
            <a:endParaRPr/>
          </a:p>
          <a:p>
            <a:pPr indent="0" lvl="0" marL="0" marR="0" rtl="0" algn="l">
              <a:spcBef>
                <a:spcPts val="0"/>
              </a:spcBef>
              <a:spcAft>
                <a:spcPts val="0"/>
              </a:spcAft>
              <a:buNone/>
            </a:pPr>
            <a:r>
              <a:rPr b="1" i="1" lang="ru-RU" sz="2000">
                <a:solidFill>
                  <a:srgbClr val="000000"/>
                </a:solidFill>
                <a:latin typeface="Arial"/>
                <a:ea typeface="Arial"/>
                <a:cs typeface="Arial"/>
                <a:sym typeface="Arial"/>
              </a:rPr>
              <a:t>&lt;?php</a:t>
            </a:r>
            <a:endParaRPr b="0" i="0" sz="2000">
              <a:solidFill>
                <a:srgbClr val="000000"/>
              </a:solidFill>
              <a:latin typeface="Arial"/>
              <a:ea typeface="Arial"/>
              <a:cs typeface="Arial"/>
              <a:sym typeface="Arial"/>
            </a:endParaRPr>
          </a:p>
          <a:p>
            <a:pPr indent="0" lvl="0" marL="0" marR="0" rtl="0" algn="l">
              <a:spcBef>
                <a:spcPts val="0"/>
              </a:spcBef>
              <a:spcAft>
                <a:spcPts val="0"/>
              </a:spcAft>
              <a:buNone/>
            </a:pPr>
            <a:r>
              <a:rPr b="1" i="1" lang="ru-RU" sz="2000">
                <a:solidFill>
                  <a:srgbClr val="000000"/>
                </a:solidFill>
                <a:latin typeface="Arial"/>
                <a:ea typeface="Arial"/>
                <a:cs typeface="Arial"/>
                <a:sym typeface="Arial"/>
              </a:rPr>
              <a:t>код на PHP</a:t>
            </a:r>
            <a:endParaRPr b="0" i="0" sz="2000">
              <a:solidFill>
                <a:srgbClr val="000000"/>
              </a:solidFill>
              <a:latin typeface="Arial"/>
              <a:ea typeface="Arial"/>
              <a:cs typeface="Arial"/>
              <a:sym typeface="Arial"/>
            </a:endParaRPr>
          </a:p>
          <a:p>
            <a:pPr indent="0" lvl="0" marL="0" marR="0" rtl="0" algn="l">
              <a:spcBef>
                <a:spcPts val="0"/>
              </a:spcBef>
              <a:spcAft>
                <a:spcPts val="0"/>
              </a:spcAft>
              <a:buNone/>
            </a:pPr>
            <a:r>
              <a:rPr b="1" i="1" lang="ru-RU" sz="2000">
                <a:solidFill>
                  <a:srgbClr val="000000"/>
                </a:solidFill>
                <a:latin typeface="Arial"/>
                <a:ea typeface="Arial"/>
                <a:cs typeface="Arial"/>
                <a:sym typeface="Arial"/>
              </a:rPr>
              <a:t>?&gt;</a:t>
            </a:r>
            <a:endParaRPr/>
          </a:p>
          <a:p>
            <a:pPr indent="0" lvl="0" marL="0" marR="0" rtl="0" algn="l">
              <a:spcBef>
                <a:spcPts val="0"/>
              </a:spcBef>
              <a:spcAft>
                <a:spcPts val="0"/>
              </a:spcAft>
              <a:buNone/>
            </a:pPr>
            <a:r>
              <a:t/>
            </a:r>
            <a:endParaRPr b="1" i="1" sz="2000">
              <a:solidFill>
                <a:srgbClr val="000000"/>
              </a:solidFill>
              <a:latin typeface="Arial"/>
              <a:ea typeface="Arial"/>
              <a:cs typeface="Arial"/>
              <a:sym typeface="Arial"/>
            </a:endParaRPr>
          </a:p>
          <a:p>
            <a:pPr indent="0" lvl="0" marL="0" marR="0" rtl="0" algn="l">
              <a:spcBef>
                <a:spcPts val="0"/>
              </a:spcBef>
              <a:spcAft>
                <a:spcPts val="0"/>
              </a:spcAft>
              <a:buNone/>
            </a:pPr>
            <a:r>
              <a:rPr b="0" i="0" lang="ru-RU" sz="2000">
                <a:solidFill>
                  <a:srgbClr val="000000"/>
                </a:solidFill>
                <a:latin typeface="Arial"/>
                <a:ea typeface="Arial"/>
                <a:cs typeface="Arial"/>
                <a:sym typeface="Arial"/>
              </a:rPr>
              <a:t>Действия, которые должен выполнить </a:t>
            </a:r>
            <a:r>
              <a:rPr b="1" i="1" lang="ru-RU" sz="2000">
                <a:solidFill>
                  <a:srgbClr val="000000"/>
                </a:solidFill>
                <a:latin typeface="Arial"/>
                <a:ea typeface="Arial"/>
                <a:cs typeface="Arial"/>
                <a:sym typeface="Arial"/>
              </a:rPr>
              <a:t>PHP</a:t>
            </a:r>
            <a:r>
              <a:rPr b="0" i="0" lang="ru-RU" sz="2000">
                <a:solidFill>
                  <a:srgbClr val="000000"/>
                </a:solidFill>
                <a:latin typeface="Arial"/>
                <a:ea typeface="Arial"/>
                <a:cs typeface="Arial"/>
                <a:sym typeface="Arial"/>
              </a:rPr>
              <a:t>-модуль, указываются </a:t>
            </a:r>
            <a:r>
              <a:rPr b="1" i="1" lang="ru-RU" sz="2000">
                <a:solidFill>
                  <a:srgbClr val="000000"/>
                </a:solidFill>
                <a:latin typeface="Arial"/>
                <a:ea typeface="Arial"/>
                <a:cs typeface="Arial"/>
                <a:sym typeface="Arial"/>
              </a:rPr>
              <a:t>PHP</a:t>
            </a:r>
            <a:r>
              <a:rPr b="0" i="0" lang="ru-RU" sz="2000">
                <a:solidFill>
                  <a:srgbClr val="000000"/>
                </a:solidFill>
                <a:latin typeface="Arial"/>
                <a:ea typeface="Arial"/>
                <a:cs typeface="Arial"/>
                <a:sym typeface="Arial"/>
              </a:rPr>
              <a:t>-операторами, помещающимися между открывающими и закрывающими скобками дескриптора.</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8"/>
          <p:cNvSpPr txBox="1"/>
          <p:nvPr/>
        </p:nvSpPr>
        <p:spPr>
          <a:xfrm>
            <a:off x="264826" y="269188"/>
            <a:ext cx="11662348" cy="59093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ru-RU" sz="1800">
                <a:solidFill>
                  <a:srgbClr val="000000"/>
                </a:solidFill>
                <a:latin typeface="Arial"/>
                <a:ea typeface="Arial"/>
                <a:cs typeface="Arial"/>
                <a:sym typeface="Arial"/>
              </a:rPr>
              <a:t>PHP</a:t>
            </a:r>
            <a:r>
              <a:rPr b="0" i="0" lang="ru-RU" sz="1800">
                <a:solidFill>
                  <a:srgbClr val="000000"/>
                </a:solidFill>
                <a:latin typeface="Arial"/>
                <a:ea typeface="Arial"/>
                <a:cs typeface="Arial"/>
                <a:sym typeface="Arial"/>
              </a:rPr>
              <a:t>-сценарий можно встраивать в </a:t>
            </a:r>
            <a:r>
              <a:rPr b="1" i="1" lang="ru-RU" sz="1800">
                <a:solidFill>
                  <a:srgbClr val="000000"/>
                </a:solidFill>
                <a:latin typeface="Arial"/>
                <a:ea typeface="Arial"/>
                <a:cs typeface="Arial"/>
                <a:sym typeface="Arial"/>
              </a:rPr>
              <a:t>HTML</a:t>
            </a:r>
            <a:r>
              <a:rPr b="0" i="0" lang="ru-RU" sz="1800">
                <a:solidFill>
                  <a:srgbClr val="000000"/>
                </a:solidFill>
                <a:latin typeface="Arial"/>
                <a:ea typeface="Arial"/>
                <a:cs typeface="Arial"/>
                <a:sym typeface="Arial"/>
              </a:rPr>
              <a:t>-документ. В этом случае модуль </a:t>
            </a:r>
            <a:r>
              <a:rPr b="1" i="1" lang="ru-RU" sz="1800">
                <a:solidFill>
                  <a:srgbClr val="000000"/>
                </a:solidFill>
                <a:latin typeface="Arial"/>
                <a:ea typeface="Arial"/>
                <a:cs typeface="Arial"/>
                <a:sym typeface="Arial"/>
              </a:rPr>
              <a:t>PHP </a:t>
            </a:r>
            <a:r>
              <a:rPr b="0" i="0" lang="ru-RU" sz="1800">
                <a:solidFill>
                  <a:srgbClr val="000000"/>
                </a:solidFill>
                <a:latin typeface="Arial"/>
                <a:ea typeface="Arial"/>
                <a:cs typeface="Arial"/>
                <a:sym typeface="Arial"/>
              </a:rPr>
              <a:t>передает веб-серверу теги </a:t>
            </a:r>
            <a:r>
              <a:rPr b="1" i="1" lang="ru-RU" sz="1800">
                <a:solidFill>
                  <a:srgbClr val="000000"/>
                </a:solidFill>
                <a:latin typeface="Arial"/>
                <a:ea typeface="Arial"/>
                <a:cs typeface="Arial"/>
                <a:sym typeface="Arial"/>
              </a:rPr>
              <a:t>HTML </a:t>
            </a:r>
            <a:r>
              <a:rPr b="0" i="0" lang="ru-RU" sz="1800">
                <a:solidFill>
                  <a:srgbClr val="000000"/>
                </a:solidFill>
                <a:latin typeface="Arial"/>
                <a:ea typeface="Arial"/>
                <a:cs typeface="Arial"/>
                <a:sym typeface="Arial"/>
              </a:rPr>
              <a:t>без изменений и начнет обработку только команд, помещенных между дескрипторами </a:t>
            </a:r>
            <a:r>
              <a:rPr b="1" i="1" lang="ru-RU" sz="1800">
                <a:solidFill>
                  <a:srgbClr val="000000"/>
                </a:solidFill>
                <a:latin typeface="Arial"/>
                <a:ea typeface="Arial"/>
                <a:cs typeface="Arial"/>
                <a:sym typeface="Arial"/>
              </a:rPr>
              <a:t>PHP</a:t>
            </a:r>
            <a:r>
              <a:rPr b="0" i="0" lang="ru-RU" sz="1800">
                <a:solidFill>
                  <a:srgbClr val="000000"/>
                </a:solidFill>
                <a:latin typeface="Arial"/>
                <a:ea typeface="Arial"/>
                <a:cs typeface="Arial"/>
                <a:sym typeface="Arial"/>
              </a:rPr>
              <a:t>:</a:t>
            </a:r>
            <a:endParaRPr/>
          </a:p>
          <a:p>
            <a:pPr indent="0" lvl="0" marL="0" marR="0" rtl="0" algn="l">
              <a:spcBef>
                <a:spcPts val="0"/>
              </a:spcBef>
              <a:spcAft>
                <a:spcPts val="0"/>
              </a:spcAft>
              <a:buNone/>
            </a:pPr>
            <a:r>
              <a:rPr b="1" i="1" lang="ru-RU" sz="1800">
                <a:solidFill>
                  <a:srgbClr val="000000"/>
                </a:solidFill>
                <a:latin typeface="Arial"/>
                <a:ea typeface="Arial"/>
                <a:cs typeface="Arial"/>
                <a:sym typeface="Arial"/>
              </a:rPr>
              <a:t>&lt;HTML&gt;</a:t>
            </a:r>
            <a:endParaRPr b="0" i="0" sz="1800">
              <a:solidFill>
                <a:srgbClr val="000000"/>
              </a:solidFill>
              <a:latin typeface="Arial"/>
              <a:ea typeface="Arial"/>
              <a:cs typeface="Arial"/>
              <a:sym typeface="Arial"/>
            </a:endParaRPr>
          </a:p>
          <a:p>
            <a:pPr indent="0" lvl="0" marL="0" marR="0" rtl="0" algn="l">
              <a:spcBef>
                <a:spcPts val="0"/>
              </a:spcBef>
              <a:spcAft>
                <a:spcPts val="0"/>
              </a:spcAft>
              <a:buNone/>
            </a:pPr>
            <a:r>
              <a:rPr b="1" i="1" lang="ru-RU" sz="1800">
                <a:solidFill>
                  <a:srgbClr val="000000"/>
                </a:solidFill>
                <a:latin typeface="Arial"/>
                <a:ea typeface="Arial"/>
                <a:cs typeface="Arial"/>
                <a:sym typeface="Arial"/>
              </a:rPr>
              <a:t>&lt;HEAD&gt;</a:t>
            </a:r>
            <a:endParaRPr b="0" i="0" sz="1800">
              <a:solidFill>
                <a:srgbClr val="000000"/>
              </a:solidFill>
              <a:latin typeface="Arial"/>
              <a:ea typeface="Arial"/>
              <a:cs typeface="Arial"/>
              <a:sym typeface="Arial"/>
            </a:endParaRPr>
          </a:p>
          <a:p>
            <a:pPr indent="0" lvl="0" marL="0" marR="0" rtl="0" algn="l">
              <a:spcBef>
                <a:spcPts val="0"/>
              </a:spcBef>
              <a:spcAft>
                <a:spcPts val="0"/>
              </a:spcAft>
              <a:buNone/>
            </a:pPr>
            <a:r>
              <a:rPr b="1" i="1" lang="ru-RU" sz="1800">
                <a:solidFill>
                  <a:srgbClr val="000000"/>
                </a:solidFill>
                <a:latin typeface="Arial"/>
                <a:ea typeface="Arial"/>
                <a:cs typeface="Arial"/>
                <a:sym typeface="Arial"/>
              </a:rPr>
              <a:t>&lt;TITLE&gt;</a:t>
            </a:r>
            <a:endParaRPr b="0" i="0" sz="1800">
              <a:solidFill>
                <a:srgbClr val="000000"/>
              </a:solidFill>
              <a:latin typeface="Arial"/>
              <a:ea typeface="Arial"/>
              <a:cs typeface="Arial"/>
              <a:sym typeface="Arial"/>
            </a:endParaRPr>
          </a:p>
          <a:p>
            <a:pPr indent="0" lvl="0" marL="0" marR="0" rtl="0" algn="l">
              <a:spcBef>
                <a:spcPts val="0"/>
              </a:spcBef>
              <a:spcAft>
                <a:spcPts val="0"/>
              </a:spcAft>
              <a:buNone/>
            </a:pPr>
            <a:r>
              <a:rPr b="1" i="1" lang="ru-RU" sz="1800">
                <a:solidFill>
                  <a:srgbClr val="000000"/>
                </a:solidFill>
                <a:latin typeface="Arial"/>
                <a:ea typeface="Arial"/>
                <a:cs typeface="Arial"/>
                <a:sym typeface="Arial"/>
              </a:rPr>
              <a:t>Сайт с PHP-кодом</a:t>
            </a:r>
            <a:endParaRPr b="0" i="0" sz="1800">
              <a:solidFill>
                <a:srgbClr val="000000"/>
              </a:solidFill>
              <a:latin typeface="Arial"/>
              <a:ea typeface="Arial"/>
              <a:cs typeface="Arial"/>
              <a:sym typeface="Arial"/>
            </a:endParaRPr>
          </a:p>
          <a:p>
            <a:pPr indent="0" lvl="0" marL="0" marR="0" rtl="0" algn="l">
              <a:spcBef>
                <a:spcPts val="0"/>
              </a:spcBef>
              <a:spcAft>
                <a:spcPts val="0"/>
              </a:spcAft>
              <a:buNone/>
            </a:pPr>
            <a:r>
              <a:rPr b="1" i="1" lang="ru-RU" sz="1800">
                <a:solidFill>
                  <a:srgbClr val="000000"/>
                </a:solidFill>
                <a:latin typeface="Arial"/>
                <a:ea typeface="Arial"/>
                <a:cs typeface="Arial"/>
                <a:sym typeface="Arial"/>
              </a:rPr>
              <a:t>&lt;/title&gt;</a:t>
            </a:r>
            <a:endParaRPr b="0" i="0" sz="1800">
              <a:solidFill>
                <a:srgbClr val="000000"/>
              </a:solidFill>
              <a:latin typeface="Arial"/>
              <a:ea typeface="Arial"/>
              <a:cs typeface="Arial"/>
              <a:sym typeface="Arial"/>
            </a:endParaRPr>
          </a:p>
          <a:p>
            <a:pPr indent="0" lvl="0" marL="0" marR="0" rtl="0" algn="l">
              <a:spcBef>
                <a:spcPts val="0"/>
              </a:spcBef>
              <a:spcAft>
                <a:spcPts val="0"/>
              </a:spcAft>
              <a:buNone/>
            </a:pPr>
            <a:r>
              <a:rPr b="1" i="1" lang="ru-RU" sz="1800">
                <a:solidFill>
                  <a:srgbClr val="000000"/>
                </a:solidFill>
                <a:latin typeface="Arial"/>
                <a:ea typeface="Arial"/>
                <a:cs typeface="Arial"/>
                <a:sym typeface="Arial"/>
              </a:rPr>
              <a:t>&lt;/head&gt;</a:t>
            </a:r>
            <a:endParaRPr b="0" i="0" sz="1800">
              <a:solidFill>
                <a:srgbClr val="000000"/>
              </a:solidFill>
              <a:latin typeface="Arial"/>
              <a:ea typeface="Arial"/>
              <a:cs typeface="Arial"/>
              <a:sym typeface="Arial"/>
            </a:endParaRPr>
          </a:p>
          <a:p>
            <a:pPr indent="0" lvl="0" marL="0" marR="0" rtl="0" algn="l">
              <a:spcBef>
                <a:spcPts val="0"/>
              </a:spcBef>
              <a:spcAft>
                <a:spcPts val="0"/>
              </a:spcAft>
              <a:buNone/>
            </a:pPr>
            <a:r>
              <a:rPr b="1" i="1" lang="ru-RU" sz="1800">
                <a:solidFill>
                  <a:srgbClr val="000000"/>
                </a:solidFill>
                <a:latin typeface="Arial"/>
                <a:ea typeface="Arial"/>
                <a:cs typeface="Arial"/>
                <a:sym typeface="Arial"/>
              </a:rPr>
              <a:t>&lt;BODY BGCOLOR=silver TEXT=blue&gt;</a:t>
            </a:r>
            <a:endParaRPr b="0" i="0" sz="1800">
              <a:solidFill>
                <a:srgbClr val="000000"/>
              </a:solidFill>
              <a:latin typeface="Arial"/>
              <a:ea typeface="Arial"/>
              <a:cs typeface="Arial"/>
              <a:sym typeface="Arial"/>
            </a:endParaRPr>
          </a:p>
          <a:p>
            <a:pPr indent="0" lvl="0" marL="0" marR="0" rtl="0" algn="l">
              <a:spcBef>
                <a:spcPts val="0"/>
              </a:spcBef>
              <a:spcAft>
                <a:spcPts val="0"/>
              </a:spcAft>
              <a:buNone/>
            </a:pPr>
            <a:r>
              <a:rPr b="1" i="1" lang="ru-RU" sz="1800">
                <a:solidFill>
                  <a:srgbClr val="000000"/>
                </a:solidFill>
                <a:latin typeface="Arial"/>
                <a:ea typeface="Arial"/>
                <a:cs typeface="Arial"/>
                <a:sym typeface="Arial"/>
              </a:rPr>
              <a:t>&lt;?php</a:t>
            </a:r>
            <a:endParaRPr b="0" i="0" sz="1800">
              <a:solidFill>
                <a:srgbClr val="000000"/>
              </a:solidFill>
              <a:latin typeface="Arial"/>
              <a:ea typeface="Arial"/>
              <a:cs typeface="Arial"/>
              <a:sym typeface="Arial"/>
            </a:endParaRPr>
          </a:p>
          <a:p>
            <a:pPr indent="0" lvl="0" marL="0" marR="0" rtl="0" algn="l">
              <a:spcBef>
                <a:spcPts val="0"/>
              </a:spcBef>
              <a:spcAft>
                <a:spcPts val="0"/>
              </a:spcAft>
              <a:buNone/>
            </a:pPr>
            <a:r>
              <a:rPr b="1" i="1" lang="ru-RU" sz="1800">
                <a:solidFill>
                  <a:srgbClr val="000000"/>
                </a:solidFill>
                <a:latin typeface="Arial"/>
                <a:ea typeface="Arial"/>
                <a:cs typeface="Arial"/>
                <a:sym typeface="Arial"/>
              </a:rPr>
              <a:t>Echo ‘Это php-скрипт’;</a:t>
            </a:r>
            <a:endParaRPr b="0" i="0" sz="1800">
              <a:solidFill>
                <a:srgbClr val="000000"/>
              </a:solidFill>
              <a:latin typeface="Arial"/>
              <a:ea typeface="Arial"/>
              <a:cs typeface="Arial"/>
              <a:sym typeface="Arial"/>
            </a:endParaRPr>
          </a:p>
          <a:p>
            <a:pPr indent="0" lvl="0" marL="0" marR="0" rtl="0" algn="l">
              <a:spcBef>
                <a:spcPts val="0"/>
              </a:spcBef>
              <a:spcAft>
                <a:spcPts val="0"/>
              </a:spcAft>
              <a:buNone/>
            </a:pPr>
            <a:r>
              <a:rPr b="1" i="1" lang="ru-RU" sz="1800">
                <a:solidFill>
                  <a:srgbClr val="000000"/>
                </a:solidFill>
                <a:latin typeface="Arial"/>
                <a:ea typeface="Arial"/>
                <a:cs typeface="Arial"/>
                <a:sym typeface="Arial"/>
              </a:rPr>
              <a:t>/&gt;</a:t>
            </a:r>
            <a:endParaRPr b="0" i="0" sz="1800">
              <a:solidFill>
                <a:srgbClr val="000000"/>
              </a:solidFill>
              <a:latin typeface="Arial"/>
              <a:ea typeface="Arial"/>
              <a:cs typeface="Arial"/>
              <a:sym typeface="Arial"/>
            </a:endParaRPr>
          </a:p>
          <a:p>
            <a:pPr indent="0" lvl="0" marL="0" marR="0" rtl="0" algn="l">
              <a:spcBef>
                <a:spcPts val="0"/>
              </a:spcBef>
              <a:spcAft>
                <a:spcPts val="0"/>
              </a:spcAft>
              <a:buNone/>
            </a:pPr>
            <a:r>
              <a:rPr b="1" i="1" lang="ru-RU" sz="1800">
                <a:solidFill>
                  <a:srgbClr val="000000"/>
                </a:solidFill>
                <a:latin typeface="Arial"/>
                <a:ea typeface="Arial"/>
                <a:cs typeface="Arial"/>
                <a:sym typeface="Arial"/>
              </a:rPr>
              <a:t>&lt;/body&gt;</a:t>
            </a:r>
            <a:endParaRPr b="0" i="0" sz="1800">
              <a:solidFill>
                <a:srgbClr val="000000"/>
              </a:solidFill>
              <a:latin typeface="Arial"/>
              <a:ea typeface="Arial"/>
              <a:cs typeface="Arial"/>
              <a:sym typeface="Arial"/>
            </a:endParaRPr>
          </a:p>
          <a:p>
            <a:pPr indent="0" lvl="0" marL="0" marR="0" rtl="0" algn="l">
              <a:spcBef>
                <a:spcPts val="0"/>
              </a:spcBef>
              <a:spcAft>
                <a:spcPts val="0"/>
              </a:spcAft>
              <a:buNone/>
            </a:pPr>
            <a:r>
              <a:rPr b="1" i="1" lang="ru-RU" sz="1800">
                <a:solidFill>
                  <a:srgbClr val="000000"/>
                </a:solidFill>
                <a:latin typeface="Arial"/>
                <a:ea typeface="Arial"/>
                <a:cs typeface="Arial"/>
                <a:sym typeface="Arial"/>
              </a:rPr>
              <a:t>&lt;/html&gt;</a:t>
            </a:r>
            <a:endParaRPr b="0" i="0" sz="1800">
              <a:solidFill>
                <a:srgbClr val="000000"/>
              </a:solidFill>
              <a:latin typeface="Arial"/>
              <a:ea typeface="Arial"/>
              <a:cs typeface="Arial"/>
              <a:sym typeface="Arial"/>
            </a:endParaRPr>
          </a:p>
          <a:p>
            <a:pPr indent="0" lvl="0" marL="0" marR="0" rtl="0" algn="l">
              <a:spcBef>
                <a:spcPts val="0"/>
              </a:spcBef>
              <a:spcAft>
                <a:spcPts val="0"/>
              </a:spcAft>
              <a:buNone/>
            </a:pPr>
            <a:r>
              <a:rPr b="0" i="0" lang="ru-RU" sz="1800">
                <a:solidFill>
                  <a:srgbClr val="000000"/>
                </a:solidFill>
                <a:latin typeface="Arial"/>
                <a:ea typeface="Arial"/>
                <a:cs typeface="Arial"/>
                <a:sym typeface="Arial"/>
              </a:rPr>
              <a:t>Сохраним его в файле </a:t>
            </a:r>
            <a:r>
              <a:rPr b="1" i="1" lang="ru-RU" sz="1800">
                <a:solidFill>
                  <a:srgbClr val="000000"/>
                </a:solidFill>
                <a:latin typeface="Arial"/>
                <a:ea typeface="Arial"/>
                <a:cs typeface="Arial"/>
                <a:sym typeface="Arial"/>
              </a:rPr>
              <a:t>first.php</a:t>
            </a:r>
            <a:r>
              <a:rPr b="0" i="0" lang="ru-RU" sz="1800">
                <a:solidFill>
                  <a:srgbClr val="000000"/>
                </a:solidFill>
                <a:latin typeface="Arial"/>
                <a:ea typeface="Arial"/>
                <a:cs typeface="Arial"/>
                <a:sym typeface="Arial"/>
              </a:rPr>
              <a:t>.</a:t>
            </a:r>
            <a:endParaRPr/>
          </a:p>
          <a:p>
            <a:pPr indent="0" lvl="0" marL="0" marR="0" rtl="0" algn="l">
              <a:spcBef>
                <a:spcPts val="0"/>
              </a:spcBef>
              <a:spcAft>
                <a:spcPts val="0"/>
              </a:spcAft>
              <a:buNone/>
            </a:pPr>
            <a:r>
              <a:rPr b="0" i="0" lang="ru-RU" sz="1800">
                <a:solidFill>
                  <a:srgbClr val="000000"/>
                </a:solidFill>
                <a:latin typeface="Arial"/>
                <a:ea typeface="Arial"/>
                <a:cs typeface="Arial"/>
                <a:sym typeface="Arial"/>
              </a:rPr>
              <a:t>Обратимся к этому файлу браузером, задав в адресной строке:</a:t>
            </a:r>
            <a:endParaRPr/>
          </a:p>
          <a:p>
            <a:pPr indent="0" lvl="0" marL="0" marR="0" rtl="0" algn="l">
              <a:spcBef>
                <a:spcPts val="0"/>
              </a:spcBef>
              <a:spcAft>
                <a:spcPts val="0"/>
              </a:spcAft>
              <a:buNone/>
            </a:pPr>
            <a:r>
              <a:rPr b="0" i="0" lang="ru-RU" sz="1800" u="sng">
                <a:solidFill>
                  <a:srgbClr val="000000"/>
                </a:solidFill>
                <a:latin typeface="Arial"/>
                <a:ea typeface="Arial"/>
                <a:cs typeface="Arial"/>
                <a:sym typeface="Arial"/>
              </a:rPr>
              <a:t>HTTP://localhost/first.php</a:t>
            </a:r>
            <a:endParaRPr b="0" i="0" sz="1800">
              <a:solidFill>
                <a:srgbClr val="000000"/>
              </a:solidFill>
              <a:latin typeface="Arial"/>
              <a:ea typeface="Arial"/>
              <a:cs typeface="Arial"/>
              <a:sym typeface="Arial"/>
            </a:endParaRPr>
          </a:p>
          <a:p>
            <a:pPr indent="0" lvl="0" marL="0" marR="0" rtl="0" algn="l">
              <a:spcBef>
                <a:spcPts val="0"/>
              </a:spcBef>
              <a:spcAft>
                <a:spcPts val="0"/>
              </a:spcAft>
              <a:buNone/>
            </a:pPr>
            <a:r>
              <a:rPr b="0" i="0" lang="ru-RU" sz="1800">
                <a:solidFill>
                  <a:srgbClr val="000000"/>
                </a:solidFill>
                <a:latin typeface="Arial"/>
                <a:ea typeface="Arial"/>
                <a:cs typeface="Arial"/>
                <a:sym typeface="Arial"/>
              </a:rPr>
              <a:t>Сценарий будет выполнен правильно, и на экране появится:</a:t>
            </a:r>
            <a:endParaRPr/>
          </a:p>
          <a:p>
            <a:pPr indent="0" lvl="0" marL="0" marR="0" rtl="0" algn="l">
              <a:spcBef>
                <a:spcPts val="0"/>
              </a:spcBef>
              <a:spcAft>
                <a:spcPts val="0"/>
              </a:spcAft>
              <a:buNone/>
            </a:pPr>
            <a:r>
              <a:rPr b="1" i="0" lang="ru-RU" sz="1800">
                <a:solidFill>
                  <a:srgbClr val="000000"/>
                </a:solidFill>
                <a:latin typeface="Arial"/>
                <a:ea typeface="Arial"/>
                <a:cs typeface="Arial"/>
                <a:sym typeface="Arial"/>
              </a:rPr>
              <a:t>Это php-скрипт</a:t>
            </a:r>
            <a:endParaRPr b="0" i="0" sz="1800">
              <a:solidFill>
                <a:srgbClr val="000000"/>
              </a:solidFill>
              <a:latin typeface="Arial"/>
              <a:ea typeface="Arial"/>
              <a:cs typeface="Arial"/>
              <a:sym typeface="Arial"/>
            </a:endParaRPr>
          </a:p>
          <a:p>
            <a:pPr indent="0" lvl="0" marL="0" marR="0" rtl="0" algn="l">
              <a:spcBef>
                <a:spcPts val="0"/>
              </a:spcBef>
              <a:spcAft>
                <a:spcPts val="0"/>
              </a:spcAft>
              <a:buNone/>
            </a:pPr>
            <a:r>
              <a:rPr b="0" i="0" lang="ru-RU" sz="1800">
                <a:solidFill>
                  <a:srgbClr val="000000"/>
                </a:solidFill>
                <a:latin typeface="Arial"/>
                <a:ea typeface="Arial"/>
                <a:cs typeface="Arial"/>
                <a:sym typeface="Arial"/>
              </a:rPr>
              <a:t>Если попытаться просмотреть исходный код в браузере, то мы не увидим </a:t>
            </a:r>
            <a:r>
              <a:rPr b="1" i="1" lang="ru-RU" sz="1800">
                <a:solidFill>
                  <a:srgbClr val="000000"/>
                </a:solidFill>
                <a:latin typeface="Arial"/>
                <a:ea typeface="Arial"/>
                <a:cs typeface="Arial"/>
                <a:sym typeface="Arial"/>
              </a:rPr>
              <a:t>PHP</a:t>
            </a:r>
            <a:r>
              <a:rPr b="0" i="0" lang="ru-RU" sz="1800">
                <a:solidFill>
                  <a:srgbClr val="000000"/>
                </a:solidFill>
                <a:latin typeface="Arial"/>
                <a:ea typeface="Arial"/>
                <a:cs typeface="Arial"/>
                <a:sym typeface="Arial"/>
              </a:rPr>
              <a:t>-кода – скрипт был выполнен на сервере, а в браузер был передан только результирующий </a:t>
            </a:r>
            <a:r>
              <a:rPr b="1" i="1" lang="ru-RU" sz="1800">
                <a:solidFill>
                  <a:srgbClr val="000000"/>
                </a:solidFill>
                <a:latin typeface="Arial"/>
                <a:ea typeface="Arial"/>
                <a:cs typeface="Arial"/>
                <a:sym typeface="Arial"/>
              </a:rPr>
              <a:t>HTML</a:t>
            </a:r>
            <a:r>
              <a:rPr b="0" i="0" lang="ru-RU" sz="1800">
                <a:solidFill>
                  <a:srgbClr val="000000"/>
                </a:solidFill>
                <a:latin typeface="Arial"/>
                <a:ea typeface="Arial"/>
                <a:cs typeface="Arial"/>
                <a:sym typeface="Arial"/>
              </a:rPr>
              <a:t>-документ.</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19"/>
          <p:cNvSpPr/>
          <p:nvPr/>
        </p:nvSpPr>
        <p:spPr>
          <a:xfrm>
            <a:off x="129396" y="116231"/>
            <a:ext cx="11714671" cy="595932"/>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i="1" lang="ru-RU" sz="3200">
                <a:solidFill>
                  <a:srgbClr val="FF0000"/>
                </a:solidFill>
                <a:latin typeface="Calibri"/>
                <a:ea typeface="Calibri"/>
                <a:cs typeface="Calibri"/>
                <a:sym typeface="Calibri"/>
              </a:rPr>
              <a:t>53)	Описать особенности синтаксиса языка PHP.</a:t>
            </a:r>
            <a:endParaRPr/>
          </a:p>
        </p:txBody>
      </p:sp>
      <p:sp>
        <p:nvSpPr>
          <p:cNvPr id="773" name="Google Shape;773;p119"/>
          <p:cNvSpPr/>
          <p:nvPr/>
        </p:nvSpPr>
        <p:spPr>
          <a:xfrm>
            <a:off x="129396" y="517803"/>
            <a:ext cx="11496541" cy="634019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8000"/>
              </a:buClr>
              <a:buSzPts val="1400"/>
              <a:buFont typeface="Verdana"/>
              <a:buNone/>
            </a:pPr>
            <a:r>
              <a:rPr b="1" i="0" lang="ru-RU" sz="1400" u="none" cap="none" strike="noStrike">
                <a:solidFill>
                  <a:srgbClr val="008000"/>
                </a:solidFill>
                <a:latin typeface="Verdana"/>
                <a:ea typeface="Verdana"/>
                <a:cs typeface="Verdana"/>
                <a:sym typeface="Verdana"/>
              </a:rPr>
              <a:t>Разделение инструкций</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Verdana"/>
              <a:buNone/>
            </a:pPr>
            <a:r>
              <a:rPr b="0" i="0" lang="ru-RU" sz="1400" u="none" cap="none" strike="noStrike">
                <a:solidFill>
                  <a:srgbClr val="000000"/>
                </a:solidFill>
                <a:latin typeface="Verdana"/>
                <a:ea typeface="Verdana"/>
                <a:cs typeface="Verdana"/>
                <a:sym typeface="Verdana"/>
              </a:rPr>
              <a:t>Инструкции разделяются также как и в C или Perl - каждое выражение заканчивается точкой с запятой.</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Verdana"/>
              <a:buNone/>
            </a:pPr>
            <a:r>
              <a:rPr b="0" i="0" lang="ru-RU" sz="1400" u="none" cap="none" strike="noStrike">
                <a:solidFill>
                  <a:srgbClr val="000000"/>
                </a:solidFill>
                <a:latin typeface="Verdana"/>
                <a:ea typeface="Verdana"/>
                <a:cs typeface="Verdana"/>
                <a:sym typeface="Verdana"/>
              </a:rPr>
              <a:t>Закрывающий тег (?&gt;) также подразумевает конец инструкции, поэтому два следующих фрагмента кода эквиваленты:</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BB"/>
              </a:buClr>
              <a:buSzPts val="1400"/>
              <a:buFont typeface="Arimo"/>
              <a:buNone/>
            </a:pPr>
            <a:r>
              <a:rPr b="0" i="0" lang="ru-RU" sz="1400" u="none" cap="none" strike="noStrike">
                <a:solidFill>
                  <a:srgbClr val="0000BB"/>
                </a:solidFill>
                <a:latin typeface="Arimo"/>
                <a:ea typeface="Arimo"/>
                <a:cs typeface="Arimo"/>
                <a:sym typeface="Arimo"/>
              </a:rPr>
              <a:t>&lt;?php</a:t>
            </a:r>
            <a:br>
              <a:rPr b="0" i="0" lang="ru-RU" sz="1400" u="none" cap="none" strike="noStrike">
                <a:solidFill>
                  <a:srgbClr val="0000BB"/>
                </a:solidFill>
                <a:latin typeface="Arimo"/>
                <a:ea typeface="Arimo"/>
                <a:cs typeface="Arimo"/>
                <a:sym typeface="Arimo"/>
              </a:rPr>
            </a:br>
            <a:r>
              <a:rPr b="0" i="0" lang="ru-RU" sz="1400" u="none" cap="none" strike="noStrike">
                <a:solidFill>
                  <a:srgbClr val="0000BB"/>
                </a:solidFill>
                <a:latin typeface="Arimo"/>
                <a:ea typeface="Arimo"/>
                <a:cs typeface="Arimo"/>
                <a:sym typeface="Arimo"/>
              </a:rPr>
              <a:t>     </a:t>
            </a:r>
            <a:r>
              <a:rPr b="0" i="0" lang="ru-RU" sz="1400" u="none" cap="none" strike="noStrike">
                <a:solidFill>
                  <a:srgbClr val="007700"/>
                </a:solidFill>
                <a:latin typeface="Arimo"/>
                <a:ea typeface="Arimo"/>
                <a:cs typeface="Arimo"/>
                <a:sym typeface="Arimo"/>
              </a:rPr>
              <a:t>echo </a:t>
            </a:r>
            <a:r>
              <a:rPr b="0" i="0" lang="ru-RU" sz="1400" u="none" cap="none" strike="noStrike">
                <a:solidFill>
                  <a:srgbClr val="DD0000"/>
                </a:solidFill>
                <a:latin typeface="Arimo"/>
                <a:ea typeface="Arimo"/>
                <a:cs typeface="Arimo"/>
                <a:sym typeface="Arimo"/>
              </a:rPr>
              <a:t>"Это тест"</a:t>
            </a:r>
            <a:r>
              <a:rPr b="0" i="0" lang="ru-RU" sz="1400" u="none" cap="none" strike="noStrike">
                <a:solidFill>
                  <a:srgbClr val="007700"/>
                </a:solidFill>
                <a:latin typeface="Arimo"/>
                <a:ea typeface="Arimo"/>
                <a:cs typeface="Arimo"/>
                <a:sym typeface="Arimo"/>
              </a:rPr>
              <a:t>;</a:t>
            </a:r>
            <a:br>
              <a:rPr b="0" i="0" lang="ru-RU" sz="1400" u="none" cap="none" strike="noStrike">
                <a:solidFill>
                  <a:srgbClr val="007700"/>
                </a:solidFill>
                <a:latin typeface="Arimo"/>
                <a:ea typeface="Arimo"/>
                <a:cs typeface="Arimo"/>
                <a:sym typeface="Arimo"/>
              </a:rPr>
            </a:br>
            <a:r>
              <a:rPr b="0" i="0" lang="ru-RU" sz="1400" u="none" cap="none" strike="noStrike">
                <a:solidFill>
                  <a:srgbClr val="0000BB"/>
                </a:solidFill>
                <a:latin typeface="Arimo"/>
                <a:ea typeface="Arimo"/>
                <a:cs typeface="Arimo"/>
                <a:sym typeface="Arimo"/>
              </a:rPr>
              <a:t>?&gt;</a:t>
            </a:r>
            <a:br>
              <a:rPr b="0" i="0" lang="ru-RU" sz="1400" u="none" cap="none" strike="noStrike">
                <a:solidFill>
                  <a:srgbClr val="0000BB"/>
                </a:solidFill>
                <a:latin typeface="Arimo"/>
                <a:ea typeface="Arimo"/>
                <a:cs typeface="Arimo"/>
                <a:sym typeface="Arimo"/>
              </a:rPr>
            </a:br>
            <a:br>
              <a:rPr b="0" i="0" lang="ru-RU" sz="1400" u="none" cap="none" strike="noStrike">
                <a:solidFill>
                  <a:srgbClr val="000000"/>
                </a:solidFill>
                <a:latin typeface="Arimo"/>
                <a:ea typeface="Arimo"/>
                <a:cs typeface="Arimo"/>
                <a:sym typeface="Arimo"/>
              </a:rPr>
            </a:br>
            <a:r>
              <a:rPr b="0" i="0" lang="ru-RU" sz="1400" u="none" cap="none" strike="noStrike">
                <a:solidFill>
                  <a:srgbClr val="0000BB"/>
                </a:solidFill>
                <a:latin typeface="Arimo"/>
                <a:ea typeface="Arimo"/>
                <a:cs typeface="Arimo"/>
                <a:sym typeface="Arimo"/>
              </a:rPr>
              <a:t>&lt;?php </a:t>
            </a:r>
            <a:r>
              <a:rPr b="0" i="0" lang="ru-RU" sz="1400" u="none" cap="none" strike="noStrike">
                <a:solidFill>
                  <a:srgbClr val="007700"/>
                </a:solidFill>
                <a:latin typeface="Arimo"/>
                <a:ea typeface="Arimo"/>
                <a:cs typeface="Arimo"/>
                <a:sym typeface="Arimo"/>
              </a:rPr>
              <a:t>echo </a:t>
            </a:r>
            <a:r>
              <a:rPr b="0" i="0" lang="ru-RU" sz="1400" u="none" cap="none" strike="noStrike">
                <a:solidFill>
                  <a:srgbClr val="DD0000"/>
                </a:solidFill>
                <a:latin typeface="Arimo"/>
                <a:ea typeface="Arimo"/>
                <a:cs typeface="Arimo"/>
                <a:sym typeface="Arimo"/>
              </a:rPr>
              <a:t>"Это тест" </a:t>
            </a:r>
            <a:r>
              <a:rPr b="0" i="0" lang="ru-RU" sz="1400" u="none" cap="none" strike="noStrike">
                <a:solidFill>
                  <a:srgbClr val="0000BB"/>
                </a:solidFill>
                <a:latin typeface="Arimo"/>
                <a:ea typeface="Arimo"/>
                <a:cs typeface="Arimo"/>
                <a:sym typeface="Arimo"/>
              </a:rPr>
              <a:t>?&gt;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8000"/>
              </a:buClr>
              <a:buSzPts val="1400"/>
              <a:buFont typeface="Verdana"/>
              <a:buNone/>
            </a:pPr>
            <a:r>
              <a:rPr b="1" i="0" lang="ru-RU" sz="1400" u="none" cap="none" strike="noStrike">
                <a:solidFill>
                  <a:srgbClr val="008000"/>
                </a:solidFill>
                <a:latin typeface="Verdana"/>
                <a:ea typeface="Verdana"/>
                <a:cs typeface="Verdana"/>
                <a:sym typeface="Verdana"/>
              </a:rPr>
              <a:t>Комментарии в PHP скриптах</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Verdana"/>
              <a:buNone/>
            </a:pPr>
            <a:r>
              <a:rPr b="0" i="0" lang="ru-RU" sz="1400" u="none" cap="none" strike="noStrike">
                <a:solidFill>
                  <a:srgbClr val="000000"/>
                </a:solidFill>
                <a:latin typeface="Verdana"/>
                <a:ea typeface="Verdana"/>
                <a:cs typeface="Verdana"/>
                <a:sym typeface="Verdana"/>
              </a:rPr>
              <a:t>Написание практически любого скрипта не обходится без комментариев.</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Verdana"/>
              <a:buNone/>
            </a:pPr>
            <a:r>
              <a:rPr b="0" i="0" lang="ru-RU" sz="1400" u="none" cap="none" strike="noStrike">
                <a:solidFill>
                  <a:srgbClr val="000000"/>
                </a:solidFill>
                <a:latin typeface="Verdana"/>
                <a:ea typeface="Verdana"/>
                <a:cs typeface="Verdana"/>
                <a:sym typeface="Verdana"/>
              </a:rPr>
              <a:t>PHP поддерживает комметарии в стиле 'C', 'C++' и оболочки Unix. Например:</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BB"/>
              </a:buClr>
              <a:buSzPts val="1400"/>
              <a:buFont typeface="Arimo"/>
              <a:buNone/>
            </a:pPr>
            <a:r>
              <a:rPr b="0" i="0" lang="ru-RU" sz="1400" u="none" cap="none" strike="noStrike">
                <a:solidFill>
                  <a:srgbClr val="0000BB"/>
                </a:solidFill>
                <a:latin typeface="Arimo"/>
                <a:ea typeface="Arimo"/>
                <a:cs typeface="Arimo"/>
                <a:sym typeface="Arimo"/>
              </a:rPr>
              <a:t>&lt;?php</a:t>
            </a:r>
            <a:br>
              <a:rPr b="0" i="0" lang="ru-RU" sz="1400" u="none" cap="none" strike="noStrike">
                <a:solidFill>
                  <a:srgbClr val="0000BB"/>
                </a:solidFill>
                <a:latin typeface="Arimo"/>
                <a:ea typeface="Arimo"/>
                <a:cs typeface="Arimo"/>
                <a:sym typeface="Arimo"/>
              </a:rPr>
            </a:br>
            <a:r>
              <a:rPr b="0" i="0" lang="ru-RU" sz="1400" u="none" cap="none" strike="noStrike">
                <a:solidFill>
                  <a:srgbClr val="0000BB"/>
                </a:solidFill>
                <a:latin typeface="Arimo"/>
                <a:ea typeface="Arimo"/>
                <a:cs typeface="Arimo"/>
                <a:sym typeface="Arimo"/>
              </a:rPr>
              <a:t>     </a:t>
            </a:r>
            <a:r>
              <a:rPr b="0" i="0" lang="ru-RU" sz="1400" u="none" cap="none" strike="noStrike">
                <a:solidFill>
                  <a:srgbClr val="007700"/>
                </a:solidFill>
                <a:latin typeface="Arimo"/>
                <a:ea typeface="Arimo"/>
                <a:cs typeface="Arimo"/>
                <a:sym typeface="Arimo"/>
              </a:rPr>
              <a:t>echo </a:t>
            </a:r>
            <a:r>
              <a:rPr b="0" i="0" lang="ru-RU" sz="1400" u="none" cap="none" strike="noStrike">
                <a:solidFill>
                  <a:srgbClr val="DD0000"/>
                </a:solidFill>
                <a:latin typeface="Arimo"/>
                <a:ea typeface="Arimo"/>
                <a:cs typeface="Arimo"/>
                <a:sym typeface="Arimo"/>
              </a:rPr>
              <a:t>"Это тест"</a:t>
            </a:r>
            <a:r>
              <a:rPr b="0" i="0" lang="ru-RU" sz="1400" u="none" cap="none" strike="noStrike">
                <a:solidFill>
                  <a:srgbClr val="007700"/>
                </a:solidFill>
                <a:latin typeface="Arimo"/>
                <a:ea typeface="Arimo"/>
                <a:cs typeface="Arimo"/>
                <a:sym typeface="Arimo"/>
              </a:rPr>
              <a:t>; </a:t>
            </a:r>
            <a:r>
              <a:rPr b="0" i="0" lang="ru-RU" sz="1400" u="none" cap="none" strike="noStrike">
                <a:solidFill>
                  <a:srgbClr val="FF8000"/>
                </a:solidFill>
                <a:latin typeface="Arimo"/>
                <a:ea typeface="Arimo"/>
                <a:cs typeface="Arimo"/>
                <a:sym typeface="Arimo"/>
              </a:rPr>
              <a:t>// Это однострочный комментарий в стиле c++</a:t>
            </a:r>
            <a:br>
              <a:rPr b="0" i="0" lang="ru-RU" sz="1400" u="none" cap="none" strike="noStrike">
                <a:solidFill>
                  <a:srgbClr val="FF8000"/>
                </a:solidFill>
                <a:latin typeface="Arimo"/>
                <a:ea typeface="Arimo"/>
                <a:cs typeface="Arimo"/>
                <a:sym typeface="Arimo"/>
              </a:rPr>
            </a:br>
            <a:r>
              <a:rPr b="0" i="0" lang="ru-RU" sz="1400" u="none" cap="none" strike="noStrike">
                <a:solidFill>
                  <a:srgbClr val="FF8000"/>
                </a:solidFill>
                <a:latin typeface="Arimo"/>
                <a:ea typeface="Arimo"/>
                <a:cs typeface="Arimo"/>
                <a:sym typeface="Arimo"/>
              </a:rPr>
              <a:t>     /* Это многострочный комментарий</a:t>
            </a:r>
            <a:br>
              <a:rPr b="0" i="0" lang="ru-RU" sz="1400" u="none" cap="none" strike="noStrike">
                <a:solidFill>
                  <a:srgbClr val="FF8000"/>
                </a:solidFill>
                <a:latin typeface="Arimo"/>
                <a:ea typeface="Arimo"/>
                <a:cs typeface="Arimo"/>
                <a:sym typeface="Arimo"/>
              </a:rPr>
            </a:br>
            <a:r>
              <a:rPr b="0" i="0" lang="ru-RU" sz="1400" u="none" cap="none" strike="noStrike">
                <a:solidFill>
                  <a:srgbClr val="FF8000"/>
                </a:solidFill>
                <a:latin typeface="Arimo"/>
                <a:ea typeface="Arimo"/>
                <a:cs typeface="Arimo"/>
                <a:sym typeface="Arimo"/>
              </a:rPr>
              <a:t>        еще одна строка комментария */</a:t>
            </a:r>
            <a:br>
              <a:rPr b="0" i="0" lang="ru-RU" sz="1400" u="none" cap="none" strike="noStrike">
                <a:solidFill>
                  <a:srgbClr val="FF8000"/>
                </a:solidFill>
                <a:latin typeface="Arimo"/>
                <a:ea typeface="Arimo"/>
                <a:cs typeface="Arimo"/>
                <a:sym typeface="Arimo"/>
              </a:rPr>
            </a:br>
            <a:r>
              <a:rPr b="0" i="0" lang="ru-RU" sz="1400" u="none" cap="none" strike="noStrike">
                <a:solidFill>
                  <a:srgbClr val="FF8000"/>
                </a:solidFill>
                <a:latin typeface="Arimo"/>
                <a:ea typeface="Arimo"/>
                <a:cs typeface="Arimo"/>
                <a:sym typeface="Arimo"/>
              </a:rPr>
              <a:t>     </a:t>
            </a:r>
            <a:r>
              <a:rPr b="0" i="0" lang="ru-RU" sz="1400" u="none" cap="none" strike="noStrike">
                <a:solidFill>
                  <a:srgbClr val="007700"/>
                </a:solidFill>
                <a:latin typeface="Arimo"/>
                <a:ea typeface="Arimo"/>
                <a:cs typeface="Arimo"/>
                <a:sym typeface="Arimo"/>
              </a:rPr>
              <a:t>echo </a:t>
            </a:r>
            <a:r>
              <a:rPr b="0" i="0" lang="ru-RU" sz="1400" u="none" cap="none" strike="noStrike">
                <a:solidFill>
                  <a:srgbClr val="DD0000"/>
                </a:solidFill>
                <a:latin typeface="Arimo"/>
                <a:ea typeface="Arimo"/>
                <a:cs typeface="Arimo"/>
                <a:sym typeface="Arimo"/>
              </a:rPr>
              <a:t>"Это еще один тест"</a:t>
            </a:r>
            <a:r>
              <a:rPr b="0" i="0" lang="ru-RU" sz="1400" u="none" cap="none" strike="noStrike">
                <a:solidFill>
                  <a:srgbClr val="007700"/>
                </a:solidFill>
                <a:latin typeface="Arimo"/>
                <a:ea typeface="Arimo"/>
                <a:cs typeface="Arimo"/>
                <a:sym typeface="Arimo"/>
              </a:rPr>
              <a:t>;</a:t>
            </a:r>
            <a:br>
              <a:rPr b="0" i="0" lang="ru-RU" sz="1400" u="none" cap="none" strike="noStrike">
                <a:solidFill>
                  <a:srgbClr val="007700"/>
                </a:solidFill>
                <a:latin typeface="Arimo"/>
                <a:ea typeface="Arimo"/>
                <a:cs typeface="Arimo"/>
                <a:sym typeface="Arimo"/>
              </a:rPr>
            </a:br>
            <a:r>
              <a:rPr b="0" i="0" lang="ru-RU" sz="1400" u="none" cap="none" strike="noStrike">
                <a:solidFill>
                  <a:srgbClr val="007700"/>
                </a:solidFill>
                <a:latin typeface="Arimo"/>
                <a:ea typeface="Arimo"/>
                <a:cs typeface="Arimo"/>
                <a:sym typeface="Arimo"/>
              </a:rPr>
              <a:t>     echo </a:t>
            </a:r>
            <a:r>
              <a:rPr b="0" i="0" lang="ru-RU" sz="1400" u="none" cap="none" strike="noStrike">
                <a:solidFill>
                  <a:srgbClr val="DD0000"/>
                </a:solidFill>
                <a:latin typeface="Arimo"/>
                <a:ea typeface="Arimo"/>
                <a:cs typeface="Arimo"/>
                <a:sym typeface="Arimo"/>
              </a:rPr>
              <a:t>"Последний тест"</a:t>
            </a:r>
            <a:r>
              <a:rPr b="0" i="0" lang="ru-RU" sz="1400" u="none" cap="none" strike="noStrike">
                <a:solidFill>
                  <a:srgbClr val="007700"/>
                </a:solidFill>
                <a:latin typeface="Arimo"/>
                <a:ea typeface="Arimo"/>
                <a:cs typeface="Arimo"/>
                <a:sym typeface="Arimo"/>
              </a:rPr>
              <a:t>; </a:t>
            </a:r>
            <a:r>
              <a:rPr b="0" i="0" lang="ru-RU" sz="1400" u="none" cap="none" strike="noStrike">
                <a:solidFill>
                  <a:srgbClr val="FF8000"/>
                </a:solidFill>
                <a:latin typeface="Arimo"/>
                <a:ea typeface="Arimo"/>
                <a:cs typeface="Arimo"/>
                <a:sym typeface="Arimo"/>
              </a:rPr>
              <a:t># Это комментарий в стиле оболочки Unix</a:t>
            </a:r>
            <a:br>
              <a:rPr b="0" i="0" lang="ru-RU" sz="1400" u="none" cap="none" strike="noStrike">
                <a:solidFill>
                  <a:srgbClr val="FF8000"/>
                </a:solidFill>
                <a:latin typeface="Arimo"/>
                <a:ea typeface="Arimo"/>
                <a:cs typeface="Arimo"/>
                <a:sym typeface="Arimo"/>
              </a:rPr>
            </a:br>
            <a:r>
              <a:rPr b="0" i="0" lang="ru-RU" sz="1400" u="none" cap="none" strike="noStrike">
                <a:solidFill>
                  <a:srgbClr val="0000BB"/>
                </a:solidFill>
                <a:latin typeface="Arimo"/>
                <a:ea typeface="Arimo"/>
                <a:cs typeface="Arimo"/>
                <a:sym typeface="Arimo"/>
              </a:rPr>
              <a:t>?&gt;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Verdana"/>
              <a:buNone/>
            </a:pPr>
            <a:r>
              <a:rPr b="0" i="0" lang="ru-RU" sz="1400" u="none" cap="none" strike="noStrike">
                <a:solidFill>
                  <a:srgbClr val="000000"/>
                </a:solidFill>
                <a:latin typeface="Verdana"/>
                <a:ea typeface="Verdana"/>
                <a:cs typeface="Verdana"/>
                <a:sym typeface="Verdana"/>
              </a:rPr>
              <a:t>Однострочные комментарии идут только до конца строки или текущего блока PHP-кода, в зависимости от того, что идет перед ними.</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mo"/>
              <a:buNone/>
            </a:pPr>
            <a:r>
              <a:rPr b="0" i="0" lang="ru-RU" sz="1400" u="none" cap="none" strike="noStrike">
                <a:solidFill>
                  <a:srgbClr val="000000"/>
                </a:solidFill>
                <a:latin typeface="Arimo"/>
                <a:ea typeface="Arimo"/>
                <a:cs typeface="Arimo"/>
                <a:sym typeface="Arimo"/>
              </a:rPr>
              <a:t>&lt;h1&gt;Это </a:t>
            </a:r>
            <a:r>
              <a:rPr b="0" i="0" lang="ru-RU" sz="1400" u="none" cap="none" strike="noStrike">
                <a:solidFill>
                  <a:srgbClr val="0000BB"/>
                </a:solidFill>
                <a:latin typeface="Arimo"/>
                <a:ea typeface="Arimo"/>
                <a:cs typeface="Arimo"/>
                <a:sym typeface="Arimo"/>
              </a:rPr>
              <a:t>&lt;?php </a:t>
            </a:r>
            <a:r>
              <a:rPr b="0" i="0" lang="ru-RU" sz="1400" u="none" cap="none" strike="noStrike">
                <a:solidFill>
                  <a:srgbClr val="FF8000"/>
                </a:solidFill>
                <a:latin typeface="Arimo"/>
                <a:ea typeface="Arimo"/>
                <a:cs typeface="Arimo"/>
                <a:sym typeface="Arimo"/>
              </a:rPr>
              <a:t># echo "простой";</a:t>
            </a:r>
            <a:r>
              <a:rPr b="0" i="0" lang="ru-RU" sz="1400" u="none" cap="none" strike="noStrike">
                <a:solidFill>
                  <a:srgbClr val="0000BB"/>
                </a:solidFill>
                <a:latin typeface="Arimo"/>
                <a:ea typeface="Arimo"/>
                <a:cs typeface="Arimo"/>
                <a:sym typeface="Arimo"/>
              </a:rPr>
              <a:t>?&gt;</a:t>
            </a:r>
            <a:r>
              <a:rPr b="0" i="0" lang="ru-RU" sz="1400" u="none" cap="none" strike="noStrike">
                <a:solidFill>
                  <a:srgbClr val="000000"/>
                </a:solidFill>
                <a:latin typeface="Arimo"/>
                <a:ea typeface="Arimo"/>
                <a:cs typeface="Arimo"/>
                <a:sym typeface="Arimo"/>
              </a:rPr>
              <a:t> пример.&lt;/h1&gt;</a:t>
            </a:r>
            <a:br>
              <a:rPr b="0" i="0" lang="ru-RU" sz="1400" u="none" cap="none" strike="noStrike">
                <a:solidFill>
                  <a:srgbClr val="000000"/>
                </a:solidFill>
                <a:latin typeface="Arimo"/>
                <a:ea typeface="Arimo"/>
                <a:cs typeface="Arimo"/>
                <a:sym typeface="Arimo"/>
              </a:rPr>
            </a:br>
            <a:r>
              <a:rPr b="0" i="0" lang="ru-RU" sz="1400" u="none" cap="none" strike="noStrike">
                <a:solidFill>
                  <a:srgbClr val="000000"/>
                </a:solidFill>
                <a:latin typeface="Arimo"/>
                <a:ea typeface="Arimo"/>
                <a:cs typeface="Arimo"/>
                <a:sym typeface="Arimo"/>
              </a:rPr>
              <a:t>&lt;p&gt;Заголовок вверху выведет 'Это пример'.</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Verdana"/>
              <a:buNone/>
            </a:pPr>
            <a:r>
              <a:rPr b="0" i="0" lang="ru-RU" sz="1400" u="none" cap="none" strike="noStrike">
                <a:solidFill>
                  <a:srgbClr val="000000"/>
                </a:solidFill>
                <a:latin typeface="Verdana"/>
                <a:ea typeface="Verdana"/>
                <a:cs typeface="Verdana"/>
                <a:sym typeface="Verdana"/>
              </a:rPr>
              <a:t>Будьте внимательны, следите за отсутствием вложенных 'C'-комментариев, они могут появиться во время комментирования больших блоков:</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BB"/>
              </a:buClr>
              <a:buSzPts val="1400"/>
              <a:buFont typeface="Arimo"/>
              <a:buNone/>
            </a:pPr>
            <a:r>
              <a:rPr b="0" i="0" lang="ru-RU" sz="1400" u="none" cap="none" strike="noStrike">
                <a:solidFill>
                  <a:srgbClr val="0000BB"/>
                </a:solidFill>
                <a:latin typeface="Arimo"/>
                <a:ea typeface="Arimo"/>
                <a:cs typeface="Arimo"/>
                <a:sym typeface="Arimo"/>
              </a:rPr>
              <a:t>&lt;?php</a:t>
            </a:r>
            <a:br>
              <a:rPr b="0" i="0" lang="ru-RU" sz="1400" u="none" cap="none" strike="noStrike">
                <a:solidFill>
                  <a:srgbClr val="0000BB"/>
                </a:solidFill>
                <a:latin typeface="Arimo"/>
                <a:ea typeface="Arimo"/>
                <a:cs typeface="Arimo"/>
                <a:sym typeface="Arimo"/>
              </a:rPr>
            </a:br>
            <a:r>
              <a:rPr b="0" i="0" lang="ru-RU" sz="1400" u="none" cap="none" strike="noStrike">
                <a:solidFill>
                  <a:srgbClr val="0000BB"/>
                </a:solidFill>
                <a:latin typeface="Arimo"/>
                <a:ea typeface="Arimo"/>
                <a:cs typeface="Arimo"/>
                <a:sym typeface="Arimo"/>
              </a:rPr>
              <a:t>  </a:t>
            </a:r>
            <a:r>
              <a:rPr b="0" i="0" lang="ru-RU" sz="1400" u="none" cap="none" strike="noStrike">
                <a:solidFill>
                  <a:srgbClr val="FF8000"/>
                </a:solidFill>
                <a:latin typeface="Arimo"/>
                <a:ea typeface="Arimo"/>
                <a:cs typeface="Arimo"/>
                <a:sym typeface="Arimo"/>
              </a:rPr>
              <a:t>/* </a:t>
            </a:r>
            <a:br>
              <a:rPr b="0" i="0" lang="ru-RU" sz="1400" u="none" cap="none" strike="noStrike">
                <a:solidFill>
                  <a:srgbClr val="FF8000"/>
                </a:solidFill>
                <a:latin typeface="Arimo"/>
                <a:ea typeface="Arimo"/>
                <a:cs typeface="Arimo"/>
                <a:sym typeface="Arimo"/>
              </a:rPr>
            </a:br>
            <a:r>
              <a:rPr b="0" i="0" lang="ru-RU" sz="1400" u="none" cap="none" strike="noStrike">
                <a:solidFill>
                  <a:srgbClr val="FF8000"/>
                </a:solidFill>
                <a:latin typeface="Arimo"/>
                <a:ea typeface="Arimo"/>
                <a:cs typeface="Arimo"/>
                <a:sym typeface="Arimo"/>
              </a:rPr>
              <a:t>     echo "Это тест"; /* Этот комментарий вызовет проблему */</a:t>
            </a:r>
            <a:br>
              <a:rPr b="0" i="0" lang="ru-RU" sz="1400" u="none" cap="none" strike="noStrike">
                <a:solidFill>
                  <a:srgbClr val="FF8000"/>
                </a:solidFill>
                <a:latin typeface="Arimo"/>
                <a:ea typeface="Arimo"/>
                <a:cs typeface="Arimo"/>
                <a:sym typeface="Arimo"/>
              </a:rPr>
            </a:br>
            <a:r>
              <a:rPr b="0" i="0" lang="ru-RU" sz="1400" u="none" cap="none" strike="noStrike">
                <a:solidFill>
                  <a:srgbClr val="FF8000"/>
                </a:solidFill>
                <a:latin typeface="Arimo"/>
                <a:ea typeface="Arimo"/>
                <a:cs typeface="Arimo"/>
                <a:sym typeface="Arimo"/>
              </a:rPr>
              <a:t>  </a:t>
            </a:r>
            <a:r>
              <a:rPr b="0" i="0" lang="ru-RU" sz="1400" u="none" cap="none" strike="noStrike">
                <a:solidFill>
                  <a:srgbClr val="007700"/>
                </a:solidFill>
                <a:latin typeface="Arimo"/>
                <a:ea typeface="Arimo"/>
                <a:cs typeface="Arimo"/>
                <a:sym typeface="Arimo"/>
              </a:rPr>
              <a:t>*/</a:t>
            </a:r>
            <a:br>
              <a:rPr b="0" i="0" lang="ru-RU" sz="1400" u="none" cap="none" strike="noStrike">
                <a:solidFill>
                  <a:srgbClr val="007700"/>
                </a:solidFill>
                <a:latin typeface="Arimo"/>
                <a:ea typeface="Arimo"/>
                <a:cs typeface="Arimo"/>
                <a:sym typeface="Arimo"/>
              </a:rPr>
            </a:br>
            <a:r>
              <a:rPr b="0" i="0" lang="ru-RU" sz="1400" u="none" cap="none" strike="noStrike">
                <a:solidFill>
                  <a:srgbClr val="0000BB"/>
                </a:solidFill>
                <a:latin typeface="Arimo"/>
                <a:ea typeface="Arimo"/>
                <a:cs typeface="Arimo"/>
                <a:sym typeface="Arimo"/>
              </a:rPr>
              <a:t>?&gt;</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20"/>
          <p:cNvSpPr/>
          <p:nvPr/>
        </p:nvSpPr>
        <p:spPr>
          <a:xfrm>
            <a:off x="382586" y="369838"/>
            <a:ext cx="8634413" cy="2308324"/>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8000"/>
              </a:buClr>
              <a:buSzPts val="1600"/>
              <a:buFont typeface="Verdana"/>
              <a:buNone/>
            </a:pPr>
            <a:r>
              <a:rPr b="1" i="0" lang="ru-RU" sz="1600" u="none" cap="none" strike="noStrike">
                <a:solidFill>
                  <a:srgbClr val="008000"/>
                </a:solidFill>
                <a:latin typeface="Verdana"/>
                <a:ea typeface="Verdana"/>
                <a:cs typeface="Verdana"/>
                <a:sym typeface="Verdana"/>
              </a:rPr>
              <a:t>Переменные в PHP</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Verdana"/>
              <a:buNone/>
            </a:pPr>
            <a:r>
              <a:rPr b="0" i="0" lang="ru-RU" sz="1600" u="none" cap="none" strike="noStrike">
                <a:solidFill>
                  <a:srgbClr val="000000"/>
                </a:solidFill>
                <a:latin typeface="Verdana"/>
                <a:ea typeface="Verdana"/>
                <a:cs typeface="Verdana"/>
                <a:sym typeface="Verdana"/>
              </a:rPr>
              <a:t>Имена переменных обозначаются знаком </a:t>
            </a:r>
            <a:r>
              <a:rPr b="1" i="0" lang="ru-RU" sz="1600" u="none" cap="none" strike="noStrike">
                <a:solidFill>
                  <a:srgbClr val="000000"/>
                </a:solidFill>
                <a:latin typeface="Verdana"/>
                <a:ea typeface="Verdana"/>
                <a:cs typeface="Verdana"/>
                <a:sym typeface="Verdana"/>
              </a:rPr>
              <a:t>$</a:t>
            </a:r>
            <a:r>
              <a:rPr b="0" i="0" lang="ru-RU" sz="1600" u="none" cap="none" strike="noStrike">
                <a:solidFill>
                  <a:srgbClr val="000000"/>
                </a:solidFill>
                <a:latin typeface="Verdana"/>
                <a:ea typeface="Verdana"/>
                <a:cs typeface="Verdana"/>
                <a:sym typeface="Verdana"/>
              </a:rPr>
              <a:t>. То же самое "Привет, я - скрипт PHP! " можно получить следующим образом:</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8000"/>
              </a:buClr>
              <a:buSzPts val="1600"/>
              <a:buFont typeface="Arimo"/>
              <a:buNone/>
            </a:pPr>
            <a:r>
              <a:rPr b="0" i="0" lang="ru-RU" sz="1600" u="none" cap="none" strike="noStrike">
                <a:solidFill>
                  <a:srgbClr val="008000"/>
                </a:solidFill>
                <a:latin typeface="Arimo"/>
                <a:ea typeface="Arimo"/>
                <a:cs typeface="Arimo"/>
                <a:sym typeface="Arimo"/>
              </a:rPr>
              <a:t>&lt;?</a:t>
            </a:r>
            <a:r>
              <a:rPr b="0" i="0" lang="ru-RU" sz="1600" u="none" cap="none" strike="noStrike">
                <a:solidFill>
                  <a:srgbClr val="0000BB"/>
                </a:solidFill>
                <a:latin typeface="Arimo"/>
                <a:ea typeface="Arimo"/>
                <a:cs typeface="Arimo"/>
                <a:sym typeface="Arimo"/>
              </a:rPr>
              <a:t>php</a:t>
            </a:r>
            <a:br>
              <a:rPr b="0" i="0" lang="ru-RU" sz="1600" u="none" cap="none" strike="noStrike">
                <a:solidFill>
                  <a:srgbClr val="000000"/>
                </a:solidFill>
                <a:latin typeface="Arimo"/>
                <a:ea typeface="Arimo"/>
                <a:cs typeface="Arimo"/>
                <a:sym typeface="Arimo"/>
              </a:rPr>
            </a:br>
            <a:r>
              <a:rPr b="0" i="0" lang="ru-RU" sz="1600" u="none" cap="none" strike="noStrike">
                <a:solidFill>
                  <a:srgbClr val="008000"/>
                </a:solidFill>
                <a:latin typeface="Arimo"/>
                <a:ea typeface="Arimo"/>
                <a:cs typeface="Arimo"/>
                <a:sym typeface="Arimo"/>
              </a:rPr>
              <a:t>$</a:t>
            </a:r>
            <a:r>
              <a:rPr b="0" i="0" lang="ru-RU" sz="1600" u="none" cap="none" strike="noStrike">
                <a:solidFill>
                  <a:srgbClr val="0000BB"/>
                </a:solidFill>
                <a:latin typeface="Arimo"/>
                <a:ea typeface="Arimo"/>
                <a:cs typeface="Arimo"/>
                <a:sym typeface="Arimo"/>
              </a:rPr>
              <a:t>message </a:t>
            </a:r>
            <a:r>
              <a:rPr b="0" i="0" lang="ru-RU" sz="1600" u="none" cap="none" strike="noStrike">
                <a:solidFill>
                  <a:srgbClr val="008000"/>
                </a:solidFill>
                <a:latin typeface="Arimo"/>
                <a:ea typeface="Arimo"/>
                <a:cs typeface="Arimo"/>
                <a:sym typeface="Arimo"/>
              </a:rPr>
              <a:t>=</a:t>
            </a:r>
            <a:r>
              <a:rPr b="0" i="0" lang="ru-RU" sz="1600" u="none" cap="none" strike="noStrike">
                <a:solidFill>
                  <a:srgbClr val="0000BB"/>
                </a:solidFill>
                <a:latin typeface="Arimo"/>
                <a:ea typeface="Arimo"/>
                <a:cs typeface="Arimo"/>
                <a:sym typeface="Arimo"/>
              </a:rPr>
              <a:t> </a:t>
            </a:r>
            <a:r>
              <a:rPr b="0" i="0" lang="ru-RU" sz="1600" u="none" cap="none" strike="noStrike">
                <a:solidFill>
                  <a:srgbClr val="FF0000"/>
                </a:solidFill>
                <a:latin typeface="Arimo"/>
                <a:ea typeface="Arimo"/>
                <a:cs typeface="Arimo"/>
                <a:sym typeface="Arimo"/>
              </a:rPr>
              <a:t>"Привет, я - скрипт PHP!"</a:t>
            </a:r>
            <a:r>
              <a:rPr b="0" i="0" lang="ru-RU" sz="1600" u="none" cap="none" strike="noStrike">
                <a:solidFill>
                  <a:srgbClr val="008000"/>
                </a:solidFill>
                <a:latin typeface="Arimo"/>
                <a:ea typeface="Arimo"/>
                <a:cs typeface="Arimo"/>
                <a:sym typeface="Arimo"/>
              </a:rPr>
              <a:t>;</a:t>
            </a:r>
            <a:br>
              <a:rPr b="0" i="0" lang="ru-RU" sz="1600" u="none" cap="none" strike="noStrike">
                <a:solidFill>
                  <a:srgbClr val="000000"/>
                </a:solidFill>
                <a:latin typeface="Arimo"/>
                <a:ea typeface="Arimo"/>
                <a:cs typeface="Arimo"/>
                <a:sym typeface="Arimo"/>
              </a:rPr>
            </a:br>
            <a:r>
              <a:rPr b="0" i="0" lang="ru-RU" sz="1600" u="none" cap="none" strike="noStrike">
                <a:solidFill>
                  <a:srgbClr val="0000BB"/>
                </a:solidFill>
                <a:latin typeface="Arimo"/>
                <a:ea typeface="Arimo"/>
                <a:cs typeface="Arimo"/>
                <a:sym typeface="Arimo"/>
              </a:rPr>
              <a:t>echo </a:t>
            </a:r>
            <a:r>
              <a:rPr b="0" i="0" lang="ru-RU" sz="1600" u="none" cap="none" strike="noStrike">
                <a:solidFill>
                  <a:srgbClr val="008000"/>
                </a:solidFill>
                <a:latin typeface="Arimo"/>
                <a:ea typeface="Arimo"/>
                <a:cs typeface="Arimo"/>
                <a:sym typeface="Arimo"/>
              </a:rPr>
              <a:t>$</a:t>
            </a:r>
            <a:r>
              <a:rPr b="0" i="0" lang="ru-RU" sz="1600" u="none" cap="none" strike="noStrike">
                <a:solidFill>
                  <a:srgbClr val="0000BB"/>
                </a:solidFill>
                <a:latin typeface="Arimo"/>
                <a:ea typeface="Arimo"/>
                <a:cs typeface="Arimo"/>
                <a:sym typeface="Arimo"/>
              </a:rPr>
              <a:t>message</a:t>
            </a:r>
            <a:r>
              <a:rPr b="0" i="0" lang="ru-RU" sz="1600" u="none" cap="none" strike="noStrike">
                <a:solidFill>
                  <a:srgbClr val="008000"/>
                </a:solidFill>
                <a:latin typeface="Arimo"/>
                <a:ea typeface="Arimo"/>
                <a:cs typeface="Arimo"/>
                <a:sym typeface="Arimo"/>
              </a:rPr>
              <a:t>;</a:t>
            </a:r>
            <a:br>
              <a:rPr b="0" i="0" lang="ru-RU" sz="1600" u="none" cap="none" strike="noStrike">
                <a:solidFill>
                  <a:srgbClr val="000000"/>
                </a:solidFill>
                <a:latin typeface="Arimo"/>
                <a:ea typeface="Arimo"/>
                <a:cs typeface="Arimo"/>
                <a:sym typeface="Arimo"/>
              </a:rPr>
            </a:br>
            <a:r>
              <a:rPr b="0" i="0" lang="ru-RU" sz="1600" u="none" cap="none" strike="noStrike">
                <a:solidFill>
                  <a:srgbClr val="008000"/>
                </a:solidFill>
                <a:latin typeface="Arimo"/>
                <a:ea typeface="Arimo"/>
                <a:cs typeface="Arimo"/>
                <a:sym typeface="Arimo"/>
              </a:rPr>
              <a:t>?&gt;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b="1" i="0" sz="1600" u="none" cap="none" strike="noStrike">
              <a:solidFill>
                <a:srgbClr val="008000"/>
              </a:solidFill>
              <a:latin typeface="Verdana"/>
              <a:ea typeface="Verdana"/>
              <a:cs typeface="Verdana"/>
              <a:sym typeface="Verdana"/>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779" name="Google Shape;779;p120"/>
          <p:cNvSpPr/>
          <p:nvPr/>
        </p:nvSpPr>
        <p:spPr>
          <a:xfrm>
            <a:off x="292100" y="3019217"/>
            <a:ext cx="11188700" cy="280076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8000"/>
              </a:buClr>
              <a:buSzPts val="1600"/>
              <a:buFont typeface="Verdana"/>
              <a:buNone/>
            </a:pPr>
            <a:r>
              <a:rPr b="1" i="0" lang="ru-RU" sz="1600" u="none" cap="none" strike="noStrike">
                <a:solidFill>
                  <a:srgbClr val="008000"/>
                </a:solidFill>
                <a:latin typeface="Verdana"/>
                <a:ea typeface="Verdana"/>
                <a:cs typeface="Verdana"/>
                <a:sym typeface="Verdana"/>
              </a:rPr>
              <a:t>Выражения в PHP</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Verdana"/>
              <a:buNone/>
            </a:pPr>
            <a:r>
              <a:rPr b="0" i="0" lang="ru-RU" sz="1600" u="none" cap="none" strike="noStrike">
                <a:solidFill>
                  <a:srgbClr val="000000"/>
                </a:solidFill>
                <a:latin typeface="Verdana"/>
                <a:ea typeface="Verdana"/>
                <a:cs typeface="Verdana"/>
                <a:sym typeface="Verdana"/>
              </a:rPr>
              <a:t>Основными формами выражений являются константы и переменные. Например, если вы записываете </a:t>
            </a:r>
            <a:r>
              <a:rPr b="0" i="1" lang="ru-RU" sz="1600" u="none" cap="none" strike="noStrike">
                <a:solidFill>
                  <a:srgbClr val="000000"/>
                </a:solidFill>
                <a:latin typeface="Verdana"/>
                <a:ea typeface="Verdana"/>
                <a:cs typeface="Verdana"/>
                <a:sym typeface="Verdana"/>
              </a:rPr>
              <a:t>"$a = 100", </a:t>
            </a:r>
            <a:r>
              <a:rPr b="0" i="0" lang="ru-RU" sz="1600" u="none" cap="none" strike="noStrike">
                <a:solidFill>
                  <a:srgbClr val="000000"/>
                </a:solidFill>
                <a:latin typeface="Verdana"/>
                <a:ea typeface="Verdana"/>
                <a:cs typeface="Verdana"/>
                <a:sym typeface="Verdana"/>
              </a:rPr>
              <a:t>вы присваиваете '100' переменной $a:</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mo"/>
              <a:buNone/>
            </a:pPr>
            <a:r>
              <a:rPr b="0" i="1" lang="ru-RU" sz="1600" u="none" cap="none" strike="noStrike">
                <a:solidFill>
                  <a:srgbClr val="000000"/>
                </a:solidFill>
                <a:latin typeface="Arimo"/>
                <a:ea typeface="Arimo"/>
                <a:cs typeface="Arimo"/>
                <a:sym typeface="Arimo"/>
              </a:rPr>
              <a:t>$a = 100</a:t>
            </a:r>
            <a:r>
              <a:rPr b="0" i="0" lang="ru-RU" sz="1600" u="none" cap="none" strike="noStrike">
                <a:solidFill>
                  <a:srgbClr val="000000"/>
                </a:solidFill>
                <a:latin typeface="Arimo"/>
                <a:ea typeface="Arimo"/>
                <a:cs typeface="Arimo"/>
                <a:sym typeface="Arimo"/>
              </a:rPr>
              <a: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Verdana"/>
              <a:buNone/>
            </a:pPr>
            <a:r>
              <a:rPr b="0" i="0" lang="ru-RU" sz="1600" u="none" cap="none" strike="noStrike">
                <a:solidFill>
                  <a:srgbClr val="000000"/>
                </a:solidFill>
                <a:latin typeface="Verdana"/>
                <a:ea typeface="Verdana"/>
                <a:cs typeface="Verdana"/>
                <a:sym typeface="Verdana"/>
              </a:rPr>
              <a:t>В приведенном примере $a - это переменная, = - это оператор присваивания, а 100 - это и есть выражения. Его значение 100.</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Verdana"/>
              <a:buNone/>
            </a:pPr>
            <a:r>
              <a:rPr b="0" i="0" lang="ru-RU" sz="1600" u="none" cap="none" strike="noStrike">
                <a:solidFill>
                  <a:srgbClr val="000000"/>
                </a:solidFill>
                <a:latin typeface="Verdana"/>
                <a:ea typeface="Verdana"/>
                <a:cs typeface="Verdana"/>
                <a:sym typeface="Verdana"/>
              </a:rPr>
              <a:t>Выражением может быть и переменная, если ей сопоставлено определенное значение:</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mo"/>
              <a:buNone/>
            </a:pPr>
            <a:r>
              <a:rPr b="0" i="1" lang="ru-RU" sz="1600" u="none" cap="none" strike="noStrike">
                <a:solidFill>
                  <a:srgbClr val="000000"/>
                </a:solidFill>
                <a:latin typeface="Arimo"/>
                <a:ea typeface="Arimo"/>
                <a:cs typeface="Arimo"/>
                <a:sym typeface="Arimo"/>
              </a:rPr>
              <a:t>$x = 7;</a:t>
            </a:r>
            <a:br>
              <a:rPr b="0" i="1" lang="ru-RU" sz="1600" u="none" cap="none" strike="noStrike">
                <a:solidFill>
                  <a:srgbClr val="000000"/>
                </a:solidFill>
                <a:latin typeface="Arimo"/>
                <a:ea typeface="Arimo"/>
                <a:cs typeface="Arimo"/>
                <a:sym typeface="Arimo"/>
              </a:rPr>
            </a:br>
            <a:r>
              <a:rPr b="0" i="1" lang="ru-RU" sz="1600" u="none" cap="none" strike="noStrike">
                <a:solidFill>
                  <a:srgbClr val="000000"/>
                </a:solidFill>
                <a:latin typeface="Arimo"/>
                <a:ea typeface="Arimo"/>
                <a:cs typeface="Arimo"/>
                <a:sym typeface="Arimo"/>
              </a:rPr>
              <a:t>$y = $x;</a:t>
            </a:r>
            <a:endParaRPr b="0" i="1"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Verdana"/>
              <a:buNone/>
            </a:pPr>
            <a:r>
              <a:rPr b="0" i="0" lang="ru-RU" sz="1600" u="none" cap="none" strike="noStrike">
                <a:solidFill>
                  <a:srgbClr val="000000"/>
                </a:solidFill>
                <a:latin typeface="Verdana"/>
                <a:ea typeface="Verdana"/>
                <a:cs typeface="Verdana"/>
                <a:sym typeface="Verdana"/>
              </a:rPr>
              <a:t>В первой строке рассмотренного примера выражением является константа 7, а во второй строке - переменная $x, т.к. ранее ей было присвоено значение 7. $y = $x также является выражением.</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21"/>
          <p:cNvSpPr/>
          <p:nvPr/>
        </p:nvSpPr>
        <p:spPr>
          <a:xfrm>
            <a:off x="203200" y="181957"/>
            <a:ext cx="11785600" cy="649408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8000"/>
              </a:buClr>
              <a:buSzPts val="1600"/>
              <a:buFont typeface="Verdana"/>
              <a:buNone/>
            </a:pPr>
            <a:r>
              <a:rPr b="1" i="0" lang="ru-RU" sz="1600" u="none" cap="none" strike="noStrike">
                <a:solidFill>
                  <a:srgbClr val="008000"/>
                </a:solidFill>
                <a:latin typeface="Verdana"/>
                <a:ea typeface="Verdana"/>
                <a:cs typeface="Verdana"/>
                <a:sym typeface="Verdana"/>
              </a:rPr>
              <a:t>Операторы PHP</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Verdana"/>
              <a:buNone/>
            </a:pPr>
            <a:r>
              <a:rPr b="0" i="0" lang="ru-RU" sz="1600" u="none" cap="none" strike="noStrike">
                <a:solidFill>
                  <a:srgbClr val="000000"/>
                </a:solidFill>
                <a:latin typeface="Verdana"/>
                <a:ea typeface="Verdana"/>
                <a:cs typeface="Verdana"/>
                <a:sym typeface="Verdana"/>
              </a:rPr>
              <a:t>Оператором называется нечто, состоящее из одного или более значений (выражений, если говорить на жаргоне программирования), которое можно вычислить как новое значение (таким образом, вся конструкция может рассматриваться как выражение).</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Verdana"/>
              <a:buNone/>
            </a:pPr>
            <a:r>
              <a:rPr b="0" i="0" lang="ru-RU" sz="1600" u="none" cap="none" strike="noStrike">
                <a:solidFill>
                  <a:srgbClr val="000000"/>
                </a:solidFill>
                <a:latin typeface="Verdana"/>
                <a:ea typeface="Verdana"/>
                <a:cs typeface="Verdana"/>
                <a:sym typeface="Verdana"/>
              </a:rPr>
              <a:t>Примеры операторов PHP:</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Verdana"/>
              <a:buNone/>
            </a:pPr>
            <a:r>
              <a:rPr b="0" i="0" lang="ru-RU" sz="1600" u="none" cap="none" strike="noStrike">
                <a:solidFill>
                  <a:srgbClr val="000000"/>
                </a:solidFill>
                <a:latin typeface="Verdana"/>
                <a:ea typeface="Verdana"/>
                <a:cs typeface="Verdana"/>
                <a:sym typeface="Verdana"/>
              </a:rPr>
              <a:t>Операторы присвоения:</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BB"/>
              </a:buClr>
              <a:buSzPts val="1600"/>
              <a:buFont typeface="Arimo"/>
              <a:buNone/>
            </a:pPr>
            <a:r>
              <a:rPr lang="ru-RU" sz="1600">
                <a:solidFill>
                  <a:srgbClr val="0000BB"/>
                </a:solidFill>
                <a:latin typeface="Arimo"/>
                <a:ea typeface="Arimo"/>
                <a:cs typeface="Arimo"/>
                <a:sym typeface="Arimo"/>
              </a:rPr>
              <a:t>		</a:t>
            </a:r>
            <a:r>
              <a:rPr b="0" i="0" lang="ru-RU" sz="1600" u="none" cap="none" strike="noStrike">
                <a:solidFill>
                  <a:srgbClr val="0000BB"/>
                </a:solidFill>
                <a:latin typeface="Arimo"/>
                <a:ea typeface="Arimo"/>
                <a:cs typeface="Arimo"/>
                <a:sym typeface="Arimo"/>
              </a:rPr>
              <a:t>&lt;?php</a:t>
            </a:r>
            <a:br>
              <a:rPr b="0" i="0" lang="ru-RU" sz="1600" u="none" cap="none" strike="noStrike">
                <a:solidFill>
                  <a:srgbClr val="0000BB"/>
                </a:solidFill>
                <a:latin typeface="Arimo"/>
                <a:ea typeface="Arimo"/>
                <a:cs typeface="Arimo"/>
                <a:sym typeface="Arimo"/>
              </a:rPr>
            </a:br>
            <a:r>
              <a:rPr b="0" i="0" lang="ru-RU" sz="1600" u="none" cap="none" strike="noStrike">
                <a:solidFill>
                  <a:srgbClr val="0000BB"/>
                </a:solidFill>
                <a:latin typeface="Arimo"/>
                <a:ea typeface="Arimo"/>
                <a:cs typeface="Arimo"/>
                <a:sym typeface="Arimo"/>
              </a:rPr>
              <a:t>		$a </a:t>
            </a:r>
            <a:r>
              <a:rPr b="0" i="0" lang="ru-RU" sz="1600" u="none" cap="none" strike="noStrike">
                <a:solidFill>
                  <a:srgbClr val="007700"/>
                </a:solidFill>
                <a:latin typeface="Arimo"/>
                <a:ea typeface="Arimo"/>
                <a:cs typeface="Arimo"/>
                <a:sym typeface="Arimo"/>
              </a:rPr>
              <a:t>= (</a:t>
            </a:r>
            <a:r>
              <a:rPr b="0" i="0" lang="ru-RU" sz="1600" u="none" cap="none" strike="noStrike">
                <a:solidFill>
                  <a:srgbClr val="0000BB"/>
                </a:solidFill>
                <a:latin typeface="Arimo"/>
                <a:ea typeface="Arimo"/>
                <a:cs typeface="Arimo"/>
                <a:sym typeface="Arimo"/>
              </a:rPr>
              <a:t>$b </a:t>
            </a:r>
            <a:r>
              <a:rPr b="0" i="0" lang="ru-RU" sz="1600" u="none" cap="none" strike="noStrike">
                <a:solidFill>
                  <a:srgbClr val="007700"/>
                </a:solidFill>
                <a:latin typeface="Arimo"/>
                <a:ea typeface="Arimo"/>
                <a:cs typeface="Arimo"/>
                <a:sym typeface="Arimo"/>
              </a:rPr>
              <a:t>= </a:t>
            </a:r>
            <a:r>
              <a:rPr b="0" i="0" lang="ru-RU" sz="1600" u="none" cap="none" strike="noStrike">
                <a:solidFill>
                  <a:srgbClr val="0000BB"/>
                </a:solidFill>
                <a:latin typeface="Arimo"/>
                <a:ea typeface="Arimo"/>
                <a:cs typeface="Arimo"/>
                <a:sym typeface="Arimo"/>
              </a:rPr>
              <a:t>4</a:t>
            </a:r>
            <a:r>
              <a:rPr b="0" i="0" lang="ru-RU" sz="1600" u="none" cap="none" strike="noStrike">
                <a:solidFill>
                  <a:srgbClr val="007700"/>
                </a:solidFill>
                <a:latin typeface="Arimo"/>
                <a:ea typeface="Arimo"/>
                <a:cs typeface="Arimo"/>
                <a:sym typeface="Arimo"/>
              </a:rPr>
              <a:t>) + </a:t>
            </a:r>
            <a:r>
              <a:rPr b="0" i="0" lang="ru-RU" sz="1600" u="none" cap="none" strike="noStrike">
                <a:solidFill>
                  <a:srgbClr val="0000BB"/>
                </a:solidFill>
                <a:latin typeface="Arimo"/>
                <a:ea typeface="Arimo"/>
                <a:cs typeface="Arimo"/>
                <a:sym typeface="Arimo"/>
              </a:rPr>
              <a:t>5</a:t>
            </a:r>
            <a:r>
              <a:rPr b="0" i="0" lang="ru-RU" sz="1600" u="none" cap="none" strike="noStrike">
                <a:solidFill>
                  <a:srgbClr val="007700"/>
                </a:solidFill>
                <a:latin typeface="Arimo"/>
                <a:ea typeface="Arimo"/>
                <a:cs typeface="Arimo"/>
                <a:sym typeface="Arimo"/>
              </a:rPr>
              <a:t>; </a:t>
            </a:r>
            <a:r>
              <a:rPr b="0" i="0" lang="ru-RU" sz="1600" u="none" cap="none" strike="noStrike">
                <a:solidFill>
                  <a:srgbClr val="FF8000"/>
                </a:solidFill>
                <a:latin typeface="Arimo"/>
                <a:ea typeface="Arimo"/>
                <a:cs typeface="Arimo"/>
                <a:sym typeface="Arimo"/>
              </a:rPr>
              <a:t>// результат: $a установлена значением 9, переменной $b присвоено 4.</a:t>
            </a:r>
            <a:br>
              <a:rPr b="0" i="0" lang="ru-RU" sz="1600" u="none" cap="none" strike="noStrike">
                <a:solidFill>
                  <a:srgbClr val="FF8000"/>
                </a:solidFill>
                <a:latin typeface="Arimo"/>
                <a:ea typeface="Arimo"/>
                <a:cs typeface="Arimo"/>
                <a:sym typeface="Arimo"/>
              </a:rPr>
            </a:br>
            <a:r>
              <a:rPr b="0" i="0" lang="ru-RU" sz="1600" u="none" cap="none" strike="noStrike">
                <a:solidFill>
                  <a:srgbClr val="FF8000"/>
                </a:solidFill>
                <a:latin typeface="Arimo"/>
                <a:ea typeface="Arimo"/>
                <a:cs typeface="Arimo"/>
                <a:sym typeface="Arimo"/>
              </a:rPr>
              <a:t>		</a:t>
            </a:r>
            <a:r>
              <a:rPr b="0" i="0" lang="ru-RU" sz="1600" u="none" cap="none" strike="noStrike">
                <a:solidFill>
                  <a:srgbClr val="0000BB"/>
                </a:solidFill>
                <a:latin typeface="Arimo"/>
                <a:ea typeface="Arimo"/>
                <a:cs typeface="Arimo"/>
                <a:sym typeface="Arimo"/>
              </a:rPr>
              <a:t>?&gt;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Verdana"/>
              <a:buNone/>
            </a:pPr>
            <a:r>
              <a:rPr b="0" i="0" lang="ru-RU" sz="1600" u="none" cap="none" strike="noStrike">
                <a:solidFill>
                  <a:srgbClr val="000000"/>
                </a:solidFill>
                <a:latin typeface="Verdana"/>
                <a:ea typeface="Verdana"/>
                <a:cs typeface="Verdana"/>
                <a:sym typeface="Verdana"/>
              </a:rPr>
              <a:t>Комбинированные операторы:</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BB"/>
              </a:buClr>
              <a:buSzPts val="1600"/>
              <a:buFont typeface="Arimo"/>
              <a:buNone/>
            </a:pPr>
            <a:r>
              <a:rPr b="0" i="0" lang="ru-RU" sz="1600" u="none" cap="none" strike="noStrike">
                <a:solidFill>
                  <a:srgbClr val="0000BB"/>
                </a:solidFill>
                <a:latin typeface="Arimo"/>
                <a:ea typeface="Arimo"/>
                <a:cs typeface="Arimo"/>
                <a:sym typeface="Arimo"/>
              </a:rPr>
              <a:t>		&lt;?php</a:t>
            </a:r>
            <a:br>
              <a:rPr b="0" i="0" lang="ru-RU" sz="1600" u="none" cap="none" strike="noStrike">
                <a:solidFill>
                  <a:srgbClr val="0000BB"/>
                </a:solidFill>
                <a:latin typeface="Arimo"/>
                <a:ea typeface="Arimo"/>
                <a:cs typeface="Arimo"/>
                <a:sym typeface="Arimo"/>
              </a:rPr>
            </a:br>
            <a:r>
              <a:rPr b="0" i="0" lang="ru-RU" sz="1600" u="none" cap="none" strike="noStrike">
                <a:solidFill>
                  <a:srgbClr val="0000BB"/>
                </a:solidFill>
                <a:latin typeface="Arimo"/>
                <a:ea typeface="Arimo"/>
                <a:cs typeface="Arimo"/>
                <a:sym typeface="Arimo"/>
              </a:rPr>
              <a:t>		$a </a:t>
            </a:r>
            <a:r>
              <a:rPr b="0" i="0" lang="ru-RU" sz="1600" u="none" cap="none" strike="noStrike">
                <a:solidFill>
                  <a:srgbClr val="007700"/>
                </a:solidFill>
                <a:latin typeface="Arimo"/>
                <a:ea typeface="Arimo"/>
                <a:cs typeface="Arimo"/>
                <a:sym typeface="Arimo"/>
              </a:rPr>
              <a:t>= </a:t>
            </a:r>
            <a:r>
              <a:rPr b="0" i="0" lang="ru-RU" sz="1600" u="none" cap="none" strike="noStrike">
                <a:solidFill>
                  <a:srgbClr val="0000BB"/>
                </a:solidFill>
                <a:latin typeface="Arimo"/>
                <a:ea typeface="Arimo"/>
                <a:cs typeface="Arimo"/>
                <a:sym typeface="Arimo"/>
              </a:rPr>
              <a:t>3</a:t>
            </a: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		</a:t>
            </a:r>
            <a:r>
              <a:rPr b="0" i="0" lang="ru-RU" sz="1600" u="none" cap="none" strike="noStrike">
                <a:solidFill>
                  <a:srgbClr val="0000BB"/>
                </a:solidFill>
                <a:latin typeface="Arimo"/>
                <a:ea typeface="Arimo"/>
                <a:cs typeface="Arimo"/>
                <a:sym typeface="Arimo"/>
              </a:rPr>
              <a:t>$a </a:t>
            </a:r>
            <a:r>
              <a:rPr b="0" i="0" lang="ru-RU" sz="1600" u="none" cap="none" strike="noStrike">
                <a:solidFill>
                  <a:srgbClr val="007700"/>
                </a:solidFill>
                <a:latin typeface="Arimo"/>
                <a:ea typeface="Arimo"/>
                <a:cs typeface="Arimo"/>
                <a:sym typeface="Arimo"/>
              </a:rPr>
              <a:t>+= </a:t>
            </a:r>
            <a:r>
              <a:rPr b="0" i="0" lang="ru-RU" sz="1600" u="none" cap="none" strike="noStrike">
                <a:solidFill>
                  <a:srgbClr val="0000BB"/>
                </a:solidFill>
                <a:latin typeface="Arimo"/>
                <a:ea typeface="Arimo"/>
                <a:cs typeface="Arimo"/>
                <a:sym typeface="Arimo"/>
              </a:rPr>
              <a:t>5</a:t>
            </a:r>
            <a:r>
              <a:rPr b="0" i="0" lang="ru-RU" sz="1600" u="none" cap="none" strike="noStrike">
                <a:solidFill>
                  <a:srgbClr val="007700"/>
                </a:solidFill>
                <a:latin typeface="Arimo"/>
                <a:ea typeface="Arimo"/>
                <a:cs typeface="Arimo"/>
                <a:sym typeface="Arimo"/>
              </a:rPr>
              <a:t>; </a:t>
            </a:r>
            <a:r>
              <a:rPr b="0" i="0" lang="ru-RU" sz="1600" u="none" cap="none" strike="noStrike">
                <a:solidFill>
                  <a:srgbClr val="FF8000"/>
                </a:solidFill>
                <a:latin typeface="Arimo"/>
                <a:ea typeface="Arimo"/>
                <a:cs typeface="Arimo"/>
                <a:sym typeface="Arimo"/>
              </a:rPr>
              <a:t>// устанавливает $a значением 8, аналогично записи: $a = $a + 5;</a:t>
            </a:r>
            <a:br>
              <a:rPr b="0" i="0" lang="ru-RU" sz="1600" u="none" cap="none" strike="noStrike">
                <a:solidFill>
                  <a:srgbClr val="FF8000"/>
                </a:solidFill>
                <a:latin typeface="Arimo"/>
                <a:ea typeface="Arimo"/>
                <a:cs typeface="Arimo"/>
                <a:sym typeface="Arimo"/>
              </a:rPr>
            </a:br>
            <a:r>
              <a:rPr b="0" i="0" lang="ru-RU" sz="1600" u="none" cap="none" strike="noStrike">
                <a:solidFill>
                  <a:srgbClr val="FF8000"/>
                </a:solidFill>
                <a:latin typeface="Arimo"/>
                <a:ea typeface="Arimo"/>
                <a:cs typeface="Arimo"/>
                <a:sym typeface="Arimo"/>
              </a:rPr>
              <a:t>		</a:t>
            </a:r>
            <a:r>
              <a:rPr b="0" i="0" lang="ru-RU" sz="1600" u="none" cap="none" strike="noStrike">
                <a:solidFill>
                  <a:srgbClr val="0000BB"/>
                </a:solidFill>
                <a:latin typeface="Arimo"/>
                <a:ea typeface="Arimo"/>
                <a:cs typeface="Arimo"/>
                <a:sym typeface="Arimo"/>
              </a:rPr>
              <a:t>$b </a:t>
            </a:r>
            <a:r>
              <a:rPr b="0" i="0" lang="ru-RU" sz="1600" u="none" cap="none" strike="noStrike">
                <a:solidFill>
                  <a:srgbClr val="007700"/>
                </a:solidFill>
                <a:latin typeface="Arimo"/>
                <a:ea typeface="Arimo"/>
                <a:cs typeface="Arimo"/>
                <a:sym typeface="Arimo"/>
              </a:rPr>
              <a:t>= </a:t>
            </a:r>
            <a:r>
              <a:rPr b="0" i="0" lang="ru-RU" sz="1600" u="none" cap="none" strike="noStrike">
                <a:solidFill>
                  <a:srgbClr val="DD0000"/>
                </a:solidFill>
                <a:latin typeface="Arimo"/>
                <a:ea typeface="Arimo"/>
                <a:cs typeface="Arimo"/>
                <a:sym typeface="Arimo"/>
              </a:rPr>
              <a:t>"Hello "</a:t>
            </a: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		</a:t>
            </a:r>
            <a:r>
              <a:rPr b="0" i="0" lang="ru-RU" sz="1600" u="none" cap="none" strike="noStrike">
                <a:solidFill>
                  <a:srgbClr val="0000BB"/>
                </a:solidFill>
                <a:latin typeface="Arimo"/>
                <a:ea typeface="Arimo"/>
                <a:cs typeface="Arimo"/>
                <a:sym typeface="Arimo"/>
              </a:rPr>
              <a:t>$b </a:t>
            </a:r>
            <a:r>
              <a:rPr b="0" i="0" lang="ru-RU" sz="1600" u="none" cap="none" strike="noStrike">
                <a:solidFill>
                  <a:srgbClr val="007700"/>
                </a:solidFill>
                <a:latin typeface="Arimo"/>
                <a:ea typeface="Arimo"/>
                <a:cs typeface="Arimo"/>
                <a:sym typeface="Arimo"/>
              </a:rPr>
              <a:t>.= </a:t>
            </a:r>
            <a:r>
              <a:rPr b="0" i="0" lang="ru-RU" sz="1600" u="none" cap="none" strike="noStrike">
                <a:solidFill>
                  <a:srgbClr val="DD0000"/>
                </a:solidFill>
                <a:latin typeface="Arimo"/>
                <a:ea typeface="Arimo"/>
                <a:cs typeface="Arimo"/>
                <a:sym typeface="Arimo"/>
              </a:rPr>
              <a:t>"There!"</a:t>
            </a:r>
            <a:r>
              <a:rPr b="0" i="0" lang="ru-RU" sz="1600" u="none" cap="none" strike="noStrike">
                <a:solidFill>
                  <a:srgbClr val="007700"/>
                </a:solidFill>
                <a:latin typeface="Arimo"/>
                <a:ea typeface="Arimo"/>
                <a:cs typeface="Arimo"/>
                <a:sym typeface="Arimo"/>
              </a:rPr>
              <a:t>; </a:t>
            </a:r>
            <a:r>
              <a:rPr b="0" i="0" lang="ru-RU" sz="1600" u="none" cap="none" strike="noStrike">
                <a:solidFill>
                  <a:srgbClr val="FF8000"/>
                </a:solidFill>
                <a:latin typeface="Arimo"/>
                <a:ea typeface="Arimo"/>
                <a:cs typeface="Arimo"/>
                <a:sym typeface="Arimo"/>
              </a:rPr>
              <a:t>// устанавливает $b строкой "Hello There!",  как и $b = $b . "There!";</a:t>
            </a:r>
            <a:br>
              <a:rPr b="0" i="0" lang="ru-RU" sz="1600" u="none" cap="none" strike="noStrike">
                <a:solidFill>
                  <a:srgbClr val="FF8000"/>
                </a:solidFill>
                <a:latin typeface="Arimo"/>
                <a:ea typeface="Arimo"/>
                <a:cs typeface="Arimo"/>
                <a:sym typeface="Arimo"/>
              </a:rPr>
            </a:br>
            <a:r>
              <a:rPr b="0" i="0" lang="ru-RU" sz="1600" u="none" cap="none" strike="noStrike">
                <a:solidFill>
                  <a:srgbClr val="FF8000"/>
                </a:solidFill>
                <a:latin typeface="Arimo"/>
                <a:ea typeface="Arimo"/>
                <a:cs typeface="Arimo"/>
                <a:sym typeface="Arimo"/>
              </a:rPr>
              <a:t>		</a:t>
            </a:r>
            <a:r>
              <a:rPr b="0" i="0" lang="ru-RU" sz="1600" u="none" cap="none" strike="noStrike">
                <a:solidFill>
                  <a:srgbClr val="0000BB"/>
                </a:solidFill>
                <a:latin typeface="Arimo"/>
                <a:ea typeface="Arimo"/>
                <a:cs typeface="Arimo"/>
                <a:sym typeface="Arimo"/>
              </a:rPr>
              <a:t>?&gt;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Verdana"/>
              <a:buNone/>
            </a:pPr>
            <a:r>
              <a:rPr b="0" i="0" lang="ru-RU" sz="1600" u="none" cap="none" strike="noStrike">
                <a:solidFill>
                  <a:srgbClr val="000000"/>
                </a:solidFill>
                <a:latin typeface="Verdana"/>
                <a:ea typeface="Verdana"/>
                <a:cs typeface="Verdana"/>
                <a:sym typeface="Verdana"/>
              </a:rPr>
              <a:t>Строковые операторы:</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BB"/>
              </a:buClr>
              <a:buSzPts val="1600"/>
              <a:buFont typeface="Arimo"/>
              <a:buNone/>
            </a:pPr>
            <a:r>
              <a:rPr b="0" i="0" lang="ru-RU" sz="1600" u="none" cap="none" strike="noStrike">
                <a:solidFill>
                  <a:srgbClr val="0000BB"/>
                </a:solidFill>
                <a:latin typeface="Arimo"/>
                <a:ea typeface="Arimo"/>
                <a:cs typeface="Arimo"/>
                <a:sym typeface="Arimo"/>
              </a:rPr>
              <a:t>		&lt;?php</a:t>
            </a:r>
            <a:br>
              <a:rPr b="0" i="0" lang="ru-RU" sz="1600" u="none" cap="none" strike="noStrike">
                <a:solidFill>
                  <a:srgbClr val="0000BB"/>
                </a:solidFill>
                <a:latin typeface="Arimo"/>
                <a:ea typeface="Arimo"/>
                <a:cs typeface="Arimo"/>
                <a:sym typeface="Arimo"/>
              </a:rPr>
            </a:br>
            <a:r>
              <a:rPr b="0" i="0" lang="ru-RU" sz="1600" u="none" cap="none" strike="noStrike">
                <a:solidFill>
                  <a:srgbClr val="0000BB"/>
                </a:solidFill>
                <a:latin typeface="Arimo"/>
                <a:ea typeface="Arimo"/>
                <a:cs typeface="Arimo"/>
                <a:sym typeface="Arimo"/>
              </a:rPr>
              <a:t>		$a </a:t>
            </a:r>
            <a:r>
              <a:rPr b="0" i="0" lang="ru-RU" sz="1600" u="none" cap="none" strike="noStrike">
                <a:solidFill>
                  <a:srgbClr val="007700"/>
                </a:solidFill>
                <a:latin typeface="Arimo"/>
                <a:ea typeface="Arimo"/>
                <a:cs typeface="Arimo"/>
                <a:sym typeface="Arimo"/>
              </a:rPr>
              <a:t>= </a:t>
            </a:r>
            <a:r>
              <a:rPr b="0" i="0" lang="ru-RU" sz="1600" u="none" cap="none" strike="noStrike">
                <a:solidFill>
                  <a:srgbClr val="DD0000"/>
                </a:solidFill>
                <a:latin typeface="Arimo"/>
                <a:ea typeface="Arimo"/>
                <a:cs typeface="Arimo"/>
                <a:sym typeface="Arimo"/>
              </a:rPr>
              <a:t>"Hello "</a:t>
            </a: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		</a:t>
            </a:r>
            <a:r>
              <a:rPr b="0" i="0" lang="ru-RU" sz="1600" u="none" cap="none" strike="noStrike">
                <a:solidFill>
                  <a:srgbClr val="0000BB"/>
                </a:solidFill>
                <a:latin typeface="Arimo"/>
                <a:ea typeface="Arimo"/>
                <a:cs typeface="Arimo"/>
                <a:sym typeface="Arimo"/>
              </a:rPr>
              <a:t>$b </a:t>
            </a:r>
            <a:r>
              <a:rPr b="0" i="0" lang="ru-RU" sz="1600" u="none" cap="none" strike="noStrike">
                <a:solidFill>
                  <a:srgbClr val="007700"/>
                </a:solidFill>
                <a:latin typeface="Arimo"/>
                <a:ea typeface="Arimo"/>
                <a:cs typeface="Arimo"/>
                <a:sym typeface="Arimo"/>
              </a:rPr>
              <a:t>= </a:t>
            </a:r>
            <a:r>
              <a:rPr b="0" i="0" lang="ru-RU" sz="1600" u="none" cap="none" strike="noStrike">
                <a:solidFill>
                  <a:srgbClr val="0000BB"/>
                </a:solidFill>
                <a:latin typeface="Arimo"/>
                <a:ea typeface="Arimo"/>
                <a:cs typeface="Arimo"/>
                <a:sym typeface="Arimo"/>
              </a:rPr>
              <a:t>$a </a:t>
            </a:r>
            <a:r>
              <a:rPr b="0" i="0" lang="ru-RU" sz="1600" u="none" cap="none" strike="noStrike">
                <a:solidFill>
                  <a:srgbClr val="007700"/>
                </a:solidFill>
                <a:latin typeface="Arimo"/>
                <a:ea typeface="Arimo"/>
                <a:cs typeface="Arimo"/>
                <a:sym typeface="Arimo"/>
              </a:rPr>
              <a:t>. </a:t>
            </a:r>
            <a:r>
              <a:rPr b="0" i="0" lang="ru-RU" sz="1600" u="none" cap="none" strike="noStrike">
                <a:solidFill>
                  <a:srgbClr val="DD0000"/>
                </a:solidFill>
                <a:latin typeface="Arimo"/>
                <a:ea typeface="Arimo"/>
                <a:cs typeface="Arimo"/>
                <a:sym typeface="Arimo"/>
              </a:rPr>
              <a:t>"World!"</a:t>
            </a:r>
            <a:r>
              <a:rPr b="0" i="0" lang="ru-RU" sz="1600" u="none" cap="none" strike="noStrike">
                <a:solidFill>
                  <a:srgbClr val="007700"/>
                </a:solidFill>
                <a:latin typeface="Arimo"/>
                <a:ea typeface="Arimo"/>
                <a:cs typeface="Arimo"/>
                <a:sym typeface="Arimo"/>
              </a:rPr>
              <a:t>; </a:t>
            </a:r>
            <a:r>
              <a:rPr b="0" i="0" lang="ru-RU" sz="1600" u="none" cap="none" strike="noStrike">
                <a:solidFill>
                  <a:srgbClr val="FF8000"/>
                </a:solidFill>
                <a:latin typeface="Arimo"/>
                <a:ea typeface="Arimo"/>
                <a:cs typeface="Arimo"/>
                <a:sym typeface="Arimo"/>
              </a:rPr>
              <a:t>// $b содержит строку "Hello World!"</a:t>
            </a:r>
            <a:br>
              <a:rPr b="0" i="0" lang="ru-RU" sz="1600" u="none" cap="none" strike="noStrike">
                <a:solidFill>
                  <a:srgbClr val="FF8000"/>
                </a:solidFill>
                <a:latin typeface="Arimo"/>
                <a:ea typeface="Arimo"/>
                <a:cs typeface="Arimo"/>
                <a:sym typeface="Arimo"/>
              </a:rPr>
            </a:br>
            <a:r>
              <a:rPr b="0" i="0" lang="ru-RU" sz="1600" u="none" cap="none" strike="noStrike">
                <a:solidFill>
                  <a:srgbClr val="FF8000"/>
                </a:solidFill>
                <a:latin typeface="Arimo"/>
                <a:ea typeface="Arimo"/>
                <a:cs typeface="Arimo"/>
                <a:sym typeface="Arimo"/>
              </a:rPr>
              <a:t>		</a:t>
            </a:r>
            <a:r>
              <a:rPr b="0" i="0" lang="ru-RU" sz="1600" u="none" cap="none" strike="noStrike">
                <a:solidFill>
                  <a:srgbClr val="0000BB"/>
                </a:solidFill>
                <a:latin typeface="Arimo"/>
                <a:ea typeface="Arimo"/>
                <a:cs typeface="Arimo"/>
                <a:sym typeface="Arimo"/>
              </a:rPr>
              <a:t>$a </a:t>
            </a:r>
            <a:r>
              <a:rPr b="0" i="0" lang="ru-RU" sz="1600" u="none" cap="none" strike="noStrike">
                <a:solidFill>
                  <a:srgbClr val="007700"/>
                </a:solidFill>
                <a:latin typeface="Arimo"/>
                <a:ea typeface="Arimo"/>
                <a:cs typeface="Arimo"/>
                <a:sym typeface="Arimo"/>
              </a:rPr>
              <a:t>= </a:t>
            </a:r>
            <a:r>
              <a:rPr b="0" i="0" lang="ru-RU" sz="1600" u="none" cap="none" strike="noStrike">
                <a:solidFill>
                  <a:srgbClr val="DD0000"/>
                </a:solidFill>
                <a:latin typeface="Arimo"/>
                <a:ea typeface="Arimo"/>
                <a:cs typeface="Arimo"/>
                <a:sym typeface="Arimo"/>
              </a:rPr>
              <a:t>"Hello "</a:t>
            </a: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		</a:t>
            </a:r>
            <a:r>
              <a:rPr b="0" i="0" lang="ru-RU" sz="1600" u="none" cap="none" strike="noStrike">
                <a:solidFill>
                  <a:srgbClr val="0000BB"/>
                </a:solidFill>
                <a:latin typeface="Arimo"/>
                <a:ea typeface="Arimo"/>
                <a:cs typeface="Arimo"/>
                <a:sym typeface="Arimo"/>
              </a:rPr>
              <a:t>$a </a:t>
            </a:r>
            <a:r>
              <a:rPr b="0" i="0" lang="ru-RU" sz="1600" u="none" cap="none" strike="noStrike">
                <a:solidFill>
                  <a:srgbClr val="007700"/>
                </a:solidFill>
                <a:latin typeface="Arimo"/>
                <a:ea typeface="Arimo"/>
                <a:cs typeface="Arimo"/>
                <a:sym typeface="Arimo"/>
              </a:rPr>
              <a:t>.= </a:t>
            </a:r>
            <a:r>
              <a:rPr b="0" i="0" lang="ru-RU" sz="1600" u="none" cap="none" strike="noStrike">
                <a:solidFill>
                  <a:srgbClr val="DD0000"/>
                </a:solidFill>
                <a:latin typeface="Arimo"/>
                <a:ea typeface="Arimo"/>
                <a:cs typeface="Arimo"/>
                <a:sym typeface="Arimo"/>
              </a:rPr>
              <a:t>"World!"</a:t>
            </a:r>
            <a:r>
              <a:rPr b="0" i="0" lang="ru-RU" sz="1600" u="none" cap="none" strike="noStrike">
                <a:solidFill>
                  <a:srgbClr val="007700"/>
                </a:solidFill>
                <a:latin typeface="Arimo"/>
                <a:ea typeface="Arimo"/>
                <a:cs typeface="Arimo"/>
                <a:sym typeface="Arimo"/>
              </a:rPr>
              <a:t>;     </a:t>
            </a:r>
            <a:r>
              <a:rPr b="0" i="0" lang="ru-RU" sz="1600" u="none" cap="none" strike="noStrike">
                <a:solidFill>
                  <a:srgbClr val="FF8000"/>
                </a:solidFill>
                <a:latin typeface="Arimo"/>
                <a:ea typeface="Arimo"/>
                <a:cs typeface="Arimo"/>
                <a:sym typeface="Arimo"/>
              </a:rPr>
              <a:t>// $a содержит строку "Hello World!"</a:t>
            </a:r>
            <a:br>
              <a:rPr b="0" i="0" lang="ru-RU" sz="1600" u="none" cap="none" strike="noStrike">
                <a:solidFill>
                  <a:srgbClr val="FF8000"/>
                </a:solidFill>
                <a:latin typeface="Arimo"/>
                <a:ea typeface="Arimo"/>
                <a:cs typeface="Arimo"/>
                <a:sym typeface="Arimo"/>
              </a:rPr>
            </a:br>
            <a:r>
              <a:rPr b="0" i="0" lang="ru-RU" sz="1600" u="none" cap="none" strike="noStrike">
                <a:solidFill>
                  <a:srgbClr val="FF8000"/>
                </a:solidFill>
                <a:latin typeface="Arimo"/>
                <a:ea typeface="Arimo"/>
                <a:cs typeface="Arimo"/>
                <a:sym typeface="Arimo"/>
              </a:rPr>
              <a:t>		</a:t>
            </a:r>
            <a:r>
              <a:rPr b="0" i="0" lang="ru-RU" sz="1600" u="none" cap="none" strike="noStrike">
                <a:solidFill>
                  <a:srgbClr val="0000BB"/>
                </a:solidFill>
                <a:latin typeface="Arimo"/>
                <a:ea typeface="Arimo"/>
                <a:cs typeface="Arimo"/>
                <a:sym typeface="Arimo"/>
              </a:rPr>
              <a:t>?&gt;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Verdana"/>
              <a:buNone/>
            </a:pPr>
            <a:r>
              <a:rPr b="0" i="0" lang="ru-RU" sz="1600" u="none" cap="none" strike="noStrike">
                <a:solidFill>
                  <a:srgbClr val="000000"/>
                </a:solidFill>
                <a:latin typeface="Verdana"/>
                <a:ea typeface="Verdana"/>
                <a:cs typeface="Verdana"/>
                <a:sym typeface="Verdana"/>
              </a:rPr>
              <a:t>Существуют также логические операторы и операторы сравнения, однако их принято рассматривать в контексте управляющих конструкций языка.</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b="1" i="1" lang="ru-RU">
                <a:solidFill>
                  <a:srgbClr val="FF0000"/>
                </a:solidFill>
              </a:rPr>
              <a:t>6) Объяснить абсолютные и относительные ссылки</a:t>
            </a:r>
            <a:endParaRPr/>
          </a:p>
        </p:txBody>
      </p:sp>
      <p:sp>
        <p:nvSpPr>
          <p:cNvPr id="161" name="Google Shape;161;p23"/>
          <p:cNvSpPr txBox="1"/>
          <p:nvPr/>
        </p:nvSpPr>
        <p:spPr>
          <a:xfrm>
            <a:off x="715161" y="1912257"/>
            <a:ext cx="1044051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ru-RU" sz="1800">
                <a:solidFill>
                  <a:srgbClr val="000000"/>
                </a:solidFill>
                <a:latin typeface="Arial"/>
                <a:ea typeface="Arial"/>
                <a:cs typeface="Arial"/>
                <a:sym typeface="Arial"/>
              </a:rPr>
              <a:t>Абсолютные</a:t>
            </a:r>
            <a:r>
              <a:rPr b="0" i="0" lang="ru-RU" sz="1800">
                <a:solidFill>
                  <a:srgbClr val="000000"/>
                </a:solidFill>
                <a:latin typeface="Arial"/>
                <a:ea typeface="Arial"/>
                <a:cs typeface="Arial"/>
                <a:sym typeface="Arial"/>
              </a:rPr>
              <a:t> адреса должны начинаться с указания протокола (обычно http://) и содержать имя сайта. Относительные ссылки ведут отсчет от корня сайта или текущего документа.</a:t>
            </a:r>
            <a:endParaRPr sz="1800">
              <a:solidFill>
                <a:schemeClr val="dk1"/>
              </a:solidFill>
              <a:latin typeface="Calibri"/>
              <a:ea typeface="Calibri"/>
              <a:cs typeface="Calibri"/>
              <a:sym typeface="Calibri"/>
            </a:endParaRPr>
          </a:p>
        </p:txBody>
      </p:sp>
      <p:sp>
        <p:nvSpPr>
          <p:cNvPr id="162" name="Google Shape;162;p23"/>
          <p:cNvSpPr txBox="1"/>
          <p:nvPr/>
        </p:nvSpPr>
        <p:spPr>
          <a:xfrm>
            <a:off x="715160" y="2650327"/>
            <a:ext cx="1044051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1800">
                <a:solidFill>
                  <a:srgbClr val="000000"/>
                </a:solidFill>
                <a:latin typeface="Arial"/>
                <a:ea typeface="Arial"/>
                <a:cs typeface="Arial"/>
                <a:sym typeface="Arial"/>
              </a:rPr>
              <a:t>Абсолютные ссылки обычно применяются для указания документа на другом сетевом ресурсе, впрочем, допустимо делать абсолютные ссылки и внутри текущего сайта. Однако подобное практикуется нечасто, поскольку такие ссылки достаточно длинные и громоздкие. Поэтому внутри сайта преимущественно используются относительные ссылки.</a:t>
            </a:r>
            <a:endParaRPr sz="1800">
              <a:solidFill>
                <a:schemeClr val="dk1"/>
              </a:solidFill>
              <a:latin typeface="Calibri"/>
              <a:ea typeface="Calibri"/>
              <a:cs typeface="Calibri"/>
              <a:sym typeface="Calibri"/>
            </a:endParaRPr>
          </a:p>
        </p:txBody>
      </p:sp>
      <p:sp>
        <p:nvSpPr>
          <p:cNvPr id="163" name="Google Shape;163;p23"/>
          <p:cNvSpPr txBox="1"/>
          <p:nvPr/>
        </p:nvSpPr>
        <p:spPr>
          <a:xfrm>
            <a:off x="715159" y="4022169"/>
            <a:ext cx="10987483"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1800">
                <a:solidFill>
                  <a:srgbClr val="000000"/>
                </a:solidFill>
                <a:latin typeface="Arial"/>
                <a:ea typeface="Arial"/>
                <a:cs typeface="Arial"/>
                <a:sym typeface="Arial"/>
              </a:rPr>
              <a:t>При создании относительных ссылок надо понимать, какое значение для атрибута </a:t>
            </a:r>
            <a:r>
              <a:rPr b="0" i="0" lang="ru-RU" sz="1800">
                <a:solidFill>
                  <a:srgbClr val="B61039"/>
                </a:solidFill>
                <a:latin typeface="Arial"/>
                <a:ea typeface="Arial"/>
                <a:cs typeface="Arial"/>
                <a:sym typeface="Arial"/>
              </a:rPr>
              <a:t>href</a:t>
            </a:r>
            <a:r>
              <a:rPr b="0" i="0" lang="ru-RU" sz="1800">
                <a:solidFill>
                  <a:srgbClr val="000000"/>
                </a:solidFill>
                <a:latin typeface="Arial"/>
                <a:ea typeface="Arial"/>
                <a:cs typeface="Arial"/>
                <a:sym typeface="Arial"/>
              </a:rPr>
              <a:t> следует указывать, поскольку оно зависит от исходного расположения файлов:</a:t>
            </a:r>
            <a:endParaRPr/>
          </a:p>
          <a:p>
            <a:pPr indent="-342900" lvl="0" marL="342900" marR="0" rtl="0" algn="l">
              <a:spcBef>
                <a:spcPts val="0"/>
              </a:spcBef>
              <a:spcAft>
                <a:spcPts val="0"/>
              </a:spcAft>
              <a:buClr>
                <a:srgbClr val="000000"/>
              </a:buClr>
              <a:buSzPts val="1800"/>
              <a:buFont typeface="Arial"/>
              <a:buAutoNum type="arabicPeriod"/>
            </a:pPr>
            <a:r>
              <a:rPr b="0" i="0" lang="ru-RU" sz="1800">
                <a:solidFill>
                  <a:srgbClr val="000000"/>
                </a:solidFill>
                <a:latin typeface="Arial"/>
                <a:ea typeface="Arial"/>
                <a:cs typeface="Arial"/>
                <a:sym typeface="Arial"/>
              </a:rPr>
              <a:t>Файлы располагаются в одной папке   </a:t>
            </a:r>
            <a:endParaRPr/>
          </a:p>
          <a:p>
            <a:pPr indent="0" lvl="4" marL="1828800" marR="0" rtl="0" algn="l">
              <a:spcBef>
                <a:spcPts val="0"/>
              </a:spcBef>
              <a:spcAft>
                <a:spcPts val="0"/>
              </a:spcAft>
              <a:buNone/>
            </a:pPr>
            <a:r>
              <a:rPr b="1" i="0" lang="ru-RU" sz="1800" u="none" cap="none" strike="noStrike">
                <a:solidFill>
                  <a:srgbClr val="006699"/>
                </a:solidFill>
                <a:latin typeface="Courier New"/>
                <a:ea typeface="Courier New"/>
                <a:cs typeface="Courier New"/>
                <a:sym typeface="Courier New"/>
              </a:rPr>
              <a:t>&lt;a</a:t>
            </a:r>
            <a:r>
              <a:rPr b="0" i="0" lang="ru-RU" sz="1800" u="none" cap="none" strike="noStrike">
                <a:solidFill>
                  <a:srgbClr val="B61039"/>
                </a:solidFill>
                <a:latin typeface="Courier New"/>
                <a:ea typeface="Courier New"/>
                <a:cs typeface="Courier New"/>
                <a:sym typeface="Courier New"/>
              </a:rPr>
              <a:t> href=</a:t>
            </a:r>
            <a:r>
              <a:rPr b="0" i="0" lang="ru-RU" sz="1800" u="none" cap="none" strike="noStrike">
                <a:solidFill>
                  <a:srgbClr val="39892F"/>
                </a:solidFill>
                <a:latin typeface="Courier New"/>
                <a:ea typeface="Courier New"/>
                <a:cs typeface="Courier New"/>
                <a:sym typeface="Courier New"/>
              </a:rPr>
              <a:t>"Ссылаемый документ.html"</a:t>
            </a:r>
            <a:r>
              <a:rPr b="1" i="0" lang="ru-RU" sz="1800" u="none" cap="none" strike="noStrike">
                <a:solidFill>
                  <a:srgbClr val="006699"/>
                </a:solidFill>
                <a:latin typeface="Courier New"/>
                <a:ea typeface="Courier New"/>
                <a:cs typeface="Courier New"/>
                <a:sym typeface="Courier New"/>
              </a:rPr>
              <a:t>&gt;</a:t>
            </a:r>
            <a:r>
              <a:rPr b="0" i="0" lang="ru-RU" sz="1800" u="none" cap="none" strike="noStrike">
                <a:solidFill>
                  <a:srgbClr val="000000"/>
                </a:solidFill>
                <a:latin typeface="Courier New"/>
                <a:ea typeface="Courier New"/>
                <a:cs typeface="Courier New"/>
                <a:sym typeface="Courier New"/>
              </a:rPr>
              <a:t>Ссылка</a:t>
            </a:r>
            <a:r>
              <a:rPr b="1" i="0" lang="ru-RU" sz="1800" u="none" cap="none" strike="noStrike">
                <a:solidFill>
                  <a:srgbClr val="006699"/>
                </a:solidFill>
                <a:latin typeface="Courier New"/>
                <a:ea typeface="Courier New"/>
                <a:cs typeface="Courier New"/>
                <a:sym typeface="Courier New"/>
              </a:rPr>
              <a:t>&lt;/a&gt;</a:t>
            </a:r>
            <a:endParaRPr b="0" i="0" sz="18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rPr b="0" i="0" lang="ru-RU" sz="1800">
                <a:solidFill>
                  <a:srgbClr val="000000"/>
                </a:solidFill>
                <a:latin typeface="Arial"/>
                <a:ea typeface="Arial"/>
                <a:cs typeface="Arial"/>
                <a:sym typeface="Arial"/>
              </a:rPr>
              <a:t>2. Файлы размещаются в разных папках </a:t>
            </a:r>
            <a:endParaRPr/>
          </a:p>
          <a:p>
            <a:pPr indent="0" lvl="4" marL="1828800" marR="0" rtl="0" algn="l">
              <a:spcBef>
                <a:spcPts val="0"/>
              </a:spcBef>
              <a:spcAft>
                <a:spcPts val="0"/>
              </a:spcAft>
              <a:buNone/>
            </a:pPr>
            <a:r>
              <a:rPr b="1" i="0" lang="ru-RU" sz="1800" u="none" cap="none" strike="noStrike">
                <a:solidFill>
                  <a:srgbClr val="006699"/>
                </a:solidFill>
                <a:latin typeface="Courier New"/>
                <a:ea typeface="Courier New"/>
                <a:cs typeface="Courier New"/>
                <a:sym typeface="Courier New"/>
              </a:rPr>
              <a:t>&lt;a</a:t>
            </a:r>
            <a:r>
              <a:rPr b="0" i="0" lang="ru-RU" sz="1800" u="none" cap="none" strike="noStrike">
                <a:solidFill>
                  <a:srgbClr val="B61039"/>
                </a:solidFill>
                <a:latin typeface="Courier New"/>
                <a:ea typeface="Courier New"/>
                <a:cs typeface="Courier New"/>
                <a:sym typeface="Courier New"/>
              </a:rPr>
              <a:t> href=</a:t>
            </a:r>
            <a:r>
              <a:rPr b="0" i="0" lang="ru-RU" sz="1800" u="none" cap="none" strike="noStrike">
                <a:solidFill>
                  <a:srgbClr val="39892F"/>
                </a:solidFill>
                <a:latin typeface="Courier New"/>
                <a:ea typeface="Courier New"/>
                <a:cs typeface="Courier New"/>
                <a:sym typeface="Courier New"/>
              </a:rPr>
              <a:t>"../../Ссылаемый документ.html"</a:t>
            </a:r>
            <a:r>
              <a:rPr b="1" i="0" lang="ru-RU" sz="1800" u="none" cap="none" strike="noStrike">
                <a:solidFill>
                  <a:srgbClr val="006699"/>
                </a:solidFill>
                <a:latin typeface="Courier New"/>
                <a:ea typeface="Courier New"/>
                <a:cs typeface="Courier New"/>
                <a:sym typeface="Courier New"/>
              </a:rPr>
              <a:t>&gt;</a:t>
            </a:r>
            <a:r>
              <a:rPr b="0" i="0" lang="ru-RU" sz="1800" u="none" cap="none" strike="noStrike">
                <a:solidFill>
                  <a:srgbClr val="000000"/>
                </a:solidFill>
                <a:latin typeface="Courier New"/>
                <a:ea typeface="Courier New"/>
                <a:cs typeface="Courier New"/>
                <a:sym typeface="Courier New"/>
              </a:rPr>
              <a:t>Ссылка</a:t>
            </a:r>
            <a:r>
              <a:rPr b="1" i="0" lang="ru-RU" sz="1800" u="none" cap="none" strike="noStrike">
                <a:solidFill>
                  <a:srgbClr val="006699"/>
                </a:solidFill>
                <a:latin typeface="Courier New"/>
                <a:ea typeface="Courier New"/>
                <a:cs typeface="Courier New"/>
                <a:sym typeface="Courier New"/>
              </a:rPr>
              <a:t>&lt;/a&gt;</a:t>
            </a:r>
            <a:endParaRPr b="0" i="0" sz="1800" u="none" cap="none" strike="noStrike">
              <a:solidFill>
                <a:srgbClr val="000000"/>
              </a:solidFill>
              <a:latin typeface="Arial"/>
              <a:ea typeface="Arial"/>
              <a:cs typeface="Arial"/>
              <a:sym typeface="Arial"/>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22"/>
          <p:cNvSpPr/>
          <p:nvPr/>
        </p:nvSpPr>
        <p:spPr>
          <a:xfrm>
            <a:off x="129396" y="116231"/>
            <a:ext cx="11714671" cy="595932"/>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i="1" lang="ru-RU" sz="3200">
                <a:solidFill>
                  <a:srgbClr val="FF0000"/>
                </a:solidFill>
                <a:latin typeface="Calibri"/>
                <a:ea typeface="Calibri"/>
                <a:cs typeface="Calibri"/>
                <a:sym typeface="Calibri"/>
              </a:rPr>
              <a:t>54)	Перечислить типы данных в PHP.</a:t>
            </a:r>
            <a:endParaRPr/>
          </a:p>
        </p:txBody>
      </p:sp>
      <p:sp>
        <p:nvSpPr>
          <p:cNvPr id="790" name="Google Shape;790;p122"/>
          <p:cNvSpPr txBox="1"/>
          <p:nvPr/>
        </p:nvSpPr>
        <p:spPr>
          <a:xfrm>
            <a:off x="247650" y="712163"/>
            <a:ext cx="6108700" cy="50783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8000"/>
              </a:buClr>
              <a:buSzPts val="1800"/>
              <a:buFont typeface="Verdana"/>
              <a:buNone/>
            </a:pPr>
            <a:r>
              <a:rPr b="1" i="0" lang="ru-RU" sz="1800" u="none" cap="none" strike="noStrike">
                <a:solidFill>
                  <a:srgbClr val="008000"/>
                </a:solidFill>
                <a:latin typeface="Verdana"/>
                <a:ea typeface="Verdana"/>
                <a:cs typeface="Verdana"/>
                <a:sym typeface="Verdana"/>
              </a:rPr>
              <a:t>Типы данных в PHP</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Verdana"/>
              <a:buNone/>
            </a:pPr>
            <a:r>
              <a:rPr b="0" i="0" lang="ru-RU" sz="1800" u="none" cap="none" strike="noStrike">
                <a:solidFill>
                  <a:srgbClr val="000000"/>
                </a:solidFill>
                <a:latin typeface="Verdana"/>
                <a:ea typeface="Verdana"/>
                <a:cs typeface="Verdana"/>
                <a:sym typeface="Verdana"/>
              </a:rPr>
              <a:t>PHP поддерживает восемь простых типов данных:</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Verdana"/>
              <a:buNone/>
            </a:pPr>
            <a:r>
              <a:rPr b="0" i="0" lang="ru-RU" sz="1800" u="none" cap="none" strike="noStrike">
                <a:solidFill>
                  <a:srgbClr val="000000"/>
                </a:solidFill>
                <a:latin typeface="Verdana"/>
                <a:ea typeface="Verdana"/>
                <a:cs typeface="Verdana"/>
                <a:sym typeface="Verdana"/>
              </a:rPr>
              <a:t>Четыре скалярных типа:</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Verdana"/>
              <a:buNone/>
            </a:pPr>
            <a:r>
              <a:rPr b="0" i="0" lang="ru-RU" sz="1800" u="none" cap="none" strike="noStrike">
                <a:solidFill>
                  <a:srgbClr val="000000"/>
                </a:solidFill>
                <a:latin typeface="Verdana"/>
                <a:ea typeface="Verdana"/>
                <a:cs typeface="Verdana"/>
                <a:sym typeface="Verdana"/>
              </a:rPr>
              <a:t>- boolean (двоичные данные)</a:t>
            </a:r>
            <a:br>
              <a:rPr b="0" i="0" lang="ru-RU" sz="1800" u="none" cap="none" strike="noStrike">
                <a:solidFill>
                  <a:srgbClr val="000000"/>
                </a:solidFill>
                <a:latin typeface="Verdana"/>
                <a:ea typeface="Verdana"/>
                <a:cs typeface="Verdana"/>
                <a:sym typeface="Verdana"/>
              </a:rPr>
            </a:br>
            <a:r>
              <a:rPr b="0" i="0" lang="ru-RU" sz="1800" u="none" cap="none" strike="noStrike">
                <a:solidFill>
                  <a:srgbClr val="000000"/>
                </a:solidFill>
                <a:latin typeface="Verdana"/>
                <a:ea typeface="Verdana"/>
                <a:cs typeface="Verdana"/>
                <a:sym typeface="Verdana"/>
              </a:rPr>
              <a:t>- integer (целые числа)</a:t>
            </a:r>
            <a:br>
              <a:rPr b="0" i="0" lang="ru-RU" sz="1800" u="none" cap="none" strike="noStrike">
                <a:solidFill>
                  <a:srgbClr val="000000"/>
                </a:solidFill>
                <a:latin typeface="Verdana"/>
                <a:ea typeface="Verdana"/>
                <a:cs typeface="Verdana"/>
                <a:sym typeface="Verdana"/>
              </a:rPr>
            </a:br>
            <a:r>
              <a:rPr b="0" i="0" lang="ru-RU" sz="1800" u="none" cap="none" strike="noStrike">
                <a:solidFill>
                  <a:srgbClr val="000000"/>
                </a:solidFill>
                <a:latin typeface="Verdana"/>
                <a:ea typeface="Verdana"/>
                <a:cs typeface="Verdana"/>
                <a:sym typeface="Verdana"/>
              </a:rPr>
              <a:t>- float (числа с плавающей точкой или 'double')</a:t>
            </a:r>
            <a:br>
              <a:rPr b="0" i="0" lang="ru-RU" sz="1800" u="none" cap="none" strike="noStrike">
                <a:solidFill>
                  <a:srgbClr val="000000"/>
                </a:solidFill>
                <a:latin typeface="Verdana"/>
                <a:ea typeface="Verdana"/>
                <a:cs typeface="Verdana"/>
                <a:sym typeface="Verdana"/>
              </a:rPr>
            </a:br>
            <a:r>
              <a:rPr b="0" i="0" lang="ru-RU" sz="1800" u="none" cap="none" strike="noStrike">
                <a:solidFill>
                  <a:srgbClr val="000000"/>
                </a:solidFill>
                <a:latin typeface="Verdana"/>
                <a:ea typeface="Verdana"/>
                <a:cs typeface="Verdana"/>
                <a:sym typeface="Verdana"/>
              </a:rPr>
              <a:t>- string (строки)</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Verdana"/>
              <a:buNone/>
            </a:pPr>
            <a:r>
              <a:rPr b="0" i="0" lang="ru-RU" sz="1800" u="none" cap="none" strike="noStrike">
                <a:solidFill>
                  <a:srgbClr val="000000"/>
                </a:solidFill>
                <a:latin typeface="Verdana"/>
                <a:ea typeface="Verdana"/>
                <a:cs typeface="Verdana"/>
                <a:sym typeface="Verdana"/>
              </a:rPr>
              <a:t>Два смешанных типа:</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Verdana"/>
              <a:buNone/>
            </a:pPr>
            <a:r>
              <a:rPr b="0" i="0" lang="ru-RU" sz="1800" u="none" cap="none" strike="noStrike">
                <a:solidFill>
                  <a:srgbClr val="000000"/>
                </a:solidFill>
                <a:latin typeface="Verdana"/>
                <a:ea typeface="Verdana"/>
                <a:cs typeface="Verdana"/>
                <a:sym typeface="Verdana"/>
              </a:rPr>
              <a:t>- array (массивы)</a:t>
            </a:r>
            <a:br>
              <a:rPr b="0" i="0" lang="ru-RU" sz="1800" u="none" cap="none" strike="noStrike">
                <a:solidFill>
                  <a:srgbClr val="000000"/>
                </a:solidFill>
                <a:latin typeface="Verdana"/>
                <a:ea typeface="Verdana"/>
                <a:cs typeface="Verdana"/>
                <a:sym typeface="Verdana"/>
              </a:rPr>
            </a:br>
            <a:r>
              <a:rPr b="0" i="0" lang="ru-RU" sz="1800" u="none" cap="none" strike="noStrike">
                <a:solidFill>
                  <a:srgbClr val="000000"/>
                </a:solidFill>
                <a:latin typeface="Verdana"/>
                <a:ea typeface="Verdana"/>
                <a:cs typeface="Verdana"/>
                <a:sym typeface="Verdana"/>
              </a:rPr>
              <a:t>- object (объекты)</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Verdana"/>
              <a:buNone/>
            </a:pPr>
            <a:r>
              <a:rPr b="0" i="0" lang="ru-RU" sz="1800" u="none" cap="none" strike="noStrike">
                <a:solidFill>
                  <a:srgbClr val="000000"/>
                </a:solidFill>
                <a:latin typeface="Verdana"/>
                <a:ea typeface="Verdana"/>
                <a:cs typeface="Verdana"/>
                <a:sym typeface="Verdana"/>
              </a:rPr>
              <a:t>И два специальных типа:</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Verdana"/>
              <a:buNone/>
            </a:pPr>
            <a:r>
              <a:rPr b="0" i="0" lang="ru-RU" sz="1800" u="none" cap="none" strike="noStrike">
                <a:solidFill>
                  <a:srgbClr val="000000"/>
                </a:solidFill>
                <a:latin typeface="Verdana"/>
                <a:ea typeface="Verdana"/>
                <a:cs typeface="Verdana"/>
                <a:sym typeface="Verdana"/>
              </a:rPr>
              <a:t>resource (ресурсы)</a:t>
            </a:r>
            <a:br>
              <a:rPr b="0" i="0" lang="ru-RU" sz="1800" u="none" cap="none" strike="noStrike">
                <a:solidFill>
                  <a:srgbClr val="000000"/>
                </a:solidFill>
                <a:latin typeface="Verdana"/>
                <a:ea typeface="Verdana"/>
                <a:cs typeface="Verdana"/>
                <a:sym typeface="Verdana"/>
              </a:rPr>
            </a:br>
            <a:r>
              <a:rPr b="0" i="0" lang="ru-RU" sz="1800" u="none" cap="none" strike="noStrike">
                <a:solidFill>
                  <a:srgbClr val="000000"/>
                </a:solidFill>
                <a:latin typeface="Verdana"/>
                <a:ea typeface="Verdana"/>
                <a:cs typeface="Verdana"/>
                <a:sym typeface="Verdana"/>
              </a:rPr>
              <a:t>NULL ("пустые")</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Verdana"/>
              <a:buNone/>
            </a:pPr>
            <a:r>
              <a:rPr b="0" i="0" lang="ru-RU" sz="1800" u="none" cap="none" strike="noStrike">
                <a:solidFill>
                  <a:srgbClr val="000000"/>
                </a:solidFill>
                <a:latin typeface="Verdana"/>
                <a:ea typeface="Verdana"/>
                <a:cs typeface="Verdana"/>
                <a:sym typeface="Verdana"/>
              </a:rPr>
              <a:t>Существуют также несколько псевдотипов:</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Verdana"/>
              <a:buNone/>
            </a:pPr>
            <a:r>
              <a:rPr b="0" i="0" lang="ru-RU" sz="1800" u="none" cap="none" strike="noStrike">
                <a:solidFill>
                  <a:srgbClr val="000000"/>
                </a:solidFill>
                <a:latin typeface="Verdana"/>
                <a:ea typeface="Verdana"/>
                <a:cs typeface="Verdana"/>
                <a:sym typeface="Verdana"/>
              </a:rPr>
              <a:t>- mixed (смешанные)</a:t>
            </a:r>
            <a:br>
              <a:rPr b="0" i="0" lang="ru-RU" sz="1800" u="none" cap="none" strike="noStrike">
                <a:solidFill>
                  <a:srgbClr val="000000"/>
                </a:solidFill>
                <a:latin typeface="Verdana"/>
                <a:ea typeface="Verdana"/>
                <a:cs typeface="Verdana"/>
                <a:sym typeface="Verdana"/>
              </a:rPr>
            </a:br>
            <a:r>
              <a:rPr b="0" i="0" lang="ru-RU" sz="1800" u="none" cap="none" strike="noStrike">
                <a:solidFill>
                  <a:srgbClr val="000000"/>
                </a:solidFill>
                <a:latin typeface="Verdana"/>
                <a:ea typeface="Verdana"/>
                <a:cs typeface="Verdana"/>
                <a:sym typeface="Verdana"/>
              </a:rPr>
              <a:t>- number (числа)</a:t>
            </a:r>
            <a:br>
              <a:rPr b="0" i="0" lang="ru-RU" sz="1800" u="none" cap="none" strike="noStrike">
                <a:solidFill>
                  <a:srgbClr val="000000"/>
                </a:solidFill>
                <a:latin typeface="Verdana"/>
                <a:ea typeface="Verdana"/>
                <a:cs typeface="Verdana"/>
                <a:sym typeface="Verdana"/>
              </a:rPr>
            </a:br>
            <a:r>
              <a:rPr b="0" i="0" lang="ru-RU" sz="1800" u="none" cap="none" strike="noStrike">
                <a:solidFill>
                  <a:srgbClr val="000000"/>
                </a:solidFill>
                <a:latin typeface="Verdana"/>
                <a:ea typeface="Verdana"/>
                <a:cs typeface="Verdana"/>
                <a:sym typeface="Verdana"/>
              </a:rPr>
              <a:t>- callback (обратного вызова)</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23"/>
          <p:cNvSpPr/>
          <p:nvPr/>
        </p:nvSpPr>
        <p:spPr>
          <a:xfrm>
            <a:off x="129396" y="116231"/>
            <a:ext cx="11347901" cy="1122871"/>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i="1" lang="ru-RU" sz="3200">
                <a:solidFill>
                  <a:srgbClr val="FF0000"/>
                </a:solidFill>
                <a:latin typeface="Calibri"/>
                <a:ea typeface="Calibri"/>
                <a:cs typeface="Calibri"/>
                <a:sym typeface="Calibri"/>
              </a:rPr>
              <a:t>55)	Описать способ возвращения ссылки на переменную в языке PHP</a:t>
            </a:r>
            <a:endParaRPr/>
          </a:p>
        </p:txBody>
      </p:sp>
      <p:sp>
        <p:nvSpPr>
          <p:cNvPr id="796" name="Google Shape;796;p123"/>
          <p:cNvSpPr/>
          <p:nvPr/>
        </p:nvSpPr>
        <p:spPr>
          <a:xfrm>
            <a:off x="129396" y="1208324"/>
            <a:ext cx="11933208" cy="5032147"/>
          </a:xfrm>
          <a:prstGeom prst="rect">
            <a:avLst/>
          </a:prstGeom>
          <a:solidFill>
            <a:srgbClr val="FFFFFF"/>
          </a:solidFill>
          <a:ln>
            <a:noFill/>
          </a:ln>
        </p:spPr>
        <p:txBody>
          <a:bodyPr anchorCtr="0" anchor="ctr" bIns="45700" lIns="91425" spcFirstLastPara="1" rIns="91425" wrap="square" tIns="0">
            <a:noAutofit/>
          </a:bodyPr>
          <a:lstStyle/>
          <a:p>
            <a:pPr indent="0" lvl="0" marL="0" marR="0" rtl="0" algn="l">
              <a:lnSpc>
                <a:spcPct val="100000"/>
              </a:lnSpc>
              <a:spcBef>
                <a:spcPts val="0"/>
              </a:spcBef>
              <a:spcAft>
                <a:spcPts val="0"/>
              </a:spcAft>
              <a:buClr>
                <a:srgbClr val="212529"/>
              </a:buClr>
              <a:buSzPts val="1800"/>
              <a:buFont typeface="Onest"/>
              <a:buNone/>
            </a:pPr>
            <a:r>
              <a:rPr b="0" i="0" lang="ru-RU" sz="1800" u="none" cap="none" strike="noStrike">
                <a:solidFill>
                  <a:srgbClr val="212529"/>
                </a:solidFill>
                <a:latin typeface="Onest"/>
                <a:ea typeface="Onest"/>
                <a:cs typeface="Onest"/>
                <a:sym typeface="Onest"/>
              </a:rPr>
              <a:t>Ссылки в PHP — это средство доступа к содержимому одной переменной под разными именами.</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212529"/>
              </a:buClr>
              <a:buSzPts val="1800"/>
              <a:buFont typeface="Onest"/>
              <a:buNone/>
            </a:pPr>
            <a:r>
              <a:rPr b="0" i="0" lang="ru-RU" sz="1800" u="none" cap="none" strike="noStrike">
                <a:solidFill>
                  <a:srgbClr val="212529"/>
                </a:solidFill>
                <a:latin typeface="Onest"/>
                <a:ea typeface="Onest"/>
                <a:cs typeface="Onest"/>
                <a:sym typeface="Onest"/>
              </a:rPr>
              <a:t>Без ссылок:</a:t>
            </a:r>
            <a:endParaRPr b="1" i="0" sz="18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999999"/>
              </a:buClr>
              <a:buSzPts val="1800"/>
              <a:buFont typeface="Arial"/>
              <a:buNone/>
            </a:pPr>
            <a:r>
              <a:rPr b="1" i="0" lang="ru-RU" sz="1800" u="none" cap="none" strike="noStrike">
                <a:solidFill>
                  <a:srgbClr val="999999"/>
                </a:solidFill>
                <a:latin typeface="Arial"/>
                <a:ea typeface="Arial"/>
                <a:cs typeface="Arial"/>
                <a:sym typeface="Arial"/>
              </a:rPr>
              <a:t>	&lt;?php</a:t>
            </a:r>
            <a:r>
              <a:rPr b="0" i="0" lang="ru-RU" sz="1800" u="none" cap="none" strike="noStrike">
                <a:solidFill>
                  <a:srgbClr val="24292E"/>
                </a:solidFill>
                <a:latin typeface="Arial"/>
                <a:ea typeface="Arial"/>
                <a:cs typeface="Arial"/>
                <a:sym typeface="Arial"/>
              </a:rPr>
              <a:t> </a:t>
            </a:r>
            <a:endParaRPr b="0" i="0" sz="1800" u="none" cap="none" strike="noStrike">
              <a:solidFill>
                <a:srgbClr val="24292E"/>
              </a:solidFill>
              <a:latin typeface="Arial"/>
              <a:ea typeface="Arial"/>
              <a:cs typeface="Arial"/>
              <a:sym typeface="Arial"/>
            </a:endParaRPr>
          </a:p>
          <a:p>
            <a:pPr indent="0" lvl="0" marL="0" marR="0" rtl="0" algn="l">
              <a:lnSpc>
                <a:spcPct val="100000"/>
              </a:lnSpc>
              <a:spcBef>
                <a:spcPts val="0"/>
              </a:spcBef>
              <a:spcAft>
                <a:spcPts val="0"/>
              </a:spcAft>
              <a:buClr>
                <a:srgbClr val="008080"/>
              </a:buClr>
              <a:buSzPts val="1800"/>
              <a:buFont typeface="Arial"/>
              <a:buNone/>
            </a:pPr>
            <a:r>
              <a:rPr b="0" i="0" lang="ru-RU" sz="1800" u="none" cap="none" strike="noStrike">
                <a:solidFill>
                  <a:srgbClr val="008080"/>
                </a:solidFill>
                <a:latin typeface="Arial"/>
                <a:ea typeface="Arial"/>
                <a:cs typeface="Arial"/>
                <a:sym typeface="Arial"/>
              </a:rPr>
              <a:t>	$a</a:t>
            </a:r>
            <a:r>
              <a:rPr b="0" i="0" lang="ru-RU" sz="1800" u="none" cap="none" strike="noStrike">
                <a:solidFill>
                  <a:srgbClr val="24292E"/>
                </a:solidFill>
                <a:latin typeface="Arial"/>
                <a:ea typeface="Arial"/>
                <a:cs typeface="Arial"/>
                <a:sym typeface="Arial"/>
              </a:rPr>
              <a:t> </a:t>
            </a:r>
            <a:r>
              <a:rPr b="1" i="0" lang="ru-RU" sz="1800" u="none" cap="none" strike="noStrike">
                <a:solidFill>
                  <a:srgbClr val="000000"/>
                </a:solidFill>
                <a:latin typeface="Arial"/>
                <a:ea typeface="Arial"/>
                <a:cs typeface="Arial"/>
                <a:sym typeface="Arial"/>
              </a:rPr>
              <a:t>=</a:t>
            </a:r>
            <a:r>
              <a:rPr b="0" i="0" lang="ru-RU" sz="1800" u="none" cap="none" strike="noStrike">
                <a:solidFill>
                  <a:srgbClr val="24292E"/>
                </a:solidFill>
                <a:latin typeface="Arial"/>
                <a:ea typeface="Arial"/>
                <a:cs typeface="Arial"/>
                <a:sym typeface="Arial"/>
              </a:rPr>
              <a:t> </a:t>
            </a:r>
            <a:r>
              <a:rPr b="0" i="0" lang="ru-RU" sz="1800" u="none" cap="none" strike="noStrike">
                <a:solidFill>
                  <a:srgbClr val="009999"/>
                </a:solidFill>
                <a:latin typeface="Arial"/>
                <a:ea typeface="Arial"/>
                <a:cs typeface="Arial"/>
                <a:sym typeface="Arial"/>
              </a:rPr>
              <a:t>5</a:t>
            </a:r>
            <a:r>
              <a:rPr b="0" i="0" lang="ru-RU" sz="1800" u="none" cap="none" strike="noStrike">
                <a:solidFill>
                  <a:srgbClr val="24292E"/>
                </a:solidFill>
                <a:latin typeface="Arial"/>
                <a:ea typeface="Arial"/>
                <a:cs typeface="Arial"/>
                <a:sym typeface="Arial"/>
              </a:rPr>
              <a:t>; </a:t>
            </a:r>
            <a:endParaRPr b="0" i="0" sz="1800" u="none" cap="none" strike="noStrike">
              <a:solidFill>
                <a:srgbClr val="24292E"/>
              </a:solidFill>
              <a:latin typeface="Arial"/>
              <a:ea typeface="Arial"/>
              <a:cs typeface="Arial"/>
              <a:sym typeface="Arial"/>
            </a:endParaRPr>
          </a:p>
          <a:p>
            <a:pPr indent="0" lvl="0" marL="0" marR="0" rtl="0" algn="l">
              <a:lnSpc>
                <a:spcPct val="100000"/>
              </a:lnSpc>
              <a:spcBef>
                <a:spcPts val="0"/>
              </a:spcBef>
              <a:spcAft>
                <a:spcPts val="0"/>
              </a:spcAft>
              <a:buClr>
                <a:srgbClr val="008080"/>
              </a:buClr>
              <a:buSzPts val="1800"/>
              <a:buFont typeface="Arial"/>
              <a:buNone/>
            </a:pPr>
            <a:r>
              <a:rPr b="0" i="0" lang="ru-RU" sz="1800" u="none" cap="none" strike="noStrike">
                <a:solidFill>
                  <a:srgbClr val="008080"/>
                </a:solidFill>
                <a:latin typeface="Arial"/>
                <a:ea typeface="Arial"/>
                <a:cs typeface="Arial"/>
                <a:sym typeface="Arial"/>
              </a:rPr>
              <a:t>	$b</a:t>
            </a:r>
            <a:r>
              <a:rPr b="0" i="0" lang="ru-RU" sz="1800" u="none" cap="none" strike="noStrike">
                <a:solidFill>
                  <a:srgbClr val="24292E"/>
                </a:solidFill>
                <a:latin typeface="Arial"/>
                <a:ea typeface="Arial"/>
                <a:cs typeface="Arial"/>
                <a:sym typeface="Arial"/>
              </a:rPr>
              <a:t> </a:t>
            </a:r>
            <a:r>
              <a:rPr b="1" i="0" lang="ru-RU" sz="1800" u="none" cap="none" strike="noStrike">
                <a:solidFill>
                  <a:srgbClr val="000000"/>
                </a:solidFill>
                <a:latin typeface="Arial"/>
                <a:ea typeface="Arial"/>
                <a:cs typeface="Arial"/>
                <a:sym typeface="Arial"/>
              </a:rPr>
              <a:t>=</a:t>
            </a:r>
            <a:r>
              <a:rPr b="0" i="0" lang="ru-RU" sz="1800" u="none" cap="none" strike="noStrike">
                <a:solidFill>
                  <a:srgbClr val="24292E"/>
                </a:solidFill>
                <a:latin typeface="Arial"/>
                <a:ea typeface="Arial"/>
                <a:cs typeface="Arial"/>
                <a:sym typeface="Arial"/>
              </a:rPr>
              <a:t> </a:t>
            </a:r>
            <a:r>
              <a:rPr b="0" i="0" lang="ru-RU" sz="1800" u="none" cap="none" strike="noStrike">
                <a:solidFill>
                  <a:srgbClr val="008080"/>
                </a:solidFill>
                <a:latin typeface="Arial"/>
                <a:ea typeface="Arial"/>
                <a:cs typeface="Arial"/>
                <a:sym typeface="Arial"/>
              </a:rPr>
              <a:t>$a</a:t>
            </a:r>
            <a:r>
              <a:rPr b="0" i="0" lang="ru-RU" sz="1800" u="none" cap="none" strike="noStrike">
                <a:solidFill>
                  <a:srgbClr val="24292E"/>
                </a:solidFill>
                <a:latin typeface="Arial"/>
                <a:ea typeface="Arial"/>
                <a:cs typeface="Arial"/>
                <a:sym typeface="Arial"/>
              </a:rPr>
              <a:t>; </a:t>
            </a:r>
            <a:endParaRPr b="0" i="0" sz="1800" u="none" cap="none" strike="noStrike">
              <a:solidFill>
                <a:srgbClr val="24292E"/>
              </a:solidFill>
              <a:latin typeface="Arial"/>
              <a:ea typeface="Arial"/>
              <a:cs typeface="Arial"/>
              <a:sym typeface="Arial"/>
            </a:endParaRPr>
          </a:p>
          <a:p>
            <a:pPr indent="0" lvl="0" marL="0" marR="0" rtl="0" algn="l">
              <a:lnSpc>
                <a:spcPct val="100000"/>
              </a:lnSpc>
              <a:spcBef>
                <a:spcPts val="0"/>
              </a:spcBef>
              <a:spcAft>
                <a:spcPts val="0"/>
              </a:spcAft>
              <a:buClr>
                <a:srgbClr val="008080"/>
              </a:buClr>
              <a:buSzPts val="1800"/>
              <a:buFont typeface="Arial"/>
              <a:buNone/>
            </a:pPr>
            <a:r>
              <a:rPr b="0" i="0" lang="ru-RU" sz="1800" u="none" cap="none" strike="noStrike">
                <a:solidFill>
                  <a:srgbClr val="008080"/>
                </a:solidFill>
                <a:latin typeface="Arial"/>
                <a:ea typeface="Arial"/>
                <a:cs typeface="Arial"/>
                <a:sym typeface="Arial"/>
              </a:rPr>
              <a:t>	$a</a:t>
            </a:r>
            <a:r>
              <a:rPr b="0" i="0" lang="ru-RU" sz="1800" u="none" cap="none" strike="noStrike">
                <a:solidFill>
                  <a:srgbClr val="24292E"/>
                </a:solidFill>
                <a:latin typeface="Arial"/>
                <a:ea typeface="Arial"/>
                <a:cs typeface="Arial"/>
                <a:sym typeface="Arial"/>
              </a:rPr>
              <a:t> </a:t>
            </a:r>
            <a:r>
              <a:rPr b="1" i="0" lang="ru-RU" sz="1800" u="none" cap="none" strike="noStrike">
                <a:solidFill>
                  <a:srgbClr val="000000"/>
                </a:solidFill>
                <a:latin typeface="Arial"/>
                <a:ea typeface="Arial"/>
                <a:cs typeface="Arial"/>
                <a:sym typeface="Arial"/>
              </a:rPr>
              <a:t>=</a:t>
            </a:r>
            <a:r>
              <a:rPr b="0" i="0" lang="ru-RU" sz="1800" u="none" cap="none" strike="noStrike">
                <a:solidFill>
                  <a:srgbClr val="24292E"/>
                </a:solidFill>
                <a:latin typeface="Arial"/>
                <a:ea typeface="Arial"/>
                <a:cs typeface="Arial"/>
                <a:sym typeface="Arial"/>
              </a:rPr>
              <a:t> </a:t>
            </a:r>
            <a:r>
              <a:rPr b="0" i="0" lang="ru-RU" sz="1800" u="none" cap="none" strike="noStrike">
                <a:solidFill>
                  <a:srgbClr val="009999"/>
                </a:solidFill>
                <a:latin typeface="Arial"/>
                <a:ea typeface="Arial"/>
                <a:cs typeface="Arial"/>
                <a:sym typeface="Arial"/>
              </a:rPr>
              <a:t>3</a:t>
            </a:r>
            <a:r>
              <a:rPr b="0" i="0" lang="ru-RU" sz="1800" u="none" cap="none" strike="noStrike">
                <a:solidFill>
                  <a:srgbClr val="24292E"/>
                </a:solidFill>
                <a:latin typeface="Arial"/>
                <a:ea typeface="Arial"/>
                <a:cs typeface="Arial"/>
                <a:sym typeface="Arial"/>
              </a:rPr>
              <a:t>; </a:t>
            </a:r>
            <a:endParaRPr b="0" i="0" sz="1800" u="none" cap="none" strike="noStrike">
              <a:solidFill>
                <a:srgbClr val="24292E"/>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ru-RU" sz="1800" u="none" cap="none" strike="noStrike">
                <a:solidFill>
                  <a:srgbClr val="000000"/>
                </a:solidFill>
                <a:latin typeface="Arial"/>
                <a:ea typeface="Arial"/>
                <a:cs typeface="Arial"/>
                <a:sym typeface="Arial"/>
              </a:rPr>
              <a:t>	echo</a:t>
            </a:r>
            <a:r>
              <a:rPr b="0" i="0" lang="ru-RU" sz="1800" u="none" cap="none" strike="noStrike">
                <a:solidFill>
                  <a:srgbClr val="24292E"/>
                </a:solidFill>
                <a:latin typeface="Arial"/>
                <a:ea typeface="Arial"/>
                <a:cs typeface="Arial"/>
                <a:sym typeface="Arial"/>
              </a:rPr>
              <a:t> </a:t>
            </a:r>
            <a:r>
              <a:rPr b="0" i="0" lang="ru-RU" sz="1800" u="none" cap="none" strike="noStrike">
                <a:solidFill>
                  <a:srgbClr val="008080"/>
                </a:solidFill>
                <a:latin typeface="Arial"/>
                <a:ea typeface="Arial"/>
                <a:cs typeface="Arial"/>
                <a:sym typeface="Arial"/>
              </a:rPr>
              <a:t>$b</a:t>
            </a:r>
            <a:r>
              <a:rPr b="0" i="0" lang="ru-RU" sz="1800" u="none" cap="none" strike="noStrike">
                <a:solidFill>
                  <a:srgbClr val="24292E"/>
                </a:solidFill>
                <a:latin typeface="Arial"/>
                <a:ea typeface="Arial"/>
                <a:cs typeface="Arial"/>
                <a:sym typeface="Arial"/>
              </a:rPr>
              <a:t>; </a:t>
            </a:r>
            <a:r>
              <a:rPr b="0" i="1" lang="ru-RU" sz="1800" u="none" cap="none" strike="noStrike">
                <a:solidFill>
                  <a:srgbClr val="999988"/>
                </a:solidFill>
                <a:latin typeface="Arial"/>
                <a:ea typeface="Arial"/>
                <a:cs typeface="Arial"/>
                <a:sym typeface="Arial"/>
              </a:rPr>
              <a:t>// =&gt; 5</a:t>
            </a:r>
            <a:r>
              <a:rPr b="0" i="0" lang="ru-RU" sz="1800" u="none" cap="none" strike="noStrike">
                <a:solidFill>
                  <a:srgbClr val="24292E"/>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212529"/>
              </a:buClr>
              <a:buSzPts val="1800"/>
              <a:buFont typeface="Onest"/>
              <a:buNone/>
            </a:pPr>
            <a:r>
              <a:rPr b="0" i="0" lang="ru-RU" sz="1800" u="none" cap="none" strike="noStrike">
                <a:solidFill>
                  <a:srgbClr val="212529"/>
                </a:solidFill>
                <a:latin typeface="Onest"/>
                <a:ea typeface="Onest"/>
                <a:cs typeface="Onest"/>
                <a:sym typeface="Onest"/>
              </a:rPr>
              <a:t>Используя ссылки:</a:t>
            </a:r>
            <a:endParaRPr b="1" i="0" sz="18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999999"/>
              </a:buClr>
              <a:buSzPts val="1800"/>
              <a:buFont typeface="Arial"/>
              <a:buNone/>
            </a:pPr>
            <a:r>
              <a:rPr b="1" i="0" lang="ru-RU" sz="1800" u="none" cap="none" strike="noStrike">
                <a:solidFill>
                  <a:srgbClr val="999999"/>
                </a:solidFill>
                <a:latin typeface="Arial"/>
                <a:ea typeface="Arial"/>
                <a:cs typeface="Arial"/>
                <a:sym typeface="Arial"/>
              </a:rPr>
              <a:t>	&lt;?php</a:t>
            </a:r>
            <a:r>
              <a:rPr b="0" i="0" lang="ru-RU" sz="1800" u="none" cap="none" strike="noStrike">
                <a:solidFill>
                  <a:srgbClr val="24292E"/>
                </a:solidFill>
                <a:latin typeface="Arial"/>
                <a:ea typeface="Arial"/>
                <a:cs typeface="Arial"/>
                <a:sym typeface="Arial"/>
              </a:rPr>
              <a:t> </a:t>
            </a:r>
            <a:endParaRPr b="0" i="0" sz="1800" u="none" cap="none" strike="noStrike">
              <a:solidFill>
                <a:srgbClr val="24292E"/>
              </a:solidFill>
              <a:latin typeface="Arial"/>
              <a:ea typeface="Arial"/>
              <a:cs typeface="Arial"/>
              <a:sym typeface="Arial"/>
            </a:endParaRPr>
          </a:p>
          <a:p>
            <a:pPr indent="0" lvl="0" marL="0" marR="0" rtl="0" algn="l">
              <a:lnSpc>
                <a:spcPct val="100000"/>
              </a:lnSpc>
              <a:spcBef>
                <a:spcPts val="0"/>
              </a:spcBef>
              <a:spcAft>
                <a:spcPts val="0"/>
              </a:spcAft>
              <a:buClr>
                <a:srgbClr val="008080"/>
              </a:buClr>
              <a:buSzPts val="1800"/>
              <a:buFont typeface="Arial"/>
              <a:buNone/>
            </a:pPr>
            <a:r>
              <a:rPr b="0" i="0" lang="ru-RU" sz="1800" u="none" cap="none" strike="noStrike">
                <a:solidFill>
                  <a:srgbClr val="008080"/>
                </a:solidFill>
                <a:latin typeface="Arial"/>
                <a:ea typeface="Arial"/>
                <a:cs typeface="Arial"/>
                <a:sym typeface="Arial"/>
              </a:rPr>
              <a:t>	$a</a:t>
            </a:r>
            <a:r>
              <a:rPr b="0" i="0" lang="ru-RU" sz="1800" u="none" cap="none" strike="noStrike">
                <a:solidFill>
                  <a:srgbClr val="24292E"/>
                </a:solidFill>
                <a:latin typeface="Arial"/>
                <a:ea typeface="Arial"/>
                <a:cs typeface="Arial"/>
                <a:sym typeface="Arial"/>
              </a:rPr>
              <a:t> </a:t>
            </a:r>
            <a:r>
              <a:rPr b="1" i="0" lang="ru-RU" sz="1800" u="none" cap="none" strike="noStrike">
                <a:solidFill>
                  <a:srgbClr val="000000"/>
                </a:solidFill>
                <a:latin typeface="Arial"/>
                <a:ea typeface="Arial"/>
                <a:cs typeface="Arial"/>
                <a:sym typeface="Arial"/>
              </a:rPr>
              <a:t>=</a:t>
            </a:r>
            <a:r>
              <a:rPr b="0" i="0" lang="ru-RU" sz="1800" u="none" cap="none" strike="noStrike">
                <a:solidFill>
                  <a:srgbClr val="24292E"/>
                </a:solidFill>
                <a:latin typeface="Arial"/>
                <a:ea typeface="Arial"/>
                <a:cs typeface="Arial"/>
                <a:sym typeface="Arial"/>
              </a:rPr>
              <a:t> </a:t>
            </a:r>
            <a:r>
              <a:rPr b="0" i="0" lang="ru-RU" sz="1800" u="none" cap="none" strike="noStrike">
                <a:solidFill>
                  <a:srgbClr val="009999"/>
                </a:solidFill>
                <a:latin typeface="Arial"/>
                <a:ea typeface="Arial"/>
                <a:cs typeface="Arial"/>
                <a:sym typeface="Arial"/>
              </a:rPr>
              <a:t>5</a:t>
            </a:r>
            <a:r>
              <a:rPr b="0" i="0" lang="ru-RU" sz="1800" u="none" cap="none" strike="noStrike">
                <a:solidFill>
                  <a:srgbClr val="24292E"/>
                </a:solidFill>
                <a:latin typeface="Arial"/>
                <a:ea typeface="Arial"/>
                <a:cs typeface="Arial"/>
                <a:sym typeface="Arial"/>
              </a:rPr>
              <a:t>; </a:t>
            </a:r>
            <a:endParaRPr b="0" i="0" sz="1800" u="none" cap="none" strike="noStrike">
              <a:solidFill>
                <a:srgbClr val="24292E"/>
              </a:solidFill>
              <a:latin typeface="Arial"/>
              <a:ea typeface="Arial"/>
              <a:cs typeface="Arial"/>
              <a:sym typeface="Arial"/>
            </a:endParaRPr>
          </a:p>
          <a:p>
            <a:pPr indent="0" lvl="0" marL="0" marR="0" rtl="0" algn="l">
              <a:lnSpc>
                <a:spcPct val="100000"/>
              </a:lnSpc>
              <a:spcBef>
                <a:spcPts val="0"/>
              </a:spcBef>
              <a:spcAft>
                <a:spcPts val="0"/>
              </a:spcAft>
              <a:buClr>
                <a:srgbClr val="008080"/>
              </a:buClr>
              <a:buSzPts val="1800"/>
              <a:buFont typeface="Arial"/>
              <a:buNone/>
            </a:pPr>
            <a:r>
              <a:rPr b="0" i="0" lang="ru-RU" sz="1800" u="none" cap="none" strike="noStrike">
                <a:solidFill>
                  <a:srgbClr val="008080"/>
                </a:solidFill>
                <a:latin typeface="Arial"/>
                <a:ea typeface="Arial"/>
                <a:cs typeface="Arial"/>
                <a:sym typeface="Arial"/>
              </a:rPr>
              <a:t>	$b</a:t>
            </a:r>
            <a:r>
              <a:rPr b="0" i="0" lang="ru-RU" sz="1800" u="none" cap="none" strike="noStrike">
                <a:solidFill>
                  <a:srgbClr val="24292E"/>
                </a:solidFill>
                <a:latin typeface="Arial"/>
                <a:ea typeface="Arial"/>
                <a:cs typeface="Arial"/>
                <a:sym typeface="Arial"/>
              </a:rPr>
              <a:t> </a:t>
            </a:r>
            <a:r>
              <a:rPr b="1" i="0" lang="ru-RU" sz="1800" u="none" cap="none" strike="noStrike">
                <a:solidFill>
                  <a:srgbClr val="000000"/>
                </a:solidFill>
                <a:latin typeface="Arial"/>
                <a:ea typeface="Arial"/>
                <a:cs typeface="Arial"/>
                <a:sym typeface="Arial"/>
              </a:rPr>
              <a:t>=&amp;</a:t>
            </a:r>
            <a:r>
              <a:rPr b="0" i="0" lang="ru-RU" sz="1800" u="none" cap="none" strike="noStrike">
                <a:solidFill>
                  <a:srgbClr val="24292E"/>
                </a:solidFill>
                <a:latin typeface="Arial"/>
                <a:ea typeface="Arial"/>
                <a:cs typeface="Arial"/>
                <a:sym typeface="Arial"/>
              </a:rPr>
              <a:t> </a:t>
            </a:r>
            <a:r>
              <a:rPr b="0" i="0" lang="ru-RU" sz="1800" u="none" cap="none" strike="noStrike">
                <a:solidFill>
                  <a:srgbClr val="008080"/>
                </a:solidFill>
                <a:latin typeface="Arial"/>
                <a:ea typeface="Arial"/>
                <a:cs typeface="Arial"/>
                <a:sym typeface="Arial"/>
              </a:rPr>
              <a:t>$a</a:t>
            </a:r>
            <a:r>
              <a:rPr b="0" i="0" lang="ru-RU" sz="1800" u="none" cap="none" strike="noStrike">
                <a:solidFill>
                  <a:srgbClr val="24292E"/>
                </a:solidFill>
                <a:latin typeface="Arial"/>
                <a:ea typeface="Arial"/>
                <a:cs typeface="Arial"/>
                <a:sym typeface="Arial"/>
              </a:rPr>
              <a:t>; </a:t>
            </a:r>
            <a:endParaRPr b="0" i="0" sz="1800" u="none" cap="none" strike="noStrike">
              <a:solidFill>
                <a:srgbClr val="24292E"/>
              </a:solidFill>
              <a:latin typeface="Arial"/>
              <a:ea typeface="Arial"/>
              <a:cs typeface="Arial"/>
              <a:sym typeface="Arial"/>
            </a:endParaRPr>
          </a:p>
          <a:p>
            <a:pPr indent="0" lvl="0" marL="0" marR="0" rtl="0" algn="l">
              <a:lnSpc>
                <a:spcPct val="100000"/>
              </a:lnSpc>
              <a:spcBef>
                <a:spcPts val="0"/>
              </a:spcBef>
              <a:spcAft>
                <a:spcPts val="0"/>
              </a:spcAft>
              <a:buClr>
                <a:srgbClr val="008080"/>
              </a:buClr>
              <a:buSzPts val="1800"/>
              <a:buFont typeface="Arial"/>
              <a:buNone/>
            </a:pPr>
            <a:r>
              <a:rPr b="0" i="0" lang="ru-RU" sz="1800" u="none" cap="none" strike="noStrike">
                <a:solidFill>
                  <a:srgbClr val="008080"/>
                </a:solidFill>
                <a:latin typeface="Arial"/>
                <a:ea typeface="Arial"/>
                <a:cs typeface="Arial"/>
                <a:sym typeface="Arial"/>
              </a:rPr>
              <a:t>	$a</a:t>
            </a:r>
            <a:r>
              <a:rPr b="0" i="0" lang="ru-RU" sz="1800" u="none" cap="none" strike="noStrike">
                <a:solidFill>
                  <a:srgbClr val="24292E"/>
                </a:solidFill>
                <a:latin typeface="Arial"/>
                <a:ea typeface="Arial"/>
                <a:cs typeface="Arial"/>
                <a:sym typeface="Arial"/>
              </a:rPr>
              <a:t> </a:t>
            </a:r>
            <a:r>
              <a:rPr b="1" i="0" lang="ru-RU" sz="1800" u="none" cap="none" strike="noStrike">
                <a:solidFill>
                  <a:srgbClr val="000000"/>
                </a:solidFill>
                <a:latin typeface="Arial"/>
                <a:ea typeface="Arial"/>
                <a:cs typeface="Arial"/>
                <a:sym typeface="Arial"/>
              </a:rPr>
              <a:t>=</a:t>
            </a:r>
            <a:r>
              <a:rPr b="0" i="0" lang="ru-RU" sz="1800" u="none" cap="none" strike="noStrike">
                <a:solidFill>
                  <a:srgbClr val="24292E"/>
                </a:solidFill>
                <a:latin typeface="Arial"/>
                <a:ea typeface="Arial"/>
                <a:cs typeface="Arial"/>
                <a:sym typeface="Arial"/>
              </a:rPr>
              <a:t> </a:t>
            </a:r>
            <a:r>
              <a:rPr b="0" i="0" lang="ru-RU" sz="1800" u="none" cap="none" strike="noStrike">
                <a:solidFill>
                  <a:srgbClr val="009999"/>
                </a:solidFill>
                <a:latin typeface="Arial"/>
                <a:ea typeface="Arial"/>
                <a:cs typeface="Arial"/>
                <a:sym typeface="Arial"/>
              </a:rPr>
              <a:t>3</a:t>
            </a:r>
            <a:r>
              <a:rPr b="0" i="0" lang="ru-RU" sz="1800" u="none" cap="none" strike="noStrike">
                <a:solidFill>
                  <a:srgbClr val="24292E"/>
                </a:solidFill>
                <a:latin typeface="Arial"/>
                <a:ea typeface="Arial"/>
                <a:cs typeface="Arial"/>
                <a:sym typeface="Arial"/>
              </a:rPr>
              <a:t>; </a:t>
            </a:r>
            <a:endParaRPr b="0" i="0" sz="1800" u="none" cap="none" strike="noStrike">
              <a:solidFill>
                <a:srgbClr val="24292E"/>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ru-RU" sz="1800" u="none" cap="none" strike="noStrike">
                <a:solidFill>
                  <a:srgbClr val="000000"/>
                </a:solidFill>
                <a:latin typeface="Arial"/>
                <a:ea typeface="Arial"/>
                <a:cs typeface="Arial"/>
                <a:sym typeface="Arial"/>
              </a:rPr>
              <a:t>	echo</a:t>
            </a:r>
            <a:r>
              <a:rPr b="0" i="0" lang="ru-RU" sz="1800" u="none" cap="none" strike="noStrike">
                <a:solidFill>
                  <a:srgbClr val="24292E"/>
                </a:solidFill>
                <a:latin typeface="Arial"/>
                <a:ea typeface="Arial"/>
                <a:cs typeface="Arial"/>
                <a:sym typeface="Arial"/>
              </a:rPr>
              <a:t> </a:t>
            </a:r>
            <a:r>
              <a:rPr b="0" i="0" lang="ru-RU" sz="1800" u="none" cap="none" strike="noStrike">
                <a:solidFill>
                  <a:srgbClr val="008080"/>
                </a:solidFill>
                <a:latin typeface="Arial"/>
                <a:ea typeface="Arial"/>
                <a:cs typeface="Arial"/>
                <a:sym typeface="Arial"/>
              </a:rPr>
              <a:t>$b</a:t>
            </a:r>
            <a:r>
              <a:rPr b="0" i="0" lang="ru-RU" sz="1800" u="none" cap="none" strike="noStrike">
                <a:solidFill>
                  <a:srgbClr val="24292E"/>
                </a:solidFill>
                <a:latin typeface="Arial"/>
                <a:ea typeface="Arial"/>
                <a:cs typeface="Arial"/>
                <a:sym typeface="Arial"/>
              </a:rPr>
              <a:t>; </a:t>
            </a:r>
            <a:r>
              <a:rPr b="0" i="1" lang="ru-RU" sz="1800" u="none" cap="none" strike="noStrike">
                <a:solidFill>
                  <a:srgbClr val="999988"/>
                </a:solidFill>
                <a:latin typeface="Arial"/>
                <a:ea typeface="Arial"/>
                <a:cs typeface="Arial"/>
                <a:sym typeface="Arial"/>
              </a:rPr>
              <a:t>// =&gt; 3</a:t>
            </a:r>
            <a:r>
              <a:rPr b="0" i="0" lang="ru-RU" sz="1800" u="none" cap="none" strike="noStrike">
                <a:solidFill>
                  <a:srgbClr val="24292E"/>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212529"/>
              </a:buClr>
              <a:buSzPts val="1800"/>
              <a:buFont typeface="Onest"/>
              <a:buNone/>
            </a:pPr>
            <a:r>
              <a:rPr b="0" i="0" lang="ru-RU" sz="1800" u="none" cap="none" strike="noStrike">
                <a:solidFill>
                  <a:srgbClr val="212529"/>
                </a:solidFill>
                <a:latin typeface="Onest"/>
                <a:ea typeface="Onest"/>
                <a:cs typeface="Onest"/>
                <a:sym typeface="Onest"/>
              </a:rPr>
              <a:t>Запись </a:t>
            </a:r>
            <a:r>
              <a:rPr b="0" i="0" lang="ru-RU" sz="1800" u="none" cap="none" strike="noStrike">
                <a:solidFill>
                  <a:srgbClr val="212529"/>
                </a:solidFill>
                <a:latin typeface="Arial"/>
                <a:ea typeface="Arial"/>
                <a:cs typeface="Arial"/>
                <a:sym typeface="Arial"/>
              </a:rPr>
              <a:t>=&amp;</a:t>
            </a:r>
            <a:r>
              <a:rPr b="0" i="0" lang="ru-RU" sz="1800" u="none" cap="none" strike="noStrike">
                <a:solidFill>
                  <a:srgbClr val="212529"/>
                </a:solidFill>
                <a:latin typeface="Onest"/>
                <a:ea typeface="Onest"/>
                <a:cs typeface="Onest"/>
                <a:sym typeface="Onest"/>
              </a:rPr>
              <a:t> говорит о том, что переменная слева начинает указывать на те же данные, что и переменная в правой части выражения.</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212529"/>
              </a:buClr>
              <a:buSzPts val="1800"/>
              <a:buFont typeface="Onest"/>
              <a:buNone/>
            </a:pPr>
            <a:r>
              <a:rPr b="0" i="0" lang="ru-RU" sz="1800" u="none" cap="none" strike="noStrike">
                <a:solidFill>
                  <a:srgbClr val="212529"/>
                </a:solidFill>
                <a:latin typeface="Onest"/>
                <a:ea typeface="Onest"/>
                <a:cs typeface="Onest"/>
                <a:sym typeface="Onest"/>
              </a:rPr>
              <a:t>Здесь стоит сказать, что, если вы запомнили переменные как коробочки, которые содержат внутри себя данные, то это неверная аналогия. На самом деле, данные хранятся отдельно, а переменные - отдельно. Поэтому, правильно говорить, что переменные </a:t>
            </a:r>
            <a:r>
              <a:rPr b="1" i="0" lang="ru-RU" sz="1800" u="none" cap="none" strike="noStrike">
                <a:solidFill>
                  <a:srgbClr val="212529"/>
                </a:solidFill>
                <a:latin typeface="Onest"/>
                <a:ea typeface="Onest"/>
                <a:cs typeface="Onest"/>
                <a:sym typeface="Onest"/>
              </a:rPr>
              <a:t>ссылаются</a:t>
            </a:r>
            <a:r>
              <a:rPr b="0" i="0" lang="ru-RU" sz="1800" u="none" cap="none" strike="noStrike">
                <a:solidFill>
                  <a:srgbClr val="212529"/>
                </a:solidFill>
                <a:latin typeface="Onest"/>
                <a:ea typeface="Onest"/>
                <a:cs typeface="Onest"/>
                <a:sym typeface="Onest"/>
              </a:rPr>
              <a:t> на свои данные.</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24"/>
          <p:cNvSpPr/>
          <p:nvPr/>
        </p:nvSpPr>
        <p:spPr>
          <a:xfrm>
            <a:off x="129396" y="116231"/>
            <a:ext cx="11714671" cy="1122871"/>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i="1" lang="ru-RU" sz="3200">
                <a:solidFill>
                  <a:srgbClr val="FF0000"/>
                </a:solidFill>
                <a:latin typeface="Calibri"/>
                <a:ea typeface="Calibri"/>
                <a:cs typeface="Calibri"/>
                <a:sym typeface="Calibri"/>
              </a:rPr>
              <a:t>56)	Написать и прокомментировать синтаксис создания стандартных функций. </a:t>
            </a:r>
            <a:endParaRPr/>
          </a:p>
        </p:txBody>
      </p:sp>
      <p:sp>
        <p:nvSpPr>
          <p:cNvPr id="802" name="Google Shape;802;p124"/>
          <p:cNvSpPr/>
          <p:nvPr/>
        </p:nvSpPr>
        <p:spPr>
          <a:xfrm>
            <a:off x="129396" y="1547843"/>
            <a:ext cx="11808604" cy="452431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Verdana"/>
              <a:buNone/>
            </a:pPr>
            <a:r>
              <a:rPr b="0" i="0" lang="ru-RU" sz="1600" u="none" cap="none" strike="noStrike">
                <a:solidFill>
                  <a:srgbClr val="000000"/>
                </a:solidFill>
                <a:latin typeface="Verdana"/>
                <a:ea typeface="Verdana"/>
                <a:cs typeface="Verdana"/>
                <a:sym typeface="Verdana"/>
              </a:rPr>
              <a:t>Подпрограмма - это специальным образом оформленный фрагмент программы, к которому можно обратиться из любого места внутри программы. Подпрограммы существенно упрощают жизнь программистам, улучшая читабельность исходного кода, а также сокращая его, поскольку отдельные фрагменты кода не нужно писать несколько раз.</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Verdana"/>
              <a:buNone/>
            </a:pPr>
            <a:r>
              <a:rPr b="0" i="0" lang="ru-RU" sz="1600" u="none" cap="none" strike="noStrike">
                <a:solidFill>
                  <a:srgbClr val="000000"/>
                </a:solidFill>
                <a:latin typeface="Verdana"/>
                <a:ea typeface="Verdana"/>
                <a:cs typeface="Verdana"/>
                <a:sym typeface="Verdana"/>
              </a:rPr>
              <a:t>Приведем пример </a:t>
            </a:r>
            <a:r>
              <a:rPr b="1" i="0" lang="ru-RU" sz="1600" u="none" cap="none" strike="noStrike">
                <a:solidFill>
                  <a:srgbClr val="000000"/>
                </a:solidFill>
                <a:latin typeface="Verdana"/>
                <a:ea typeface="Verdana"/>
                <a:cs typeface="Verdana"/>
                <a:sym typeface="Verdana"/>
              </a:rPr>
              <a:t>пользовательской функции</a:t>
            </a:r>
            <a:r>
              <a:rPr b="0" i="0" lang="ru-RU" sz="1600" u="none" cap="none" strike="noStrike">
                <a:solidFill>
                  <a:srgbClr val="000000"/>
                </a:solidFill>
                <a:latin typeface="Verdana"/>
                <a:ea typeface="Verdana"/>
                <a:cs typeface="Verdana"/>
                <a:sym typeface="Verdana"/>
              </a:rPr>
              <a:t> на PHP:</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BB"/>
              </a:buClr>
              <a:buSzPts val="1600"/>
              <a:buFont typeface="Arimo"/>
              <a:buNone/>
            </a:pPr>
            <a:r>
              <a:rPr b="0" i="0" lang="ru-RU" sz="1600" u="none" cap="none" strike="noStrike">
                <a:solidFill>
                  <a:srgbClr val="0000BB"/>
                </a:solidFill>
                <a:latin typeface="Arimo"/>
                <a:ea typeface="Arimo"/>
                <a:cs typeface="Arimo"/>
                <a:sym typeface="Arimo"/>
              </a:rPr>
              <a:t>&lt;?php</a:t>
            </a:r>
            <a:br>
              <a:rPr b="0" i="0" lang="ru-RU" sz="1600" u="none" cap="none" strike="noStrike">
                <a:solidFill>
                  <a:srgbClr val="000000"/>
                </a:solidFill>
                <a:latin typeface="Arimo"/>
                <a:ea typeface="Arimo"/>
                <a:cs typeface="Arimo"/>
                <a:sym typeface="Arimo"/>
              </a:rPr>
            </a:br>
            <a:br>
              <a:rPr b="0" i="0" lang="ru-RU" sz="1600" u="none" cap="none" strike="noStrike">
                <a:solidFill>
                  <a:srgbClr val="0000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function </a:t>
            </a:r>
            <a:r>
              <a:rPr b="0" i="0" lang="ru-RU" sz="1600" u="none" cap="none" strike="noStrike">
                <a:solidFill>
                  <a:srgbClr val="0000BB"/>
                </a:solidFill>
                <a:latin typeface="Arimo"/>
                <a:ea typeface="Arimo"/>
                <a:cs typeface="Arimo"/>
                <a:sym typeface="Arimo"/>
              </a:rPr>
              <a:t>funct</a:t>
            </a:r>
            <a:r>
              <a:rPr b="0" i="0" lang="ru-RU" sz="1600" u="none" cap="none" strike="noStrike">
                <a:solidFill>
                  <a:srgbClr val="007700"/>
                </a:solidFill>
                <a:latin typeface="Arimo"/>
                <a:ea typeface="Arimo"/>
                <a:cs typeface="Arimo"/>
                <a:sym typeface="Arimo"/>
              </a:rPr>
              <a:t>() {</a:t>
            </a:r>
            <a:br>
              <a:rPr b="0" i="0" lang="ru-RU" sz="1600" u="none" cap="none" strike="noStrike">
                <a:solidFill>
                  <a:srgbClr val="000000"/>
                </a:solidFill>
                <a:latin typeface="Arimo"/>
                <a:ea typeface="Arimo"/>
                <a:cs typeface="Arimo"/>
                <a:sym typeface="Arimo"/>
              </a:rPr>
            </a:br>
            <a:r>
              <a:rPr b="0" i="0" lang="ru-RU" sz="1600" u="none" cap="none" strike="noStrike">
                <a:solidFill>
                  <a:srgbClr val="0000BB"/>
                </a:solidFill>
                <a:latin typeface="Arimo"/>
                <a:ea typeface="Arimo"/>
                <a:cs typeface="Arimo"/>
                <a:sym typeface="Arimo"/>
              </a:rPr>
              <a:t>$a</a:t>
            </a:r>
            <a:r>
              <a:rPr b="0" i="0" lang="ru-RU" sz="1600" u="none" cap="none" strike="noStrike">
                <a:solidFill>
                  <a:srgbClr val="007700"/>
                </a:solidFill>
                <a:latin typeface="Arimo"/>
                <a:ea typeface="Arimo"/>
                <a:cs typeface="Arimo"/>
                <a:sym typeface="Arimo"/>
              </a:rPr>
              <a:t> = </a:t>
            </a:r>
            <a:r>
              <a:rPr b="0" i="0" lang="ru-RU" sz="1600" u="none" cap="none" strike="noStrike">
                <a:solidFill>
                  <a:srgbClr val="0000BB"/>
                </a:solidFill>
                <a:latin typeface="Arimo"/>
                <a:ea typeface="Arimo"/>
                <a:cs typeface="Arimo"/>
                <a:sym typeface="Arimo"/>
              </a:rPr>
              <a:t>100</a:t>
            </a:r>
            <a:r>
              <a:rPr b="0" i="0" lang="ru-RU" sz="1600" u="none" cap="none" strike="noStrike">
                <a:solidFill>
                  <a:srgbClr val="007700"/>
                </a:solidFill>
                <a:latin typeface="Arimo"/>
                <a:ea typeface="Arimo"/>
                <a:cs typeface="Arimo"/>
                <a:sym typeface="Arimo"/>
              </a:rPr>
              <a:t>;</a:t>
            </a:r>
            <a:br>
              <a:rPr b="0" i="0" lang="ru-RU" sz="1600" u="none" cap="none" strike="noStrike">
                <a:solidFill>
                  <a:srgbClr val="0000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 echo </a:t>
            </a:r>
            <a:r>
              <a:rPr b="0" i="0" lang="ru-RU" sz="1600" u="none" cap="none" strike="noStrike">
                <a:solidFill>
                  <a:srgbClr val="DD0000"/>
                </a:solidFill>
                <a:latin typeface="Arimo"/>
                <a:ea typeface="Arimo"/>
                <a:cs typeface="Arimo"/>
                <a:sym typeface="Arimo"/>
              </a:rPr>
              <a:t>"&lt;h4&gt;$a&lt;/h4&gt;"</a:t>
            </a:r>
            <a:r>
              <a:rPr b="0" i="0" lang="ru-RU" sz="1600" u="none" cap="none" strike="noStrike">
                <a:solidFill>
                  <a:srgbClr val="007700"/>
                </a:solidFill>
                <a:latin typeface="Arimo"/>
                <a:ea typeface="Arimo"/>
                <a:cs typeface="Arimo"/>
                <a:sym typeface="Arimo"/>
              </a:rPr>
              <a:t>;</a:t>
            </a:r>
            <a:br>
              <a:rPr b="0" i="0" lang="ru-RU" sz="1600" u="none" cap="none" strike="noStrike">
                <a:solidFill>
                  <a:srgbClr val="0000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a:t>
            </a:r>
            <a:br>
              <a:rPr b="0" i="0" lang="ru-RU" sz="1600" u="none" cap="none" strike="noStrike">
                <a:solidFill>
                  <a:srgbClr val="000000"/>
                </a:solidFill>
                <a:latin typeface="Arimo"/>
                <a:ea typeface="Arimo"/>
                <a:cs typeface="Arimo"/>
                <a:sym typeface="Arimo"/>
              </a:rPr>
            </a:br>
            <a:r>
              <a:rPr b="0" i="0" lang="ru-RU" sz="1600" u="none" cap="none" strike="noStrike">
                <a:solidFill>
                  <a:srgbClr val="0000BB"/>
                </a:solidFill>
                <a:latin typeface="Arimo"/>
                <a:ea typeface="Arimo"/>
                <a:cs typeface="Arimo"/>
                <a:sym typeface="Arimo"/>
              </a:rPr>
              <a:t>funct</a:t>
            </a:r>
            <a:r>
              <a:rPr b="0" i="0" lang="ru-RU" sz="1600" u="none" cap="none" strike="noStrike">
                <a:solidFill>
                  <a:srgbClr val="007700"/>
                </a:solidFill>
                <a:latin typeface="Arimo"/>
                <a:ea typeface="Arimo"/>
                <a:cs typeface="Arimo"/>
                <a:sym typeface="Arimo"/>
              </a:rPr>
              <a:t>();</a:t>
            </a:r>
            <a:br>
              <a:rPr b="0" i="0" lang="ru-RU" sz="1600" u="none" cap="none" strike="noStrike">
                <a:solidFill>
                  <a:srgbClr val="000000"/>
                </a:solidFill>
                <a:latin typeface="Arimo"/>
                <a:ea typeface="Arimo"/>
                <a:cs typeface="Arimo"/>
                <a:sym typeface="Arimo"/>
              </a:rPr>
            </a:br>
            <a:br>
              <a:rPr b="0" i="0" lang="ru-RU" sz="1600" u="none" cap="none" strike="noStrike">
                <a:solidFill>
                  <a:srgbClr val="000000"/>
                </a:solidFill>
                <a:latin typeface="Arimo"/>
                <a:ea typeface="Arimo"/>
                <a:cs typeface="Arimo"/>
                <a:sym typeface="Arimo"/>
              </a:rPr>
            </a:br>
            <a:r>
              <a:rPr b="0" i="0" lang="ru-RU" sz="1600" u="none" cap="none" strike="noStrike">
                <a:solidFill>
                  <a:srgbClr val="0000BB"/>
                </a:solidFill>
                <a:latin typeface="Arimo"/>
                <a:ea typeface="Arimo"/>
                <a:cs typeface="Arimo"/>
                <a:sym typeface="Arimo"/>
              </a:rPr>
              <a:t>?&gt;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Verdana"/>
              <a:buNone/>
            </a:pPr>
            <a:r>
              <a:rPr b="0" i="0" lang="ru-RU" sz="1600" u="none" cap="none" strike="noStrike">
                <a:solidFill>
                  <a:srgbClr val="000000"/>
                </a:solidFill>
                <a:latin typeface="Verdana"/>
                <a:ea typeface="Verdana"/>
                <a:cs typeface="Verdana"/>
                <a:sym typeface="Verdana"/>
              </a:rPr>
              <a:t>Сценарий выводит 100:</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mo"/>
              <a:buNone/>
            </a:pPr>
            <a:r>
              <a:rPr b="1" i="0" lang="ru-RU" sz="1600" u="none" cap="none" strike="noStrike">
                <a:solidFill>
                  <a:srgbClr val="000000"/>
                </a:solidFill>
                <a:latin typeface="Arimo"/>
                <a:ea typeface="Arimo"/>
                <a:cs typeface="Arimo"/>
                <a:sym typeface="Arimo"/>
              </a:rPr>
              <a:t>100</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Verdana"/>
              <a:buNone/>
            </a:pPr>
            <a:r>
              <a:rPr b="0" i="0" lang="ru-RU" sz="1600" u="none" cap="none" strike="noStrike">
                <a:solidFill>
                  <a:srgbClr val="000000"/>
                </a:solidFill>
                <a:latin typeface="Verdana"/>
                <a:ea typeface="Verdana"/>
                <a:cs typeface="Verdana"/>
                <a:sym typeface="Verdana"/>
              </a:rPr>
              <a:t>Пользовательским функциям в PHP можно передавать аргументы и получать возвращаемые функциями значения.</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25"/>
          <p:cNvSpPr/>
          <p:nvPr/>
        </p:nvSpPr>
        <p:spPr>
          <a:xfrm>
            <a:off x="159645" y="96178"/>
            <a:ext cx="11872710" cy="156966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8000"/>
              </a:buClr>
              <a:buSzPts val="1600"/>
              <a:buFont typeface="Arimo"/>
              <a:buNone/>
            </a:pPr>
            <a:r>
              <a:rPr b="1" i="0" lang="ru-RU" sz="1600" u="none" cap="none" strike="noStrike">
                <a:solidFill>
                  <a:srgbClr val="008000"/>
                </a:solidFill>
                <a:latin typeface="Arimo"/>
                <a:ea typeface="Arimo"/>
                <a:cs typeface="Arimo"/>
                <a:sym typeface="Arimo"/>
              </a:rPr>
              <a:t>Стандартные функции PHP</a:t>
            </a:r>
            <a:endParaRPr/>
          </a:p>
          <a:p>
            <a:pPr indent="0" lvl="0" marL="0" marR="0" rtl="0" algn="l">
              <a:lnSpc>
                <a:spcPct val="100000"/>
              </a:lnSpc>
              <a:spcBef>
                <a:spcPts val="0"/>
              </a:spcBef>
              <a:spcAft>
                <a:spcPts val="0"/>
              </a:spcAft>
              <a:buClr>
                <a:srgbClr val="000000"/>
              </a:buClr>
              <a:buSzPts val="1600"/>
              <a:buFont typeface="Verdana"/>
              <a:buNone/>
            </a:pPr>
            <a:r>
              <a:rPr b="0" i="0" lang="ru-RU" sz="1600" u="none" cap="none" strike="noStrike">
                <a:solidFill>
                  <a:srgbClr val="000000"/>
                </a:solidFill>
                <a:latin typeface="Verdana"/>
                <a:ea typeface="Verdana"/>
                <a:cs typeface="Verdana"/>
                <a:sym typeface="Verdana"/>
              </a:rPr>
              <a:t>Функциональную основу PHP представляют функции PHP. Обычно функции PHP подразделяют на "стандартные функции" и функции расширений. Стандартные функции составляют "функциональный фундамент" PHP, поскольку являются частью самого языка PHP. Ниже представлен перечень категорий стандартных функций PHP, в соответствующих категориях Вы найдете описания конкретных интересующих Вас функций.</a:t>
            </a:r>
            <a:endParaRPr b="0" i="0" sz="1600" u="none" cap="none" strike="noStrike">
              <a:solidFill>
                <a:schemeClr val="dk1"/>
              </a:solidFill>
              <a:latin typeface="Arial"/>
              <a:ea typeface="Arial"/>
              <a:cs typeface="Arial"/>
              <a:sym typeface="Arial"/>
            </a:endParaRPr>
          </a:p>
        </p:txBody>
      </p:sp>
      <p:graphicFrame>
        <p:nvGraphicFramePr>
          <p:cNvPr id="808" name="Google Shape;808;p125"/>
          <p:cNvGraphicFramePr/>
          <p:nvPr/>
        </p:nvGraphicFramePr>
        <p:xfrm>
          <a:off x="1965977" y="1418212"/>
          <a:ext cx="3000000" cy="3000000"/>
        </p:xfrm>
        <a:graphic>
          <a:graphicData uri="http://schemas.openxmlformats.org/drawingml/2006/table">
            <a:tbl>
              <a:tblPr>
                <a:noFill/>
                <a:tableStyleId>{54B76BD6-8257-48D7-A4BE-0486B15100D5}</a:tableStyleId>
              </a:tblPr>
              <a:tblGrid>
                <a:gridCol w="226225"/>
                <a:gridCol w="4617950"/>
              </a:tblGrid>
              <a:tr h="17780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3"/>
                        </a:rPr>
                        <a:t>Функции обработки строк</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4"/>
                        </a:rPr>
                        <a:t>Функции определения типа символов</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5"/>
                        </a:rPr>
                        <a:t>Функции для работы с массивами</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6"/>
                        </a:rPr>
                        <a:t>Функции для работы с каталогами</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7"/>
                        </a:rPr>
                        <a:t>Функции для работы с файловой системой</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8"/>
                        </a:rPr>
                        <a:t>Функции баз данных MySQL</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9"/>
                        </a:rPr>
                        <a:t>Функции баз данных SQLite (только в PHP5)</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10"/>
                        </a:rPr>
                        <a:t>Математические функции</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11"/>
                        </a:rPr>
                        <a:t>Математические функции BCMath</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12"/>
                        </a:rPr>
                        <a:t>Математические функции GMP</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13"/>
                        </a:rPr>
                        <a:t>Функции для работы с датой и временем</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14"/>
                        </a:rPr>
                        <a:t>Функции календаря</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15"/>
                        </a:rPr>
                        <a:t>Функции протокола HTTP</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16"/>
                        </a:rPr>
                        <a:t>Функции для работы с FTP</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17"/>
                        </a:rPr>
                        <a:t>Функции URL</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18"/>
                        </a:rPr>
                        <a:t>Функции сокетов</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19"/>
                        </a:rPr>
                        <a:t>Сетевые функции</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20"/>
                        </a:rPr>
                        <a:t>Функции электронной почты</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157625">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21"/>
                        </a:rPr>
                        <a:t>Функции для работы с регулярными выражениями Perl</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22"/>
                        </a:rPr>
                        <a:t>Функции регулярных выражений стиля POSIX</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23"/>
                        </a:rPr>
                        <a:t>Функции POSIX (только для Unix)</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bl>
          </a:graphicData>
        </a:graphic>
      </p:graphicFrame>
      <p:graphicFrame>
        <p:nvGraphicFramePr>
          <p:cNvPr id="809" name="Google Shape;809;p125"/>
          <p:cNvGraphicFramePr/>
          <p:nvPr/>
        </p:nvGraphicFramePr>
        <p:xfrm>
          <a:off x="6810132" y="1418212"/>
          <a:ext cx="3000000" cy="3000000"/>
        </p:xfrm>
        <a:graphic>
          <a:graphicData uri="http://schemas.openxmlformats.org/drawingml/2006/table">
            <a:tbl>
              <a:tblPr>
                <a:noFill/>
                <a:tableStyleId>{54B76BD6-8257-48D7-A4BE-0486B15100D5}</a:tableStyleId>
              </a:tblPr>
              <a:tblGrid>
                <a:gridCol w="210075"/>
                <a:gridCol w="4288650"/>
              </a:tblGrid>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24"/>
                        </a:rPr>
                        <a:t>Функции сжатия Zlib</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25"/>
                        </a:rPr>
                        <a:t>Функции обращения к сессиям</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26"/>
                        </a:rPr>
                        <a:t>Информационные и опционные функции PHP</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27"/>
                        </a:rPr>
                        <a:t>Функции исполнения системных команд</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28"/>
                        </a:rPr>
                        <a:t>Функции обращения к переменным</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29"/>
                        </a:rPr>
                        <a:t>Управление функциями</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30"/>
                        </a:rPr>
                        <a:t>Функции управления выводом</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31"/>
                        </a:rPr>
                        <a:t>Функции обработки ошибок и протоколирования</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32"/>
                        </a:rPr>
                        <a:t>Функции COM и .Net для Windows</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33"/>
                        </a:rPr>
                        <a:t>Функции Win32api (только для Windows)</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34"/>
                        </a:rPr>
                        <a:t>Функции работы с Классами/Объектами</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35"/>
                        </a:rPr>
                        <a:t>Функции Mime-типов</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36"/>
                        </a:rPr>
                        <a:t>Функции разборщика (парсера) XML</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37"/>
                        </a:rPr>
                        <a:t>Функции SimpleXML (только в PHP5)</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38"/>
                        </a:rPr>
                        <a:t>Функции для работы с сервером Apache</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39"/>
                        </a:rPr>
                        <a:t>Функции Shared Memory</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157625">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40"/>
                        </a:rPr>
                        <a:t>Функции для работы с потоками (для PHP =&gt; 4.3.0)</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157625">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AE3FF"/>
                    </a:solidFill>
                  </a:tcPr>
                </a:tc>
                <a:tc>
                  <a:txBody>
                    <a:bodyPr/>
                    <a:lstStyle/>
                    <a:p>
                      <a:pPr indent="0" lvl="0" marL="0" marR="0" rtl="0" algn="l">
                        <a:spcBef>
                          <a:spcPts val="0"/>
                        </a:spcBef>
                        <a:spcAft>
                          <a:spcPts val="0"/>
                        </a:spcAft>
                        <a:buNone/>
                      </a:pPr>
                      <a:r>
                        <a:rPr lang="ru-RU" sz="1400" u="sng">
                          <a:solidFill>
                            <a:schemeClr val="hlink"/>
                          </a:solidFill>
                          <a:hlinkClick r:id="rId41"/>
                        </a:rPr>
                        <a:t>Функции управления процессами (только для Unix)</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r h="95950">
                <a:tc>
                  <a:txBody>
                    <a:bodyPr/>
                    <a:lstStyle/>
                    <a:p>
                      <a:pPr indent="0" lvl="0" marL="0" marR="0" rtl="0" algn="l">
                        <a:spcBef>
                          <a:spcPts val="0"/>
                        </a:spcBef>
                        <a:spcAft>
                          <a:spcPts val="0"/>
                        </a:spcAft>
                        <a:buNone/>
                      </a:pPr>
                      <a:r>
                        <a:rPr lang="ru-RU" sz="1400"/>
                        <a:t> </a:t>
                      </a:r>
                      <a:r>
                        <a:rPr b="1" lang="ru-RU" sz="1400">
                          <a:solidFill>
                            <a:srgbClr val="008000"/>
                          </a:solidFill>
                        </a:rPr>
                        <a:t>»</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F0FA"/>
                    </a:solidFill>
                  </a:tcPr>
                </a:tc>
                <a:tc>
                  <a:txBody>
                    <a:bodyPr/>
                    <a:lstStyle/>
                    <a:p>
                      <a:pPr indent="0" lvl="0" marL="0" marR="0" rtl="0" algn="l">
                        <a:spcBef>
                          <a:spcPts val="0"/>
                        </a:spcBef>
                        <a:spcAft>
                          <a:spcPts val="0"/>
                        </a:spcAft>
                        <a:buNone/>
                      </a:pPr>
                      <a:r>
                        <a:rPr lang="ru-RU" sz="1400" u="sng" strike="noStrike">
                          <a:solidFill>
                            <a:schemeClr val="hlink"/>
                          </a:solidFill>
                          <a:hlinkClick r:id="rId42"/>
                        </a:rPr>
                        <a:t>Прочие функции PHP</a:t>
                      </a:r>
                      <a:endParaRPr sz="1400"/>
                    </a:p>
                  </a:txBody>
                  <a:tcPr marT="17125" marB="17125" marR="17125" marL="171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7F7F7"/>
                    </a:solidFill>
                  </a:tcPr>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26"/>
          <p:cNvSpPr/>
          <p:nvPr/>
        </p:nvSpPr>
        <p:spPr>
          <a:xfrm>
            <a:off x="129396" y="116231"/>
            <a:ext cx="11714671" cy="1122871"/>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i="1" lang="ru-RU" sz="3200">
                <a:solidFill>
                  <a:srgbClr val="FF0000"/>
                </a:solidFill>
                <a:latin typeface="Calibri"/>
                <a:ea typeface="Calibri"/>
                <a:cs typeface="Calibri"/>
                <a:sym typeface="Calibri"/>
              </a:rPr>
              <a:t>57)	Описать и прокомментировать форматы функции $() в языке PHP</a:t>
            </a:r>
            <a:endParaRPr/>
          </a:p>
        </p:txBody>
      </p:sp>
      <p:sp>
        <p:nvSpPr>
          <p:cNvPr id="815" name="Google Shape;815;p126"/>
          <p:cNvSpPr/>
          <p:nvPr/>
        </p:nvSpPr>
        <p:spPr>
          <a:xfrm>
            <a:off x="185348" y="1239102"/>
            <a:ext cx="11821304" cy="440120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33"/>
              </a:buClr>
              <a:buSzPts val="1600"/>
              <a:buFont typeface="Fira Sans"/>
              <a:buNone/>
            </a:pPr>
            <a:r>
              <a:rPr b="1" i="0" lang="ru-RU" sz="1600" u="none" cap="none" strike="noStrike">
                <a:solidFill>
                  <a:srgbClr val="333333"/>
                </a:solidFill>
                <a:latin typeface="Fira Sans"/>
                <a:ea typeface="Fira Sans"/>
                <a:cs typeface="Fira Sans"/>
                <a:sym typeface="Fira Sans"/>
              </a:rPr>
              <a:t>Пример #1</a:t>
            </a:r>
            <a:r>
              <a:rPr b="0" i="0" lang="ru-RU" sz="1600" u="none" cap="none" strike="noStrike">
                <a:solidFill>
                  <a:srgbClr val="333333"/>
                </a:solidFill>
                <a:latin typeface="Fira Sans"/>
                <a:ea typeface="Fira Sans"/>
                <a:cs typeface="Fira Sans"/>
                <a:sym typeface="Fira Sans"/>
              </a:rPr>
              <a:t> Псевдокод для демонстрации использования функций</a:t>
            </a:r>
            <a:endParaRPr/>
          </a:p>
          <a:p>
            <a:pPr indent="0" lvl="0" marL="0" marR="0" rtl="0" algn="l">
              <a:lnSpc>
                <a:spcPct val="100000"/>
              </a:lnSpc>
              <a:spcBef>
                <a:spcPts val="0"/>
              </a:spcBef>
              <a:spcAft>
                <a:spcPts val="0"/>
              </a:spcAft>
              <a:buClr>
                <a:srgbClr val="0000BB"/>
              </a:buClr>
              <a:buSzPts val="1600"/>
              <a:buFont typeface="Arimo"/>
              <a:buNone/>
            </a:pPr>
            <a:r>
              <a:rPr b="0" i="0" lang="ru-RU" sz="1600" u="none" cap="none" strike="noStrike">
                <a:solidFill>
                  <a:srgbClr val="0000BB"/>
                </a:solidFill>
                <a:latin typeface="Arimo"/>
                <a:ea typeface="Arimo"/>
                <a:cs typeface="Arimo"/>
                <a:sym typeface="Arimo"/>
              </a:rPr>
              <a:t>&lt;?php</a:t>
            </a:r>
            <a:br>
              <a:rPr b="0" i="0" lang="ru-RU" sz="1600" u="none" cap="none" strike="noStrike">
                <a:solidFill>
                  <a:srgbClr val="0000BB"/>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function </a:t>
            </a:r>
            <a:r>
              <a:rPr b="0" i="0" lang="ru-RU" sz="1600" u="none" cap="none" strike="noStrike">
                <a:solidFill>
                  <a:srgbClr val="0000BB"/>
                </a:solidFill>
                <a:latin typeface="Arimo"/>
                <a:ea typeface="Arimo"/>
                <a:cs typeface="Arimo"/>
                <a:sym typeface="Arimo"/>
              </a:rPr>
              <a:t>foo</a:t>
            </a:r>
            <a:r>
              <a:rPr b="0" i="0" lang="ru-RU" sz="1600" u="none" cap="none" strike="noStrike">
                <a:solidFill>
                  <a:srgbClr val="007700"/>
                </a:solidFill>
                <a:latin typeface="Arimo"/>
                <a:ea typeface="Arimo"/>
                <a:cs typeface="Arimo"/>
                <a:sym typeface="Arimo"/>
              </a:rPr>
              <a:t>(</a:t>
            </a:r>
            <a:r>
              <a:rPr b="0" i="0" lang="ru-RU" sz="1600" u="none" cap="none" strike="noStrike">
                <a:solidFill>
                  <a:srgbClr val="0000BB"/>
                </a:solidFill>
                <a:latin typeface="Arimo"/>
                <a:ea typeface="Arimo"/>
                <a:cs typeface="Arimo"/>
                <a:sym typeface="Arimo"/>
              </a:rPr>
              <a:t>$arg_1</a:t>
            </a:r>
            <a:r>
              <a:rPr b="0" i="0" lang="ru-RU" sz="1600" u="none" cap="none" strike="noStrike">
                <a:solidFill>
                  <a:srgbClr val="007700"/>
                </a:solidFill>
                <a:latin typeface="Arimo"/>
                <a:ea typeface="Arimo"/>
                <a:cs typeface="Arimo"/>
                <a:sym typeface="Arimo"/>
              </a:rPr>
              <a:t>, </a:t>
            </a:r>
            <a:r>
              <a:rPr b="0" i="0" lang="ru-RU" sz="1600" u="none" cap="none" strike="noStrike">
                <a:solidFill>
                  <a:srgbClr val="0000BB"/>
                </a:solidFill>
                <a:latin typeface="Arimo"/>
                <a:ea typeface="Arimo"/>
                <a:cs typeface="Arimo"/>
                <a:sym typeface="Arimo"/>
              </a:rPr>
              <a:t>$arg_2</a:t>
            </a:r>
            <a:r>
              <a:rPr b="0" i="0" lang="ru-RU" sz="1600" u="none" cap="none" strike="noStrike">
                <a:solidFill>
                  <a:srgbClr val="007700"/>
                </a:solidFill>
                <a:latin typeface="Arimo"/>
                <a:ea typeface="Arimo"/>
                <a:cs typeface="Arimo"/>
                <a:sym typeface="Arimo"/>
              </a:rPr>
              <a:t>, </a:t>
            </a:r>
            <a:r>
              <a:rPr b="0" i="0" lang="ru-RU" sz="1600" u="none" cap="none" strike="noStrike">
                <a:solidFill>
                  <a:srgbClr val="FF8000"/>
                </a:solidFill>
                <a:latin typeface="Arimo"/>
                <a:ea typeface="Arimo"/>
                <a:cs typeface="Arimo"/>
                <a:sym typeface="Arimo"/>
              </a:rPr>
              <a:t>/* ..., */ </a:t>
            </a:r>
            <a:r>
              <a:rPr b="0" i="0" lang="ru-RU" sz="1600" u="none" cap="none" strike="noStrike">
                <a:solidFill>
                  <a:srgbClr val="0000BB"/>
                </a:solidFill>
                <a:latin typeface="Arimo"/>
                <a:ea typeface="Arimo"/>
                <a:cs typeface="Arimo"/>
                <a:sym typeface="Arimo"/>
              </a:rPr>
              <a:t>$arg_n</a:t>
            </a: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echo </a:t>
            </a:r>
            <a:r>
              <a:rPr b="0" i="0" lang="ru-RU" sz="1600" u="none" cap="none" strike="noStrike">
                <a:solidFill>
                  <a:srgbClr val="DD0000"/>
                </a:solidFill>
                <a:latin typeface="Arimo"/>
                <a:ea typeface="Arimo"/>
                <a:cs typeface="Arimo"/>
                <a:sym typeface="Arimo"/>
              </a:rPr>
              <a:t>"Пример функции.\n"</a:t>
            </a: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return </a:t>
            </a:r>
            <a:r>
              <a:rPr b="0" i="0" lang="ru-RU" sz="1600" u="none" cap="none" strike="noStrike">
                <a:solidFill>
                  <a:srgbClr val="0000BB"/>
                </a:solidFill>
                <a:latin typeface="Arimo"/>
                <a:ea typeface="Arimo"/>
                <a:cs typeface="Arimo"/>
                <a:sym typeface="Arimo"/>
              </a:rPr>
              <a:t>$retval</a:t>
            </a: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00BB"/>
                </a:solidFill>
                <a:latin typeface="Arimo"/>
                <a:ea typeface="Arimo"/>
                <a:cs typeface="Arimo"/>
                <a:sym typeface="Arimo"/>
              </a:rPr>
              <a:t>?&gt;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600"/>
              <a:buFont typeface="Fira Sans"/>
              <a:buNone/>
            </a:pPr>
            <a:r>
              <a:rPr b="0" i="0" lang="ru-RU" sz="1600" u="none" cap="none" strike="noStrike">
                <a:solidFill>
                  <a:srgbClr val="333333"/>
                </a:solidFill>
                <a:latin typeface="Fira Sans"/>
                <a:ea typeface="Fira Sans"/>
                <a:cs typeface="Fira Sans"/>
                <a:sym typeface="Fira Sans"/>
              </a:rPr>
              <a:t>Внутри функции можно использовать любой корректный PHP-код, в том числе другие функции и даже объявления </a:t>
            </a:r>
            <a:r>
              <a:rPr b="0" i="0" lang="ru-RU" sz="1600" u="sng" cap="none" strike="noStrike">
                <a:solidFill>
                  <a:schemeClr val="hlink"/>
                </a:solidFill>
                <a:latin typeface="Fira Sans"/>
                <a:ea typeface="Fira Sans"/>
                <a:cs typeface="Fira Sans"/>
                <a:sym typeface="Fira Sans"/>
                <a:hlinkClick r:id="rId3"/>
              </a:rPr>
              <a:t>классов</a:t>
            </a:r>
            <a:r>
              <a:rPr b="0" i="0" lang="ru-RU" sz="1600" u="none" cap="none" strike="noStrike">
                <a:solidFill>
                  <a:srgbClr val="333333"/>
                </a:solidFill>
                <a:latin typeface="Fira Sans"/>
                <a:ea typeface="Fira Sans"/>
                <a:cs typeface="Fira Sans"/>
                <a:sym typeface="Fira Sans"/>
              </a:rPr>
              <a: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600"/>
              <a:buFont typeface="Fira Sans"/>
              <a:buNone/>
            </a:pPr>
            <a:r>
              <a:rPr b="0" i="0" lang="ru-RU" sz="1600" u="none" cap="none" strike="noStrike">
                <a:solidFill>
                  <a:srgbClr val="333333"/>
                </a:solidFill>
                <a:latin typeface="Fira Sans"/>
                <a:ea typeface="Fira Sans"/>
                <a:cs typeface="Fira Sans"/>
                <a:sym typeface="Fira Sans"/>
              </a:rPr>
              <a:t>Имена функций следуют тем же правилам, что и другие метки в PHP. Корректное имя функции начинается с буквы или знака подчёркивания, за которым следует любое количество букв, цифр или знаков подчёркивания. В качестве регулярного выражения оно может быть выражено так: </a:t>
            </a:r>
            <a:r>
              <a:rPr b="0" i="0" lang="ru-RU" sz="1600" u="none" cap="none" strike="noStrike">
                <a:solidFill>
                  <a:srgbClr val="333333"/>
                </a:solidFill>
                <a:latin typeface="Arimo"/>
                <a:ea typeface="Arimo"/>
                <a:cs typeface="Arimo"/>
                <a:sym typeface="Arimo"/>
              </a:rPr>
              <a:t>^[a-zA-Z_\x80-\xff][a-zA-Z0-9_\x80-\xff]*$</a:t>
            </a:r>
            <a:r>
              <a:rPr b="0" i="0" lang="ru-RU" sz="1600" u="none" cap="none" strike="noStrike">
                <a:solidFill>
                  <a:srgbClr val="333333"/>
                </a:solidFill>
                <a:latin typeface="Fira Sans"/>
                <a:ea typeface="Fira Sans"/>
                <a:cs typeface="Fira Sans"/>
                <a:sym typeface="Fira Sans"/>
              </a:rPr>
              <a:t>.</a:t>
            </a:r>
            <a:endParaRPr b="0" i="0" sz="1600" u="none" cap="none" strike="noStrike">
              <a:solidFill>
                <a:srgbClr val="333333"/>
              </a:solidFill>
              <a:latin typeface="Fira Sans"/>
              <a:ea typeface="Fira Sans"/>
              <a:cs typeface="Fira Sans"/>
              <a:sym typeface="Fira Sans"/>
            </a:endParaRPr>
          </a:p>
          <a:p>
            <a:pPr indent="0" lvl="0" marL="0" marR="0" rtl="0" algn="l">
              <a:spcBef>
                <a:spcPts val="0"/>
              </a:spcBef>
              <a:spcAft>
                <a:spcPts val="0"/>
              </a:spcAft>
              <a:buNone/>
            </a:pPr>
            <a:r>
              <a:rPr lang="ru-RU" sz="1600">
                <a:solidFill>
                  <a:srgbClr val="333333"/>
                </a:solidFill>
                <a:latin typeface="Fira Sans"/>
                <a:ea typeface="Fira Sans"/>
                <a:cs typeface="Fira Sans"/>
                <a:sym typeface="Fira Sans"/>
              </a:rPr>
              <a:t>Функции не обязаны быть определены до их использования, исключая тот случай, когда функции определяются условно, как это показано в двух последующих примерах.</a:t>
            </a:r>
            <a:endParaRPr/>
          </a:p>
          <a:p>
            <a:pPr indent="0" lvl="0" marL="0" marR="0" rtl="0" algn="l">
              <a:spcBef>
                <a:spcPts val="0"/>
              </a:spcBef>
              <a:spcAft>
                <a:spcPts val="0"/>
              </a:spcAft>
              <a:buNone/>
            </a:pPr>
            <a:r>
              <a:rPr lang="ru-RU" sz="1600">
                <a:solidFill>
                  <a:srgbClr val="333333"/>
                </a:solidFill>
                <a:latin typeface="Fira Sans"/>
                <a:ea typeface="Fira Sans"/>
                <a:cs typeface="Fira Sans"/>
                <a:sym typeface="Fira Sans"/>
              </a:rPr>
              <a:t>В случае, когда функция определяется в зависимости от какого-либо условия, например, как это показано в двух приведённых ниже примерах, обработка описания функции должна предшествовать её вызову.</a:t>
            </a:r>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27"/>
          <p:cNvSpPr/>
          <p:nvPr/>
        </p:nvSpPr>
        <p:spPr>
          <a:xfrm>
            <a:off x="215900" y="39400"/>
            <a:ext cx="5638800" cy="5509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33"/>
              </a:buClr>
              <a:buSzPts val="1600"/>
              <a:buFont typeface="Fira Sans"/>
              <a:buNone/>
            </a:pPr>
            <a:r>
              <a:rPr b="1" i="0" lang="ru-RU" sz="1600" u="none" cap="none" strike="noStrike">
                <a:solidFill>
                  <a:srgbClr val="333333"/>
                </a:solidFill>
                <a:latin typeface="Fira Sans"/>
                <a:ea typeface="Fira Sans"/>
                <a:cs typeface="Fira Sans"/>
                <a:sym typeface="Fira Sans"/>
              </a:rPr>
              <a:t>Пример #2 </a:t>
            </a:r>
            <a:r>
              <a:rPr b="0" i="0" lang="ru-RU" sz="1600" u="none" cap="none" strike="noStrike">
                <a:solidFill>
                  <a:srgbClr val="333333"/>
                </a:solidFill>
                <a:latin typeface="Fira Sans"/>
                <a:ea typeface="Fira Sans"/>
                <a:cs typeface="Fira Sans"/>
                <a:sym typeface="Fira Sans"/>
              </a:rPr>
              <a:t>Функции, зависящие от условий</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BB"/>
              </a:buClr>
              <a:buSzPts val="1600"/>
              <a:buFont typeface="Arimo"/>
              <a:buNone/>
            </a:pPr>
            <a:r>
              <a:rPr b="0" i="0" lang="ru-RU" sz="1600" u="none" cap="none" strike="noStrike">
                <a:solidFill>
                  <a:srgbClr val="0000BB"/>
                </a:solidFill>
                <a:latin typeface="Arimo"/>
                <a:ea typeface="Arimo"/>
                <a:cs typeface="Arimo"/>
                <a:sym typeface="Arimo"/>
              </a:rPr>
              <a:t>&lt;?php</a:t>
            </a:r>
            <a:br>
              <a:rPr b="0" i="0" lang="ru-RU" sz="1600" u="none" cap="none" strike="noStrike">
                <a:solidFill>
                  <a:srgbClr val="0000BB"/>
                </a:solidFill>
                <a:latin typeface="Arimo"/>
                <a:ea typeface="Arimo"/>
                <a:cs typeface="Arimo"/>
                <a:sym typeface="Arimo"/>
              </a:rPr>
            </a:br>
            <a:r>
              <a:rPr b="0" i="0" lang="ru-RU" sz="1600" u="none" cap="none" strike="noStrike">
                <a:solidFill>
                  <a:srgbClr val="0000BB"/>
                </a:solidFill>
                <a:latin typeface="Arimo"/>
                <a:ea typeface="Arimo"/>
                <a:cs typeface="Arimo"/>
                <a:sym typeface="Arimo"/>
              </a:rPr>
              <a:t>$makefoo </a:t>
            </a:r>
            <a:r>
              <a:rPr b="0" i="0" lang="ru-RU" sz="1600" u="none" cap="none" strike="noStrike">
                <a:solidFill>
                  <a:srgbClr val="007700"/>
                </a:solidFill>
                <a:latin typeface="Arimo"/>
                <a:ea typeface="Arimo"/>
                <a:cs typeface="Arimo"/>
                <a:sym typeface="Arimo"/>
              </a:rPr>
              <a:t>= </a:t>
            </a:r>
            <a:r>
              <a:rPr b="0" i="0" lang="ru-RU" sz="1600" u="none" cap="none" strike="noStrike">
                <a:solidFill>
                  <a:srgbClr val="0000BB"/>
                </a:solidFill>
                <a:latin typeface="Arimo"/>
                <a:ea typeface="Arimo"/>
                <a:cs typeface="Arimo"/>
                <a:sym typeface="Arimo"/>
              </a:rPr>
              <a:t>true</a:t>
            </a: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FF8000"/>
                </a:solidFill>
                <a:latin typeface="Arimo"/>
                <a:ea typeface="Arimo"/>
                <a:cs typeface="Arimo"/>
                <a:sym typeface="Arimo"/>
              </a:rPr>
              <a:t>/* Мы не можем вызвать функцию foo() в этом месте,</a:t>
            </a:r>
            <a:br>
              <a:rPr b="0" i="0" lang="ru-RU" sz="1600" u="none" cap="none" strike="noStrike">
                <a:solidFill>
                  <a:srgbClr val="FF8000"/>
                </a:solidFill>
                <a:latin typeface="Arimo"/>
                <a:ea typeface="Arimo"/>
                <a:cs typeface="Arimo"/>
                <a:sym typeface="Arimo"/>
              </a:rPr>
            </a:br>
            <a:r>
              <a:rPr b="0" i="0" lang="ru-RU" sz="1600" u="none" cap="none" strike="noStrike">
                <a:solidFill>
                  <a:srgbClr val="FF8000"/>
                </a:solidFill>
                <a:latin typeface="Arimo"/>
                <a:ea typeface="Arimo"/>
                <a:cs typeface="Arimo"/>
                <a:sym typeface="Arimo"/>
              </a:rPr>
              <a:t>поскольку она ещё не определена, но мы можем</a:t>
            </a:r>
            <a:br>
              <a:rPr b="0" i="0" lang="ru-RU" sz="1600" u="none" cap="none" strike="noStrike">
                <a:solidFill>
                  <a:srgbClr val="FF8000"/>
                </a:solidFill>
                <a:latin typeface="Arimo"/>
                <a:ea typeface="Arimo"/>
                <a:cs typeface="Arimo"/>
                <a:sym typeface="Arimo"/>
              </a:rPr>
            </a:br>
            <a:r>
              <a:rPr b="0" i="0" lang="ru-RU" sz="1600" u="none" cap="none" strike="noStrike">
                <a:solidFill>
                  <a:srgbClr val="FF8000"/>
                </a:solidFill>
                <a:latin typeface="Arimo"/>
                <a:ea typeface="Arimo"/>
                <a:cs typeface="Arimo"/>
                <a:sym typeface="Arimo"/>
              </a:rPr>
              <a:t>обратиться к bar() */</a:t>
            </a:r>
            <a:br>
              <a:rPr b="0" i="0" lang="ru-RU" sz="1600" u="none" cap="none" strike="noStrike">
                <a:solidFill>
                  <a:srgbClr val="FF8000"/>
                </a:solidFill>
                <a:latin typeface="Arimo"/>
                <a:ea typeface="Arimo"/>
                <a:cs typeface="Arimo"/>
                <a:sym typeface="Arimo"/>
              </a:rPr>
            </a:br>
            <a:r>
              <a:rPr b="0" i="0" lang="ru-RU" sz="1600" u="none" cap="none" strike="noStrike">
                <a:solidFill>
                  <a:srgbClr val="0000BB"/>
                </a:solidFill>
                <a:latin typeface="Arimo"/>
                <a:ea typeface="Arimo"/>
                <a:cs typeface="Arimo"/>
                <a:sym typeface="Arimo"/>
              </a:rPr>
              <a:t>bar</a:t>
            </a: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if (</a:t>
            </a:r>
            <a:r>
              <a:rPr b="0" i="0" lang="ru-RU" sz="1600" u="none" cap="none" strike="noStrike">
                <a:solidFill>
                  <a:srgbClr val="0000BB"/>
                </a:solidFill>
                <a:latin typeface="Arimo"/>
                <a:ea typeface="Arimo"/>
                <a:cs typeface="Arimo"/>
                <a:sym typeface="Arimo"/>
              </a:rPr>
              <a:t>$makefoo</a:t>
            </a:r>
            <a:r>
              <a:rPr b="0" i="0" lang="ru-RU" sz="1600" u="none" cap="none" strike="noStrike">
                <a:solidFill>
                  <a:srgbClr val="007700"/>
                </a:solidFill>
                <a:latin typeface="Arimo"/>
                <a:ea typeface="Arimo"/>
                <a:cs typeface="Arimo"/>
                <a:sym typeface="Arimo"/>
              </a:rPr>
              <a:t>) {</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function </a:t>
            </a:r>
            <a:r>
              <a:rPr b="0" i="0" lang="ru-RU" sz="1600" u="none" cap="none" strike="noStrike">
                <a:solidFill>
                  <a:srgbClr val="0000BB"/>
                </a:solidFill>
                <a:latin typeface="Arimo"/>
                <a:ea typeface="Arimo"/>
                <a:cs typeface="Arimo"/>
                <a:sym typeface="Arimo"/>
              </a:rPr>
              <a:t>foo</a:t>
            </a: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echo </a:t>
            </a:r>
            <a:r>
              <a:rPr b="0" i="0" lang="ru-RU" sz="1600" u="none" cap="none" strike="noStrike">
                <a:solidFill>
                  <a:srgbClr val="DD0000"/>
                </a:solidFill>
                <a:latin typeface="Arimo"/>
                <a:ea typeface="Arimo"/>
                <a:cs typeface="Arimo"/>
                <a:sym typeface="Arimo"/>
              </a:rPr>
              <a:t>"Я не существую до тех пор, пока выполнение программы меня не достигнет.\n"</a:t>
            </a: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FF8000"/>
                </a:solidFill>
                <a:latin typeface="Arimo"/>
                <a:ea typeface="Arimo"/>
                <a:cs typeface="Arimo"/>
                <a:sym typeface="Arimo"/>
              </a:rPr>
              <a:t>/* Теперь мы благополучно можем вызывать foo(),</a:t>
            </a:r>
            <a:br>
              <a:rPr b="0" i="0" lang="ru-RU" sz="1600" u="none" cap="none" strike="noStrike">
                <a:solidFill>
                  <a:srgbClr val="FF8000"/>
                </a:solidFill>
                <a:latin typeface="Arimo"/>
                <a:ea typeface="Arimo"/>
                <a:cs typeface="Arimo"/>
                <a:sym typeface="Arimo"/>
              </a:rPr>
            </a:br>
            <a:r>
              <a:rPr b="0" i="0" lang="ru-RU" sz="1600" u="none" cap="none" strike="noStrike">
                <a:solidFill>
                  <a:srgbClr val="FF8000"/>
                </a:solidFill>
                <a:latin typeface="Arimo"/>
                <a:ea typeface="Arimo"/>
                <a:cs typeface="Arimo"/>
                <a:sym typeface="Arimo"/>
              </a:rPr>
              <a:t>поскольку $makefoo была интерпретирована как true */</a:t>
            </a:r>
            <a:br>
              <a:rPr b="0" i="0" lang="ru-RU" sz="1600" u="none" cap="none" strike="noStrike">
                <a:solidFill>
                  <a:srgbClr val="FF80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if (</a:t>
            </a:r>
            <a:r>
              <a:rPr b="0" i="0" lang="ru-RU" sz="1600" u="none" cap="none" strike="noStrike">
                <a:solidFill>
                  <a:srgbClr val="0000BB"/>
                </a:solidFill>
                <a:latin typeface="Arimo"/>
                <a:ea typeface="Arimo"/>
                <a:cs typeface="Arimo"/>
                <a:sym typeface="Arimo"/>
              </a:rPr>
              <a:t>$makefoo</a:t>
            </a:r>
            <a:r>
              <a:rPr b="0" i="0" lang="ru-RU" sz="1600" u="none" cap="none" strike="noStrike">
                <a:solidFill>
                  <a:srgbClr val="007700"/>
                </a:solidFill>
                <a:latin typeface="Arimo"/>
                <a:ea typeface="Arimo"/>
                <a:cs typeface="Arimo"/>
                <a:sym typeface="Arimo"/>
              </a:rPr>
              <a:t>) </a:t>
            </a:r>
            <a:r>
              <a:rPr b="0" i="0" lang="ru-RU" sz="1600" u="none" cap="none" strike="noStrike">
                <a:solidFill>
                  <a:srgbClr val="0000BB"/>
                </a:solidFill>
                <a:latin typeface="Arimo"/>
                <a:ea typeface="Arimo"/>
                <a:cs typeface="Arimo"/>
                <a:sym typeface="Arimo"/>
              </a:rPr>
              <a:t>foo</a:t>
            </a: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function </a:t>
            </a:r>
            <a:r>
              <a:rPr b="0" i="0" lang="ru-RU" sz="1600" u="none" cap="none" strike="noStrike">
                <a:solidFill>
                  <a:srgbClr val="0000BB"/>
                </a:solidFill>
                <a:latin typeface="Arimo"/>
                <a:ea typeface="Arimo"/>
                <a:cs typeface="Arimo"/>
                <a:sym typeface="Arimo"/>
              </a:rPr>
              <a:t>bar</a:t>
            </a: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echo </a:t>
            </a:r>
            <a:r>
              <a:rPr b="0" i="0" lang="ru-RU" sz="1600" u="none" cap="none" strike="noStrike">
                <a:solidFill>
                  <a:srgbClr val="DD0000"/>
                </a:solidFill>
                <a:latin typeface="Arimo"/>
                <a:ea typeface="Arimo"/>
                <a:cs typeface="Arimo"/>
                <a:sym typeface="Arimo"/>
              </a:rPr>
              <a:t>"Я существую сразу с начала старта программы.\n"</a:t>
            </a: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00BB"/>
                </a:solidFill>
                <a:latin typeface="Arimo"/>
                <a:ea typeface="Arimo"/>
                <a:cs typeface="Arimo"/>
                <a:sym typeface="Arimo"/>
              </a:rPr>
              <a:t>?&gt;</a:t>
            </a:r>
            <a:endParaRPr b="0" i="0" sz="1600" u="none" cap="none" strike="noStrike">
              <a:solidFill>
                <a:schemeClr val="dk1"/>
              </a:solidFill>
              <a:latin typeface="Arial"/>
              <a:ea typeface="Arial"/>
              <a:cs typeface="Arial"/>
              <a:sym typeface="Arial"/>
            </a:endParaRPr>
          </a:p>
        </p:txBody>
      </p:sp>
      <p:sp>
        <p:nvSpPr>
          <p:cNvPr id="821" name="Google Shape;821;p127"/>
          <p:cNvSpPr/>
          <p:nvPr/>
        </p:nvSpPr>
        <p:spPr>
          <a:xfrm>
            <a:off x="5880100" y="39400"/>
            <a:ext cx="6096000" cy="403187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33"/>
              </a:buClr>
              <a:buSzPts val="1600"/>
              <a:buFont typeface="Fira Sans"/>
              <a:buNone/>
            </a:pPr>
            <a:r>
              <a:rPr b="1" i="0" lang="ru-RU" sz="1600" u="none" cap="none" strike="noStrike">
                <a:solidFill>
                  <a:srgbClr val="333333"/>
                </a:solidFill>
                <a:latin typeface="Fira Sans"/>
                <a:ea typeface="Fira Sans"/>
                <a:cs typeface="Fira Sans"/>
                <a:sym typeface="Fira Sans"/>
              </a:rPr>
              <a:t>Пример #3</a:t>
            </a:r>
            <a:r>
              <a:rPr b="0" i="0" lang="ru-RU" sz="1600" u="none" cap="none" strike="noStrike">
                <a:solidFill>
                  <a:srgbClr val="333333"/>
                </a:solidFill>
                <a:latin typeface="Fira Sans"/>
                <a:ea typeface="Fira Sans"/>
                <a:cs typeface="Fira Sans"/>
                <a:sym typeface="Fira Sans"/>
              </a:rPr>
              <a:t> Вложенные функции</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BB"/>
              </a:buClr>
              <a:buSzPts val="1600"/>
              <a:buFont typeface="Arimo"/>
              <a:buNone/>
            </a:pPr>
            <a:r>
              <a:rPr b="0" i="0" lang="ru-RU" sz="1600" u="none" cap="none" strike="noStrike">
                <a:solidFill>
                  <a:srgbClr val="0000BB"/>
                </a:solidFill>
                <a:latin typeface="Arimo"/>
                <a:ea typeface="Arimo"/>
                <a:cs typeface="Arimo"/>
                <a:sym typeface="Arimo"/>
              </a:rPr>
              <a:t>&lt;?php</a:t>
            </a:r>
            <a:br>
              <a:rPr b="0" i="0" lang="ru-RU" sz="1600" u="none" cap="none" strike="noStrike">
                <a:solidFill>
                  <a:srgbClr val="0000BB"/>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function </a:t>
            </a:r>
            <a:r>
              <a:rPr b="0" i="0" lang="ru-RU" sz="1600" u="none" cap="none" strike="noStrike">
                <a:solidFill>
                  <a:srgbClr val="0000BB"/>
                </a:solidFill>
                <a:latin typeface="Arimo"/>
                <a:ea typeface="Arimo"/>
                <a:cs typeface="Arimo"/>
                <a:sym typeface="Arimo"/>
              </a:rPr>
              <a:t>foo</a:t>
            </a: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function </a:t>
            </a:r>
            <a:r>
              <a:rPr b="0" i="0" lang="ru-RU" sz="1600" u="none" cap="none" strike="noStrike">
                <a:solidFill>
                  <a:srgbClr val="0000BB"/>
                </a:solidFill>
                <a:latin typeface="Arimo"/>
                <a:ea typeface="Arimo"/>
                <a:cs typeface="Arimo"/>
                <a:sym typeface="Arimo"/>
              </a:rPr>
              <a:t>bar</a:t>
            </a: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echo </a:t>
            </a:r>
            <a:r>
              <a:rPr b="0" i="0" lang="ru-RU" sz="1600" u="none" cap="none" strike="noStrike">
                <a:solidFill>
                  <a:srgbClr val="DD0000"/>
                </a:solidFill>
                <a:latin typeface="Arimo"/>
                <a:ea typeface="Arimo"/>
                <a:cs typeface="Arimo"/>
                <a:sym typeface="Arimo"/>
              </a:rPr>
              <a:t>"Я не существую пока не будет вызвана foo().\n"</a:t>
            </a: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FF8000"/>
                </a:solidFill>
                <a:latin typeface="Arimo"/>
                <a:ea typeface="Arimo"/>
                <a:cs typeface="Arimo"/>
                <a:sym typeface="Arimo"/>
              </a:rPr>
              <a:t>/* Мы пока не можем обратиться к bar(),поскольку она ещё не определена. */</a:t>
            </a:r>
            <a:br>
              <a:rPr b="0" i="0" lang="ru-RU" sz="1600" u="none" cap="none" strike="noStrike">
                <a:solidFill>
                  <a:srgbClr val="FF8000"/>
                </a:solidFill>
                <a:latin typeface="Arimo"/>
                <a:ea typeface="Arimo"/>
                <a:cs typeface="Arimo"/>
                <a:sym typeface="Arimo"/>
              </a:rPr>
            </a:br>
            <a:r>
              <a:rPr b="0" i="0" lang="ru-RU" sz="1600" u="none" cap="none" strike="noStrike">
                <a:solidFill>
                  <a:srgbClr val="0000BB"/>
                </a:solidFill>
                <a:latin typeface="Arimo"/>
                <a:ea typeface="Arimo"/>
                <a:cs typeface="Arimo"/>
                <a:sym typeface="Arimo"/>
              </a:rPr>
              <a:t>foo</a:t>
            </a: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FF8000"/>
                </a:solidFill>
                <a:latin typeface="Arimo"/>
                <a:ea typeface="Arimo"/>
                <a:cs typeface="Arimo"/>
                <a:sym typeface="Arimo"/>
              </a:rPr>
              <a:t>/* Теперь мы можем вызвать функцию bar(),обработка foo() сделала её доступной. */</a:t>
            </a:r>
            <a:br>
              <a:rPr b="0" i="0" lang="ru-RU" sz="1600" u="none" cap="none" strike="noStrike">
                <a:solidFill>
                  <a:srgbClr val="FF8000"/>
                </a:solidFill>
                <a:latin typeface="Arimo"/>
                <a:ea typeface="Arimo"/>
                <a:cs typeface="Arimo"/>
                <a:sym typeface="Arimo"/>
              </a:rPr>
            </a:br>
            <a:r>
              <a:rPr b="0" i="0" lang="ru-RU" sz="1600" u="none" cap="none" strike="noStrike">
                <a:solidFill>
                  <a:srgbClr val="0000BB"/>
                </a:solidFill>
                <a:latin typeface="Arimo"/>
                <a:ea typeface="Arimo"/>
                <a:cs typeface="Arimo"/>
                <a:sym typeface="Arimo"/>
              </a:rPr>
              <a:t>bar</a:t>
            </a:r>
            <a:r>
              <a:rPr b="0" i="0" lang="ru-RU" sz="1600" u="none" cap="none" strike="noStrike">
                <a:solidFill>
                  <a:srgbClr val="007700"/>
                </a:solidFill>
                <a:latin typeface="Arimo"/>
                <a:ea typeface="Arimo"/>
                <a:cs typeface="Arimo"/>
                <a:sym typeface="Arimo"/>
              </a:rPr>
              <a:t>();</a:t>
            </a:r>
            <a:br>
              <a:rPr b="0" i="0" lang="ru-RU" sz="1600" u="none" cap="none" strike="noStrike">
                <a:solidFill>
                  <a:srgbClr val="007700"/>
                </a:solidFill>
                <a:latin typeface="Arimo"/>
                <a:ea typeface="Arimo"/>
                <a:cs typeface="Arimo"/>
                <a:sym typeface="Arimo"/>
              </a:rPr>
            </a:br>
            <a:r>
              <a:rPr b="0" i="0" lang="ru-RU" sz="1600" u="none" cap="none" strike="noStrike">
                <a:solidFill>
                  <a:srgbClr val="0000BB"/>
                </a:solidFill>
                <a:latin typeface="Arimo"/>
                <a:ea typeface="Arimo"/>
                <a:cs typeface="Arimo"/>
                <a:sym typeface="Arimo"/>
              </a:rPr>
              <a:t>?&gt;</a:t>
            </a:r>
            <a:endParaRPr b="0" i="0" sz="1600" u="none" cap="none" strike="noStrike">
              <a:solidFill>
                <a:schemeClr val="dk1"/>
              </a:solidFill>
              <a:latin typeface="Arial"/>
              <a:ea typeface="Arial"/>
              <a:cs typeface="Arial"/>
              <a:sym typeface="Arial"/>
            </a:endParaRPr>
          </a:p>
        </p:txBody>
      </p:sp>
      <p:sp>
        <p:nvSpPr>
          <p:cNvPr id="822" name="Google Shape;822;p127"/>
          <p:cNvSpPr txBox="1"/>
          <p:nvPr/>
        </p:nvSpPr>
        <p:spPr>
          <a:xfrm>
            <a:off x="127000" y="5447437"/>
            <a:ext cx="119634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1800">
                <a:solidFill>
                  <a:srgbClr val="333333"/>
                </a:solidFill>
                <a:latin typeface="Fira Sans"/>
                <a:ea typeface="Fira Sans"/>
                <a:cs typeface="Fira Sans"/>
                <a:sym typeface="Fira Sans"/>
              </a:rPr>
              <a:t>	Все функции и классы PHP имеют глобальную область видимости - они могут быть вызваны вне функции, даже если были определены внутри и наоборот.</a:t>
            </a:r>
            <a:endParaRPr/>
          </a:p>
          <a:p>
            <a:pPr indent="0" lvl="0" marL="0" marR="0" rtl="0" algn="l">
              <a:spcBef>
                <a:spcPts val="0"/>
              </a:spcBef>
              <a:spcAft>
                <a:spcPts val="0"/>
              </a:spcAft>
              <a:buNone/>
            </a:pPr>
            <a:r>
              <a:rPr b="0" i="0" lang="ru-RU" sz="1800">
                <a:solidFill>
                  <a:srgbClr val="333333"/>
                </a:solidFill>
                <a:latin typeface="Fira Sans"/>
                <a:ea typeface="Fira Sans"/>
                <a:cs typeface="Fira Sans"/>
                <a:sym typeface="Fira Sans"/>
              </a:rPr>
              <a:t>	PHP не поддерживает перегрузку функции, также отсутствует возможность переопределить или удалить объявленную ранее функцию.</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28"/>
          <p:cNvSpPr/>
          <p:nvPr/>
        </p:nvSpPr>
        <p:spPr>
          <a:xfrm>
            <a:off x="164206" y="469544"/>
            <a:ext cx="11087994" cy="480131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33"/>
              </a:buClr>
              <a:buSzPts val="1800"/>
              <a:buFont typeface="Fira Sans"/>
              <a:buNone/>
            </a:pPr>
            <a:r>
              <a:rPr b="0" i="0" lang="ru-RU" sz="1800" u="none" cap="none" strike="noStrike">
                <a:solidFill>
                  <a:srgbClr val="333333"/>
                </a:solidFill>
                <a:latin typeface="Fira Sans"/>
                <a:ea typeface="Fira Sans"/>
                <a:cs typeface="Fira Sans"/>
                <a:sym typeface="Fira Sans"/>
              </a:rPr>
              <a:t>Функции PHP поддерживают как </a:t>
            </a:r>
            <a:r>
              <a:rPr b="0" i="0" lang="ru-RU" sz="1800" u="sng" cap="none" strike="noStrike">
                <a:solidFill>
                  <a:schemeClr val="hlink"/>
                </a:solidFill>
                <a:latin typeface="Fira Sans"/>
                <a:ea typeface="Fira Sans"/>
                <a:cs typeface="Fira Sans"/>
                <a:sym typeface="Fira Sans"/>
                <a:hlinkClick r:id="rId3"/>
              </a:rPr>
              <a:t>списки аргументов переменной длины</a:t>
            </a:r>
            <a:r>
              <a:rPr b="0" i="0" lang="ru-RU" sz="1800" u="none" cap="none" strike="noStrike">
                <a:solidFill>
                  <a:srgbClr val="333333"/>
                </a:solidFill>
                <a:latin typeface="Fira Sans"/>
                <a:ea typeface="Fira Sans"/>
                <a:cs typeface="Fira Sans"/>
                <a:sym typeface="Fira Sans"/>
              </a:rPr>
              <a:t>, так и </a:t>
            </a:r>
            <a:r>
              <a:rPr b="0" i="0" lang="ru-RU" sz="1800" u="sng" cap="none" strike="noStrike">
                <a:solidFill>
                  <a:schemeClr val="hlink"/>
                </a:solidFill>
                <a:latin typeface="Fira Sans"/>
                <a:ea typeface="Fira Sans"/>
                <a:cs typeface="Fira Sans"/>
                <a:sym typeface="Fira Sans"/>
                <a:hlinkClick r:id="rId4"/>
              </a:rPr>
              <a:t>значения аргументов по умолчанию</a:t>
            </a:r>
            <a:r>
              <a:rPr b="0" i="0" lang="ru-RU" sz="1800" u="none" cap="none" strike="noStrike">
                <a:solidFill>
                  <a:srgbClr val="333333"/>
                </a:solidFill>
                <a:latin typeface="Fira Sans"/>
                <a:ea typeface="Fira Sans"/>
                <a:cs typeface="Fira Sans"/>
                <a:sym typeface="Fira Sans"/>
              </a:rPr>
              <a:t>. Смотрите также описания функций </a:t>
            </a:r>
            <a:r>
              <a:rPr b="0" i="0" lang="ru-RU" sz="1800" u="sng" cap="none" strike="noStrike">
                <a:solidFill>
                  <a:schemeClr val="hlink"/>
                </a:solidFill>
                <a:latin typeface="Fira Sans"/>
                <a:ea typeface="Fira Sans"/>
                <a:cs typeface="Fira Sans"/>
                <a:sym typeface="Fira Sans"/>
                <a:hlinkClick r:id="rId5"/>
              </a:rPr>
              <a:t>func_num_args()</a:t>
            </a:r>
            <a:r>
              <a:rPr b="0" i="0" lang="ru-RU" sz="1800" u="none" cap="none" strike="noStrike">
                <a:solidFill>
                  <a:srgbClr val="333333"/>
                </a:solidFill>
                <a:latin typeface="Fira Sans"/>
                <a:ea typeface="Fira Sans"/>
                <a:cs typeface="Fira Sans"/>
                <a:sym typeface="Fira Sans"/>
              </a:rPr>
              <a:t>, </a:t>
            </a:r>
            <a:r>
              <a:rPr b="0" i="0" lang="ru-RU" sz="1800" u="sng" cap="none" strike="noStrike">
                <a:solidFill>
                  <a:schemeClr val="hlink"/>
                </a:solidFill>
                <a:latin typeface="Fira Sans"/>
                <a:ea typeface="Fira Sans"/>
                <a:cs typeface="Fira Sans"/>
                <a:sym typeface="Fira Sans"/>
                <a:hlinkClick r:id="rId6"/>
              </a:rPr>
              <a:t>func_get_arg()</a:t>
            </a:r>
            <a:r>
              <a:rPr b="0" i="0" lang="ru-RU" sz="1800" u="none" cap="none" strike="noStrike">
                <a:solidFill>
                  <a:srgbClr val="333333"/>
                </a:solidFill>
                <a:latin typeface="Fira Sans"/>
                <a:ea typeface="Fira Sans"/>
                <a:cs typeface="Fira Sans"/>
                <a:sym typeface="Fira Sans"/>
              </a:rPr>
              <a:t> и </a:t>
            </a:r>
            <a:r>
              <a:rPr b="0" i="0" lang="ru-RU" sz="1800" u="sng" cap="none" strike="noStrike">
                <a:solidFill>
                  <a:schemeClr val="hlink"/>
                </a:solidFill>
                <a:latin typeface="Fira Sans"/>
                <a:ea typeface="Fira Sans"/>
                <a:cs typeface="Fira Sans"/>
                <a:sym typeface="Fira Sans"/>
                <a:hlinkClick r:id="rId7"/>
              </a:rPr>
              <a:t>func_get_args()</a:t>
            </a:r>
            <a:r>
              <a:rPr b="0" i="0" lang="ru-RU" sz="1800" u="none" cap="none" strike="noStrike">
                <a:solidFill>
                  <a:srgbClr val="333333"/>
                </a:solidFill>
                <a:latin typeface="Fira Sans"/>
                <a:ea typeface="Fira Sans"/>
                <a:cs typeface="Fira Sans"/>
                <a:sym typeface="Fira Sans"/>
              </a:rPr>
              <a:t> для более детальной информации.</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800"/>
              <a:buFont typeface="Fira Sans"/>
              <a:buNone/>
            </a:pPr>
            <a:r>
              <a:rPr b="0" i="0" lang="ru-RU" sz="1800" u="none" cap="none" strike="noStrike">
                <a:solidFill>
                  <a:srgbClr val="333333"/>
                </a:solidFill>
                <a:latin typeface="Fira Sans"/>
                <a:ea typeface="Fira Sans"/>
                <a:cs typeface="Fira Sans"/>
                <a:sym typeface="Fira Sans"/>
              </a:rPr>
              <a:t>Можно вызывать функции PHP рекурсивно.</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800"/>
              <a:buFont typeface="Fira Sans"/>
              <a:buNone/>
            </a:pPr>
            <a:r>
              <a:rPr b="0" i="0" lang="ru-RU" sz="1800" u="none" cap="none" strike="noStrike">
                <a:solidFill>
                  <a:srgbClr val="333333"/>
                </a:solidFill>
                <a:latin typeface="Fira Sans"/>
                <a:ea typeface="Fira Sans"/>
                <a:cs typeface="Fira Sans"/>
                <a:sym typeface="Fira Sans"/>
              </a:rPr>
              <a:t>Пример #4 Рекурсивные функции</a:t>
            </a:r>
            <a:endParaRPr/>
          </a:p>
          <a:p>
            <a:pPr indent="0" lvl="0" marL="0" marR="0" rtl="0" algn="l">
              <a:lnSpc>
                <a:spcPct val="100000"/>
              </a:lnSpc>
              <a:spcBef>
                <a:spcPts val="0"/>
              </a:spcBef>
              <a:spcAft>
                <a:spcPts val="0"/>
              </a:spcAft>
              <a:buClr>
                <a:srgbClr val="0000BB"/>
              </a:buClr>
              <a:buSzPts val="1800"/>
              <a:buFont typeface="Arimo"/>
              <a:buNone/>
            </a:pPr>
            <a:r>
              <a:rPr b="0" i="0" lang="ru-RU" sz="1800" u="none" cap="none" strike="noStrike">
                <a:solidFill>
                  <a:srgbClr val="0000BB"/>
                </a:solidFill>
                <a:latin typeface="Arimo"/>
                <a:ea typeface="Arimo"/>
                <a:cs typeface="Arimo"/>
                <a:sym typeface="Arimo"/>
              </a:rPr>
              <a:t>	&lt;?php</a:t>
            </a:r>
            <a:br>
              <a:rPr b="0" i="0" lang="ru-RU" sz="1800" u="none" cap="none" strike="noStrike">
                <a:solidFill>
                  <a:srgbClr val="0000BB"/>
                </a:solidFill>
                <a:latin typeface="Arimo"/>
                <a:ea typeface="Arimo"/>
                <a:cs typeface="Arimo"/>
                <a:sym typeface="Arimo"/>
              </a:rPr>
            </a:br>
            <a:r>
              <a:rPr b="0" i="0" lang="ru-RU" sz="1800" u="none" cap="none" strike="noStrike">
                <a:solidFill>
                  <a:srgbClr val="0000BB"/>
                </a:solidFill>
                <a:latin typeface="Arimo"/>
                <a:ea typeface="Arimo"/>
                <a:cs typeface="Arimo"/>
                <a:sym typeface="Arimo"/>
              </a:rPr>
              <a:t>	</a:t>
            </a:r>
            <a:r>
              <a:rPr b="0" i="0" lang="ru-RU" sz="1800" u="none" cap="none" strike="noStrike">
                <a:solidFill>
                  <a:srgbClr val="007700"/>
                </a:solidFill>
                <a:latin typeface="Arimo"/>
                <a:ea typeface="Arimo"/>
                <a:cs typeface="Arimo"/>
                <a:sym typeface="Arimo"/>
              </a:rPr>
              <a:t>function </a:t>
            </a:r>
            <a:r>
              <a:rPr b="0" i="0" lang="ru-RU" sz="1800" u="none" cap="none" strike="noStrike">
                <a:solidFill>
                  <a:srgbClr val="0000BB"/>
                </a:solidFill>
                <a:latin typeface="Arimo"/>
                <a:ea typeface="Arimo"/>
                <a:cs typeface="Arimo"/>
                <a:sym typeface="Arimo"/>
              </a:rPr>
              <a:t>recursion</a:t>
            </a:r>
            <a:r>
              <a:rPr b="0" i="0" lang="ru-RU" sz="1800" u="none" cap="none" strike="noStrike">
                <a:solidFill>
                  <a:srgbClr val="007700"/>
                </a:solidFill>
                <a:latin typeface="Arimo"/>
                <a:ea typeface="Arimo"/>
                <a:cs typeface="Arimo"/>
                <a:sym typeface="Arimo"/>
              </a:rPr>
              <a:t>(</a:t>
            </a:r>
            <a:r>
              <a:rPr b="0" i="0" lang="ru-RU" sz="1800" u="none" cap="none" strike="noStrike">
                <a:solidFill>
                  <a:srgbClr val="0000BB"/>
                </a:solidFill>
                <a:latin typeface="Arimo"/>
                <a:ea typeface="Arimo"/>
                <a:cs typeface="Arimo"/>
                <a:sym typeface="Arimo"/>
              </a:rPr>
              <a:t>$a</a:t>
            </a:r>
            <a:r>
              <a:rPr b="0" i="0" lang="ru-RU" sz="1800" u="none" cap="none" strike="noStrike">
                <a:solidFill>
                  <a:srgbClr val="007700"/>
                </a:solidFill>
                <a:latin typeface="Arimo"/>
                <a:ea typeface="Arimo"/>
                <a:cs typeface="Arimo"/>
                <a:sym typeface="Arimo"/>
              </a:rPr>
              <a:t>)</a:t>
            </a:r>
            <a:br>
              <a:rPr b="0" i="0" lang="ru-RU" sz="1800" u="none" cap="none" strike="noStrike">
                <a:solidFill>
                  <a:srgbClr val="007700"/>
                </a:solidFill>
                <a:latin typeface="Arimo"/>
                <a:ea typeface="Arimo"/>
                <a:cs typeface="Arimo"/>
                <a:sym typeface="Arimo"/>
              </a:rPr>
            </a:br>
            <a:r>
              <a:rPr b="0" i="0" lang="ru-RU" sz="1800" u="none" cap="none" strike="noStrike">
                <a:solidFill>
                  <a:srgbClr val="007700"/>
                </a:solidFill>
                <a:latin typeface="Arimo"/>
                <a:ea typeface="Arimo"/>
                <a:cs typeface="Arimo"/>
                <a:sym typeface="Arimo"/>
              </a:rPr>
              <a:t>	{</a:t>
            </a:r>
            <a:br>
              <a:rPr b="0" i="0" lang="ru-RU" sz="1800" u="none" cap="none" strike="noStrike">
                <a:solidFill>
                  <a:srgbClr val="007700"/>
                </a:solidFill>
                <a:latin typeface="Arimo"/>
                <a:ea typeface="Arimo"/>
                <a:cs typeface="Arimo"/>
                <a:sym typeface="Arimo"/>
              </a:rPr>
            </a:br>
            <a:r>
              <a:rPr b="0" i="0" lang="ru-RU" sz="1800" u="none" cap="none" strike="noStrike">
                <a:solidFill>
                  <a:srgbClr val="007700"/>
                </a:solidFill>
                <a:latin typeface="Arimo"/>
                <a:ea typeface="Arimo"/>
                <a:cs typeface="Arimo"/>
                <a:sym typeface="Arimo"/>
              </a:rPr>
              <a:t>	if (</a:t>
            </a:r>
            <a:r>
              <a:rPr b="0" i="0" lang="ru-RU" sz="1800" u="none" cap="none" strike="noStrike">
                <a:solidFill>
                  <a:srgbClr val="0000BB"/>
                </a:solidFill>
                <a:latin typeface="Arimo"/>
                <a:ea typeface="Arimo"/>
                <a:cs typeface="Arimo"/>
                <a:sym typeface="Arimo"/>
              </a:rPr>
              <a:t>$a </a:t>
            </a:r>
            <a:r>
              <a:rPr b="0" i="0" lang="ru-RU" sz="1800" u="none" cap="none" strike="noStrike">
                <a:solidFill>
                  <a:srgbClr val="007700"/>
                </a:solidFill>
                <a:latin typeface="Arimo"/>
                <a:ea typeface="Arimo"/>
                <a:cs typeface="Arimo"/>
                <a:sym typeface="Arimo"/>
              </a:rPr>
              <a:t>&lt; </a:t>
            </a:r>
            <a:r>
              <a:rPr b="0" i="0" lang="ru-RU" sz="1800" u="none" cap="none" strike="noStrike">
                <a:solidFill>
                  <a:srgbClr val="0000BB"/>
                </a:solidFill>
                <a:latin typeface="Arimo"/>
                <a:ea typeface="Arimo"/>
                <a:cs typeface="Arimo"/>
                <a:sym typeface="Arimo"/>
              </a:rPr>
              <a:t>20</a:t>
            </a:r>
            <a:r>
              <a:rPr b="0" i="0" lang="ru-RU" sz="1800" u="none" cap="none" strike="noStrike">
                <a:solidFill>
                  <a:srgbClr val="007700"/>
                </a:solidFill>
                <a:latin typeface="Arimo"/>
                <a:ea typeface="Arimo"/>
                <a:cs typeface="Arimo"/>
                <a:sym typeface="Arimo"/>
              </a:rPr>
              <a:t>) {</a:t>
            </a:r>
            <a:br>
              <a:rPr b="0" i="0" lang="ru-RU" sz="1800" u="none" cap="none" strike="noStrike">
                <a:solidFill>
                  <a:srgbClr val="007700"/>
                </a:solidFill>
                <a:latin typeface="Arimo"/>
                <a:ea typeface="Arimo"/>
                <a:cs typeface="Arimo"/>
                <a:sym typeface="Arimo"/>
              </a:rPr>
            </a:br>
            <a:r>
              <a:rPr b="0" i="0" lang="ru-RU" sz="1800" u="none" cap="none" strike="noStrike">
                <a:solidFill>
                  <a:srgbClr val="007700"/>
                </a:solidFill>
                <a:latin typeface="Arimo"/>
                <a:ea typeface="Arimo"/>
                <a:cs typeface="Arimo"/>
                <a:sym typeface="Arimo"/>
              </a:rPr>
              <a:t>	echo </a:t>
            </a:r>
            <a:r>
              <a:rPr b="0" i="0" lang="ru-RU" sz="1800" u="none" cap="none" strike="noStrike">
                <a:solidFill>
                  <a:srgbClr val="DD0000"/>
                </a:solidFill>
                <a:latin typeface="Arimo"/>
                <a:ea typeface="Arimo"/>
                <a:cs typeface="Arimo"/>
                <a:sym typeface="Arimo"/>
              </a:rPr>
              <a:t>"</a:t>
            </a:r>
            <a:r>
              <a:rPr b="0" i="0" lang="ru-RU" sz="1800" u="none" cap="none" strike="noStrike">
                <a:solidFill>
                  <a:srgbClr val="0000BB"/>
                </a:solidFill>
                <a:latin typeface="Arimo"/>
                <a:ea typeface="Arimo"/>
                <a:cs typeface="Arimo"/>
                <a:sym typeface="Arimo"/>
              </a:rPr>
              <a:t>$a</a:t>
            </a:r>
            <a:r>
              <a:rPr b="0" i="0" lang="ru-RU" sz="1800" u="none" cap="none" strike="noStrike">
                <a:solidFill>
                  <a:srgbClr val="DD0000"/>
                </a:solidFill>
                <a:latin typeface="Arimo"/>
                <a:ea typeface="Arimo"/>
                <a:cs typeface="Arimo"/>
                <a:sym typeface="Arimo"/>
              </a:rPr>
              <a:t>\n"</a:t>
            </a:r>
            <a:r>
              <a:rPr b="0" i="0" lang="ru-RU" sz="1800" u="none" cap="none" strike="noStrike">
                <a:solidFill>
                  <a:srgbClr val="007700"/>
                </a:solidFill>
                <a:latin typeface="Arimo"/>
                <a:ea typeface="Arimo"/>
                <a:cs typeface="Arimo"/>
                <a:sym typeface="Arimo"/>
              </a:rPr>
              <a:t>;</a:t>
            </a:r>
            <a:br>
              <a:rPr b="0" i="0" lang="ru-RU" sz="1800" u="none" cap="none" strike="noStrike">
                <a:solidFill>
                  <a:srgbClr val="007700"/>
                </a:solidFill>
                <a:latin typeface="Arimo"/>
                <a:ea typeface="Arimo"/>
                <a:cs typeface="Arimo"/>
                <a:sym typeface="Arimo"/>
              </a:rPr>
            </a:br>
            <a:r>
              <a:rPr b="0" i="0" lang="ru-RU" sz="1800" u="none" cap="none" strike="noStrike">
                <a:solidFill>
                  <a:srgbClr val="007700"/>
                </a:solidFill>
                <a:latin typeface="Arimo"/>
                <a:ea typeface="Arimo"/>
                <a:cs typeface="Arimo"/>
                <a:sym typeface="Arimo"/>
              </a:rPr>
              <a:t>	</a:t>
            </a:r>
            <a:r>
              <a:rPr b="0" i="0" lang="ru-RU" sz="1800" u="none" cap="none" strike="noStrike">
                <a:solidFill>
                  <a:srgbClr val="0000BB"/>
                </a:solidFill>
                <a:latin typeface="Arimo"/>
                <a:ea typeface="Arimo"/>
                <a:cs typeface="Arimo"/>
                <a:sym typeface="Arimo"/>
              </a:rPr>
              <a:t>recursion</a:t>
            </a:r>
            <a:r>
              <a:rPr b="0" i="0" lang="ru-RU" sz="1800" u="none" cap="none" strike="noStrike">
                <a:solidFill>
                  <a:srgbClr val="007700"/>
                </a:solidFill>
                <a:latin typeface="Arimo"/>
                <a:ea typeface="Arimo"/>
                <a:cs typeface="Arimo"/>
                <a:sym typeface="Arimo"/>
              </a:rPr>
              <a:t>(</a:t>
            </a:r>
            <a:r>
              <a:rPr b="0" i="0" lang="ru-RU" sz="1800" u="none" cap="none" strike="noStrike">
                <a:solidFill>
                  <a:srgbClr val="0000BB"/>
                </a:solidFill>
                <a:latin typeface="Arimo"/>
                <a:ea typeface="Arimo"/>
                <a:cs typeface="Arimo"/>
                <a:sym typeface="Arimo"/>
              </a:rPr>
              <a:t>$a </a:t>
            </a:r>
            <a:r>
              <a:rPr b="0" i="0" lang="ru-RU" sz="1800" u="none" cap="none" strike="noStrike">
                <a:solidFill>
                  <a:srgbClr val="007700"/>
                </a:solidFill>
                <a:latin typeface="Arimo"/>
                <a:ea typeface="Arimo"/>
                <a:cs typeface="Arimo"/>
                <a:sym typeface="Arimo"/>
              </a:rPr>
              <a:t>+ </a:t>
            </a:r>
            <a:r>
              <a:rPr b="0" i="0" lang="ru-RU" sz="1800" u="none" cap="none" strike="noStrike">
                <a:solidFill>
                  <a:srgbClr val="0000BB"/>
                </a:solidFill>
                <a:latin typeface="Arimo"/>
                <a:ea typeface="Arimo"/>
                <a:cs typeface="Arimo"/>
                <a:sym typeface="Arimo"/>
              </a:rPr>
              <a:t>1</a:t>
            </a:r>
            <a:r>
              <a:rPr b="0" i="0" lang="ru-RU" sz="1800" u="none" cap="none" strike="noStrike">
                <a:solidFill>
                  <a:srgbClr val="007700"/>
                </a:solidFill>
                <a:latin typeface="Arimo"/>
                <a:ea typeface="Arimo"/>
                <a:cs typeface="Arimo"/>
                <a:sym typeface="Arimo"/>
              </a:rPr>
              <a:t>);</a:t>
            </a:r>
            <a:br>
              <a:rPr b="0" i="0" lang="ru-RU" sz="1800" u="none" cap="none" strike="noStrike">
                <a:solidFill>
                  <a:srgbClr val="007700"/>
                </a:solidFill>
                <a:latin typeface="Arimo"/>
                <a:ea typeface="Arimo"/>
                <a:cs typeface="Arimo"/>
                <a:sym typeface="Arimo"/>
              </a:rPr>
            </a:br>
            <a:r>
              <a:rPr b="0" i="0" lang="ru-RU" sz="1800" u="none" cap="none" strike="noStrike">
                <a:solidFill>
                  <a:srgbClr val="007700"/>
                </a:solidFill>
                <a:latin typeface="Arimo"/>
                <a:ea typeface="Arimo"/>
                <a:cs typeface="Arimo"/>
                <a:sym typeface="Arimo"/>
              </a:rPr>
              <a:t>	}</a:t>
            </a:r>
            <a:br>
              <a:rPr b="0" i="0" lang="ru-RU" sz="1800" u="none" cap="none" strike="noStrike">
                <a:solidFill>
                  <a:srgbClr val="007700"/>
                </a:solidFill>
                <a:latin typeface="Arimo"/>
                <a:ea typeface="Arimo"/>
                <a:cs typeface="Arimo"/>
                <a:sym typeface="Arimo"/>
              </a:rPr>
            </a:br>
            <a:r>
              <a:rPr b="0" i="0" lang="ru-RU" sz="1800" u="none" cap="none" strike="noStrike">
                <a:solidFill>
                  <a:srgbClr val="007700"/>
                </a:solidFill>
                <a:latin typeface="Arimo"/>
                <a:ea typeface="Arimo"/>
                <a:cs typeface="Arimo"/>
                <a:sym typeface="Arimo"/>
              </a:rPr>
              <a:t>	}</a:t>
            </a:r>
            <a:br>
              <a:rPr b="0" i="0" lang="ru-RU" sz="1800" u="none" cap="none" strike="noStrike">
                <a:solidFill>
                  <a:srgbClr val="007700"/>
                </a:solidFill>
                <a:latin typeface="Arimo"/>
                <a:ea typeface="Arimo"/>
                <a:cs typeface="Arimo"/>
                <a:sym typeface="Arimo"/>
              </a:rPr>
            </a:br>
            <a:r>
              <a:rPr b="0" i="0" lang="ru-RU" sz="1800" u="none" cap="none" strike="noStrike">
                <a:solidFill>
                  <a:srgbClr val="007700"/>
                </a:solidFill>
                <a:latin typeface="Arimo"/>
                <a:ea typeface="Arimo"/>
                <a:cs typeface="Arimo"/>
                <a:sym typeface="Arimo"/>
              </a:rPr>
              <a:t>	</a:t>
            </a:r>
            <a:r>
              <a:rPr b="0" i="0" lang="ru-RU" sz="1800" u="none" cap="none" strike="noStrike">
                <a:solidFill>
                  <a:srgbClr val="0000BB"/>
                </a:solidFill>
                <a:latin typeface="Arimo"/>
                <a:ea typeface="Arimo"/>
                <a:cs typeface="Arimo"/>
                <a:sym typeface="Arimo"/>
              </a:rPr>
              <a:t>?&gt;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ru-RU" sz="1800" u="none" cap="none" strike="noStrike">
                <a:solidFill>
                  <a:schemeClr val="dk1"/>
                </a:solidFill>
                <a:latin typeface="Arial"/>
                <a:ea typeface="Arial"/>
                <a:cs typeface="Arial"/>
                <a:sym typeface="Arial"/>
              </a:rPr>
              <a:t>Замечание: Рекурсивный вызов методов/процедур с глубиной более 100-200 уровней рекурсии может вызвать переполнение стека и привести к аварийному завершению скрипта. В частности, бесконечная рекурсия будет считаться программной ошибкой.</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29"/>
          <p:cNvSpPr/>
          <p:nvPr/>
        </p:nvSpPr>
        <p:spPr>
          <a:xfrm>
            <a:off x="129396" y="116231"/>
            <a:ext cx="11714671" cy="1649811"/>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i="1" lang="ru-RU" sz="3200">
                <a:solidFill>
                  <a:srgbClr val="FF0000"/>
                </a:solidFill>
                <a:latin typeface="Calibri"/>
                <a:ea typeface="Calibri"/>
                <a:cs typeface="Calibri"/>
                <a:sym typeface="Calibri"/>
              </a:rPr>
              <a:t>58)	Охарактеризовать функции. slideDown([Duration], [easing], [callback]). slideUp([duration]], [easing], [callback]) библиотеки JQuery.</a:t>
            </a:r>
            <a:endParaRPr b="1" i="1" sz="3200">
              <a:solidFill>
                <a:srgbClr val="FF0000"/>
              </a:solidFill>
              <a:latin typeface="Calibri"/>
              <a:ea typeface="Calibri"/>
              <a:cs typeface="Calibri"/>
              <a:sym typeface="Calibri"/>
            </a:endParaRPr>
          </a:p>
        </p:txBody>
      </p:sp>
      <p:sp>
        <p:nvSpPr>
          <p:cNvPr id="833" name="Google Shape;833;p129"/>
          <p:cNvSpPr/>
          <p:nvPr/>
        </p:nvSpPr>
        <p:spPr>
          <a:xfrm>
            <a:off x="129396" y="1766042"/>
            <a:ext cx="11808604" cy="4431983"/>
          </a:xfrm>
          <a:prstGeom prst="rect">
            <a:avLst/>
          </a:prstGeom>
          <a:solidFill>
            <a:srgbClr val="E8E8FF"/>
          </a:solid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rgbClr val="000000"/>
              </a:buClr>
              <a:buSzPts val="1800"/>
              <a:buFont typeface="Roboto"/>
              <a:buNone/>
            </a:pPr>
            <a:r>
              <a:rPr b="0" i="0" lang="ru-RU" sz="1800" u="none" cap="none" strike="noStrike">
                <a:solidFill>
                  <a:srgbClr val="000000"/>
                </a:solidFill>
                <a:latin typeface="Roboto"/>
                <a:ea typeface="Roboto"/>
                <a:cs typeface="Roboto"/>
                <a:sym typeface="Roboto"/>
              </a:rPr>
              <a:t>Query метод </a:t>
            </a:r>
            <a:r>
              <a:rPr b="1" i="0" lang="ru-RU" sz="1800" u="none" cap="none" strike="noStrike">
                <a:solidFill>
                  <a:srgbClr val="000000"/>
                </a:solidFill>
                <a:latin typeface="Roboto"/>
                <a:ea typeface="Roboto"/>
                <a:cs typeface="Roboto"/>
                <a:sym typeface="Roboto"/>
              </a:rPr>
              <a:t>.slideDown()</a:t>
            </a:r>
            <a:r>
              <a:rPr b="0" i="0" lang="ru-RU" sz="1800" u="none" cap="none" strike="noStrike">
                <a:solidFill>
                  <a:srgbClr val="000000"/>
                </a:solidFill>
                <a:latin typeface="Roboto"/>
                <a:ea typeface="Roboto"/>
                <a:cs typeface="Roboto"/>
                <a:sym typeface="Roboto"/>
              </a:rPr>
              <a:t> плавно отображает выбранные элементы скользящим движением (</a:t>
            </a:r>
            <a:r>
              <a:rPr b="1" i="0" lang="ru-RU" sz="1800" u="none" cap="none" strike="noStrike">
                <a:solidFill>
                  <a:srgbClr val="000000"/>
                </a:solidFill>
                <a:latin typeface="Roboto"/>
                <a:ea typeface="Roboto"/>
                <a:cs typeface="Roboto"/>
                <a:sym typeface="Roboto"/>
              </a:rPr>
              <a:t>постепенно увеличивая их высоту</a:t>
            </a:r>
            <a:r>
              <a:rPr b="0" i="0" lang="ru-RU" sz="1800" u="none" cap="none" strike="noStrike">
                <a:solidFill>
                  <a:srgbClr val="000000"/>
                </a:solidFill>
                <a:latin typeface="Roboto"/>
                <a:ea typeface="Roboto"/>
                <a:cs typeface="Roboto"/>
                <a:sym typeface="Roboto"/>
              </a:rPr>
              <a:t>). Для того, чтобы плавно скрыть выбранные элементы скользящим движением вы можете воспользоваться методом </a:t>
            </a:r>
            <a:r>
              <a:rPr b="1" i="0" lang="ru-RU" sz="1800" u="sng" cap="none" strike="noStrike">
                <a:solidFill>
                  <a:schemeClr val="hlink"/>
                </a:solidFill>
                <a:latin typeface="Roboto"/>
                <a:ea typeface="Roboto"/>
                <a:cs typeface="Roboto"/>
                <a:sym typeface="Roboto"/>
                <a:hlinkClick r:id="rId3"/>
              </a:rPr>
              <a:t>.slideUp()</a:t>
            </a:r>
            <a:r>
              <a:rPr b="0" i="0" lang="ru-RU" sz="1800" u="none" cap="none" strike="noStrike">
                <a:solidFill>
                  <a:srgbClr val="000000"/>
                </a:solidFill>
                <a:latin typeface="Roboto"/>
                <a:ea typeface="Roboto"/>
                <a:cs typeface="Roboto"/>
                <a:sym typeface="Roboto"/>
              </a:rPr>
              <a:t>, или методом </a:t>
            </a:r>
            <a:r>
              <a:rPr b="1" i="0" lang="ru-RU" sz="1800" u="none" cap="none" strike="noStrike">
                <a:solidFill>
                  <a:srgbClr val="000000"/>
                </a:solidFill>
                <a:latin typeface="Roboto"/>
                <a:ea typeface="Roboto"/>
                <a:cs typeface="Roboto"/>
                <a:sym typeface="Roboto"/>
              </a:rPr>
              <a:t>.slideToggle()</a:t>
            </a:r>
            <a:r>
              <a:rPr b="0" i="0" lang="ru-RU" sz="1800" u="none" cap="none" strike="noStrike">
                <a:solidFill>
                  <a:srgbClr val="000000"/>
                </a:solidFill>
                <a:latin typeface="Roboto"/>
                <a:ea typeface="Roboto"/>
                <a:cs typeface="Roboto"/>
                <a:sym typeface="Roboto"/>
              </a:rPr>
              <a:t>, который отображает, или скрывает выбранные элементы скользящим движением.</a:t>
            </a:r>
            <a:endParaRPr b="1" i="0" sz="1800" u="none" cap="none" strike="noStrike">
              <a:solidFill>
                <a:srgbClr val="282828"/>
              </a:solidFill>
              <a:latin typeface="Open Sans"/>
              <a:ea typeface="Open Sans"/>
              <a:cs typeface="Open Sans"/>
              <a:sym typeface="Open Sans"/>
            </a:endParaRPr>
          </a:p>
          <a:p>
            <a:pPr indent="0" lvl="0" marL="0" marR="0" rtl="0" algn="just">
              <a:lnSpc>
                <a:spcPct val="100000"/>
              </a:lnSpc>
              <a:spcBef>
                <a:spcPts val="0"/>
              </a:spcBef>
              <a:spcAft>
                <a:spcPts val="0"/>
              </a:spcAft>
              <a:buClr>
                <a:srgbClr val="282828"/>
              </a:buClr>
              <a:buSzPts val="1800"/>
              <a:buFont typeface="Open Sans"/>
              <a:buNone/>
            </a:pPr>
            <a:r>
              <a:rPr b="1" i="0" lang="ru-RU" sz="1800" u="none" cap="none" strike="noStrike">
                <a:solidFill>
                  <a:srgbClr val="282828"/>
                </a:solidFill>
                <a:latin typeface="Open Sans"/>
                <a:ea typeface="Open Sans"/>
                <a:cs typeface="Open Sans"/>
                <a:sym typeface="Open Sans"/>
              </a:rPr>
              <a:t>jQuery синтаксис:</a:t>
            </a:r>
            <a:endParaRPr/>
          </a:p>
          <a:p>
            <a:pPr indent="0" lvl="0" marL="0" marR="0" rtl="0" algn="just">
              <a:lnSpc>
                <a:spcPct val="100000"/>
              </a:lnSpc>
              <a:spcBef>
                <a:spcPts val="0"/>
              </a:spcBef>
              <a:spcAft>
                <a:spcPts val="0"/>
              </a:spcAft>
              <a:buClr>
                <a:srgbClr val="000000"/>
              </a:buClr>
              <a:buSzPts val="1800"/>
              <a:buFont typeface="Open Sans"/>
              <a:buNone/>
            </a:pPr>
            <a:r>
              <a:rPr b="0" i="0" lang="ru-RU" sz="1800" u="none" cap="none" strike="noStrike">
                <a:solidFill>
                  <a:srgbClr val="000000"/>
                </a:solidFill>
                <a:latin typeface="Open Sans"/>
                <a:ea typeface="Open Sans"/>
                <a:cs typeface="Open Sans"/>
                <a:sym typeface="Open Sans"/>
              </a:rPr>
              <a:t>Синтаксис 1.0: </a:t>
            </a:r>
            <a:endParaRPr b="0" i="0" sz="1800" u="none" cap="none" strike="noStrike">
              <a:solidFill>
                <a:srgbClr val="000000"/>
              </a:solidFill>
              <a:latin typeface="Open Sans"/>
              <a:ea typeface="Open Sans"/>
              <a:cs typeface="Open Sans"/>
              <a:sym typeface="Open Sans"/>
            </a:endParaRPr>
          </a:p>
          <a:p>
            <a:pPr indent="0" lvl="0" marL="0" marR="0" rtl="0" algn="just">
              <a:lnSpc>
                <a:spcPct val="100000"/>
              </a:lnSpc>
              <a:spcBef>
                <a:spcPts val="0"/>
              </a:spcBef>
              <a:spcAft>
                <a:spcPts val="0"/>
              </a:spcAft>
              <a:buClr>
                <a:srgbClr val="000000"/>
              </a:buClr>
              <a:buSzPts val="1800"/>
              <a:buFont typeface="Open Sans"/>
              <a:buNone/>
            </a:pPr>
            <a:r>
              <a:rPr b="0" i="0" lang="ru-RU" sz="1800" u="none" cap="none" strike="noStrike">
                <a:solidFill>
                  <a:srgbClr val="000000"/>
                </a:solidFill>
                <a:latin typeface="Open Sans"/>
                <a:ea typeface="Open Sans"/>
                <a:cs typeface="Open Sans"/>
                <a:sym typeface="Open Sans"/>
              </a:rPr>
              <a:t>$( </a:t>
            </a:r>
            <a:r>
              <a:rPr b="1" i="0" lang="ru-RU" sz="1800" u="none" cap="none" strike="noStrike">
                <a:solidFill>
                  <a:srgbClr val="000080"/>
                </a:solidFill>
                <a:latin typeface="Open Sans"/>
                <a:ea typeface="Open Sans"/>
                <a:cs typeface="Open Sans"/>
                <a:sym typeface="Open Sans"/>
              </a:rPr>
              <a:t>selector</a:t>
            </a:r>
            <a:r>
              <a:rPr b="0" i="0" lang="ru-RU" sz="1800" u="none" cap="none" strike="noStrike">
                <a:solidFill>
                  <a:srgbClr val="000000"/>
                </a:solidFill>
                <a:latin typeface="Open Sans"/>
                <a:ea typeface="Open Sans"/>
                <a:cs typeface="Open Sans"/>
                <a:sym typeface="Open Sans"/>
              </a:rPr>
              <a:t> ).slideDown() </a:t>
            </a:r>
            <a:r>
              <a:rPr b="1" i="0" lang="ru-RU" sz="1800" u="none" cap="none" strike="noStrike">
                <a:solidFill>
                  <a:srgbClr val="228B22"/>
                </a:solidFill>
                <a:latin typeface="Open Sans"/>
                <a:ea typeface="Open Sans"/>
                <a:cs typeface="Open Sans"/>
                <a:sym typeface="Open Sans"/>
              </a:rPr>
              <a:t>// метод используется без параметров</a:t>
            </a:r>
            <a:r>
              <a:rPr b="0" i="0" lang="ru-RU" sz="1800" u="none" cap="none" strike="noStrike">
                <a:solidFill>
                  <a:srgbClr val="000000"/>
                </a:solidFill>
                <a:latin typeface="Open Sans"/>
                <a:ea typeface="Open Sans"/>
                <a:cs typeface="Open Sans"/>
                <a:sym typeface="Open Sans"/>
              </a:rPr>
              <a:t> </a:t>
            </a:r>
            <a:endParaRPr b="0" i="0" sz="1800" u="none" cap="none" strike="noStrike">
              <a:solidFill>
                <a:srgbClr val="000000"/>
              </a:solidFill>
              <a:latin typeface="Open Sans"/>
              <a:ea typeface="Open Sans"/>
              <a:cs typeface="Open Sans"/>
              <a:sym typeface="Open Sans"/>
            </a:endParaRPr>
          </a:p>
          <a:p>
            <a:pPr indent="0" lvl="0" marL="0" marR="0" rtl="0" algn="just">
              <a:lnSpc>
                <a:spcPct val="100000"/>
              </a:lnSpc>
              <a:spcBef>
                <a:spcPts val="0"/>
              </a:spcBef>
              <a:spcAft>
                <a:spcPts val="0"/>
              </a:spcAft>
              <a:buClr>
                <a:srgbClr val="000000"/>
              </a:buClr>
              <a:buSzPts val="1800"/>
              <a:buFont typeface="Open Sans"/>
              <a:buNone/>
            </a:pPr>
            <a:r>
              <a:rPr b="0" i="0" lang="ru-RU" sz="1800" u="none" cap="none" strike="noStrike">
                <a:solidFill>
                  <a:srgbClr val="000000"/>
                </a:solidFill>
                <a:latin typeface="Open Sans"/>
                <a:ea typeface="Open Sans"/>
                <a:cs typeface="Open Sans"/>
                <a:sym typeface="Open Sans"/>
              </a:rPr>
              <a:t>$( </a:t>
            </a:r>
            <a:r>
              <a:rPr b="1" i="0" lang="ru-RU" sz="1800" u="none" cap="none" strike="noStrike">
                <a:solidFill>
                  <a:srgbClr val="000080"/>
                </a:solidFill>
                <a:latin typeface="Open Sans"/>
                <a:ea typeface="Open Sans"/>
                <a:cs typeface="Open Sans"/>
                <a:sym typeface="Open Sans"/>
              </a:rPr>
              <a:t>selector</a:t>
            </a:r>
            <a:r>
              <a:rPr b="0" i="0" lang="ru-RU" sz="1800" u="none" cap="none" strike="noStrike">
                <a:solidFill>
                  <a:srgbClr val="000000"/>
                </a:solidFill>
                <a:latin typeface="Open Sans"/>
                <a:ea typeface="Open Sans"/>
                <a:cs typeface="Open Sans"/>
                <a:sym typeface="Open Sans"/>
              </a:rPr>
              <a:t> ).slideDown( </a:t>
            </a:r>
            <a:r>
              <a:rPr b="0" i="1" lang="ru-RU" sz="1800" u="none" cap="none" strike="noStrike">
                <a:solidFill>
                  <a:srgbClr val="000000"/>
                </a:solidFill>
                <a:latin typeface="Open Sans"/>
                <a:ea typeface="Open Sans"/>
                <a:cs typeface="Open Sans"/>
                <a:sym typeface="Open Sans"/>
              </a:rPr>
              <a:t>duration</a:t>
            </a:r>
            <a:r>
              <a:rPr b="0" i="0" lang="ru-RU" sz="1800" u="none" cap="none" strike="noStrike">
                <a:solidFill>
                  <a:srgbClr val="000000"/>
                </a:solidFill>
                <a:latin typeface="Open Sans"/>
                <a:ea typeface="Open Sans"/>
                <a:cs typeface="Open Sans"/>
                <a:sym typeface="Open Sans"/>
              </a:rPr>
              <a:t>, </a:t>
            </a:r>
            <a:r>
              <a:rPr b="0" i="1" lang="ru-RU" sz="1800" u="none" cap="none" strike="noStrike">
                <a:solidFill>
                  <a:srgbClr val="000000"/>
                </a:solidFill>
                <a:latin typeface="Open Sans"/>
                <a:ea typeface="Open Sans"/>
                <a:cs typeface="Open Sans"/>
                <a:sym typeface="Open Sans"/>
              </a:rPr>
              <a:t>complete</a:t>
            </a:r>
            <a:r>
              <a:rPr b="0" i="0" lang="ru-RU" sz="1800" u="none" cap="none" strike="noStrike">
                <a:solidFill>
                  <a:srgbClr val="000000"/>
                </a:solidFill>
                <a:latin typeface="Open Sans"/>
                <a:ea typeface="Open Sans"/>
                <a:cs typeface="Open Sans"/>
                <a:sym typeface="Open Sans"/>
              </a:rPr>
              <a:t> ) </a:t>
            </a:r>
            <a:endParaRPr b="0" i="0" sz="1800" u="none" cap="none" strike="noStrike">
              <a:solidFill>
                <a:srgbClr val="000000"/>
              </a:solidFill>
              <a:latin typeface="Open Sans"/>
              <a:ea typeface="Open Sans"/>
              <a:cs typeface="Open Sans"/>
              <a:sym typeface="Open Sans"/>
            </a:endParaRPr>
          </a:p>
          <a:p>
            <a:pPr indent="0" lvl="0" marL="0" marR="0" rtl="0" algn="just">
              <a:lnSpc>
                <a:spcPct val="100000"/>
              </a:lnSpc>
              <a:spcBef>
                <a:spcPts val="0"/>
              </a:spcBef>
              <a:spcAft>
                <a:spcPts val="0"/>
              </a:spcAft>
              <a:buClr>
                <a:srgbClr val="000000"/>
              </a:buClr>
              <a:buSzPts val="1800"/>
              <a:buFont typeface="Open Sans"/>
              <a:buNone/>
            </a:pPr>
            <a:r>
              <a:rPr b="0" i="1" lang="ru-RU" sz="1800" u="none" cap="none" strike="noStrike">
                <a:solidFill>
                  <a:srgbClr val="000000"/>
                </a:solidFill>
                <a:latin typeface="Open Sans"/>
                <a:ea typeface="Open Sans"/>
                <a:cs typeface="Open Sans"/>
                <a:sym typeface="Open Sans"/>
              </a:rPr>
              <a:t>duration</a:t>
            </a:r>
            <a:r>
              <a:rPr b="0" i="0" lang="ru-RU" sz="1800" u="none" cap="none" strike="noStrike">
                <a:solidFill>
                  <a:srgbClr val="000000"/>
                </a:solidFill>
                <a:latin typeface="Open Sans"/>
                <a:ea typeface="Open Sans"/>
                <a:cs typeface="Open Sans"/>
                <a:sym typeface="Open Sans"/>
              </a:rPr>
              <a:t> - </a:t>
            </a:r>
            <a:r>
              <a:rPr b="1" i="0" lang="ru-RU" sz="1800" u="none" cap="none" strike="noStrike">
                <a:solidFill>
                  <a:srgbClr val="000080"/>
                </a:solidFill>
                <a:latin typeface="Open Sans"/>
                <a:ea typeface="Open Sans"/>
                <a:cs typeface="Open Sans"/>
                <a:sym typeface="Open Sans"/>
              </a:rPr>
              <a:t>Number</a:t>
            </a:r>
            <a:r>
              <a:rPr b="0" i="0" lang="ru-RU" sz="1800" u="none" cap="none" strike="noStrike">
                <a:solidFill>
                  <a:srgbClr val="000000"/>
                </a:solidFill>
                <a:latin typeface="Open Sans"/>
                <a:ea typeface="Open Sans"/>
                <a:cs typeface="Open Sans"/>
                <a:sym typeface="Open Sans"/>
              </a:rPr>
              <a:t>, или </a:t>
            </a:r>
            <a:r>
              <a:rPr b="1" i="0" lang="ru-RU" sz="1800" u="none" cap="none" strike="noStrike">
                <a:solidFill>
                  <a:srgbClr val="000080"/>
                </a:solidFill>
                <a:latin typeface="Open Sans"/>
                <a:ea typeface="Open Sans"/>
                <a:cs typeface="Open Sans"/>
                <a:sym typeface="Open Sans"/>
              </a:rPr>
              <a:t>String</a:t>
            </a:r>
            <a:r>
              <a:rPr b="0" i="0" lang="ru-RU" sz="1800" u="none" cap="none" strike="noStrike">
                <a:solidFill>
                  <a:srgbClr val="000000"/>
                </a:solidFill>
                <a:latin typeface="Open Sans"/>
                <a:ea typeface="Open Sans"/>
                <a:cs typeface="Open Sans"/>
                <a:sym typeface="Open Sans"/>
              </a:rPr>
              <a:t> </a:t>
            </a:r>
            <a:endParaRPr b="0" i="0" sz="1800" u="none" cap="none" strike="noStrike">
              <a:solidFill>
                <a:srgbClr val="000000"/>
              </a:solidFill>
              <a:latin typeface="Open Sans"/>
              <a:ea typeface="Open Sans"/>
              <a:cs typeface="Open Sans"/>
              <a:sym typeface="Open Sans"/>
            </a:endParaRPr>
          </a:p>
          <a:p>
            <a:pPr indent="0" lvl="0" marL="0" marR="0" rtl="0" algn="just">
              <a:lnSpc>
                <a:spcPct val="100000"/>
              </a:lnSpc>
              <a:spcBef>
                <a:spcPts val="0"/>
              </a:spcBef>
              <a:spcAft>
                <a:spcPts val="0"/>
              </a:spcAft>
              <a:buClr>
                <a:srgbClr val="000000"/>
              </a:buClr>
              <a:buSzPts val="1800"/>
              <a:buFont typeface="Open Sans"/>
              <a:buNone/>
            </a:pPr>
            <a:r>
              <a:rPr b="0" i="1" lang="ru-RU" sz="1800" u="none" cap="none" strike="noStrike">
                <a:solidFill>
                  <a:srgbClr val="000000"/>
                </a:solidFill>
                <a:latin typeface="Open Sans"/>
                <a:ea typeface="Open Sans"/>
                <a:cs typeface="Open Sans"/>
                <a:sym typeface="Open Sans"/>
              </a:rPr>
              <a:t>complete</a:t>
            </a:r>
            <a:r>
              <a:rPr b="0" i="0" lang="ru-RU" sz="1800" u="none" cap="none" strike="noStrike">
                <a:solidFill>
                  <a:srgbClr val="000000"/>
                </a:solidFill>
                <a:latin typeface="Open Sans"/>
                <a:ea typeface="Open Sans"/>
                <a:cs typeface="Open Sans"/>
                <a:sym typeface="Open Sans"/>
              </a:rPr>
              <a:t> - </a:t>
            </a:r>
            <a:r>
              <a:rPr b="1" i="0" lang="ru-RU" sz="1800" u="none" cap="none" strike="noStrike">
                <a:solidFill>
                  <a:srgbClr val="000080"/>
                </a:solidFill>
                <a:latin typeface="Open Sans"/>
                <a:ea typeface="Open Sans"/>
                <a:cs typeface="Open Sans"/>
                <a:sym typeface="Open Sans"/>
              </a:rPr>
              <a:t>Function</a:t>
            </a:r>
            <a:r>
              <a:rPr b="0" i="0" lang="ru-RU" sz="1800" u="none" cap="none" strike="noStrike">
                <a:solidFill>
                  <a:srgbClr val="000000"/>
                </a:solidFill>
                <a:latin typeface="Open Sans"/>
                <a:ea typeface="Open Sans"/>
                <a:cs typeface="Open Sans"/>
                <a:sym typeface="Open Sans"/>
              </a:rPr>
              <a:t> </a:t>
            </a:r>
            <a:endParaRPr b="0" i="0" sz="1800" u="none" cap="none" strike="noStrike">
              <a:solidFill>
                <a:srgbClr val="000000"/>
              </a:solidFill>
              <a:latin typeface="Open Sans"/>
              <a:ea typeface="Open Sans"/>
              <a:cs typeface="Open Sans"/>
              <a:sym typeface="Open Sans"/>
            </a:endParaRPr>
          </a:p>
          <a:p>
            <a:pPr indent="0" lvl="0" marL="0" marR="0" rtl="0" algn="just">
              <a:lnSpc>
                <a:spcPct val="100000"/>
              </a:lnSpc>
              <a:spcBef>
                <a:spcPts val="0"/>
              </a:spcBef>
              <a:spcAft>
                <a:spcPts val="0"/>
              </a:spcAft>
              <a:buClr>
                <a:srgbClr val="000000"/>
              </a:buClr>
              <a:buSzPts val="1800"/>
              <a:buFont typeface="Open Sans"/>
              <a:buNone/>
            </a:pPr>
            <a:r>
              <a:rPr b="0" i="0" lang="ru-RU" sz="1800" u="none" cap="none" strike="noStrike">
                <a:solidFill>
                  <a:srgbClr val="000000"/>
                </a:solidFill>
                <a:latin typeface="Open Sans"/>
                <a:ea typeface="Open Sans"/>
                <a:cs typeface="Open Sans"/>
                <a:sym typeface="Open Sans"/>
              </a:rPr>
              <a:t>$( </a:t>
            </a:r>
            <a:r>
              <a:rPr b="1" i="0" lang="ru-RU" sz="1800" u="none" cap="none" strike="noStrike">
                <a:solidFill>
                  <a:srgbClr val="000080"/>
                </a:solidFill>
                <a:latin typeface="Open Sans"/>
                <a:ea typeface="Open Sans"/>
                <a:cs typeface="Open Sans"/>
                <a:sym typeface="Open Sans"/>
              </a:rPr>
              <a:t>selector</a:t>
            </a:r>
            <a:r>
              <a:rPr b="0" i="0" lang="ru-RU" sz="1800" u="none" cap="none" strike="noStrike">
                <a:solidFill>
                  <a:srgbClr val="000000"/>
                </a:solidFill>
                <a:latin typeface="Open Sans"/>
                <a:ea typeface="Open Sans"/>
                <a:cs typeface="Open Sans"/>
                <a:sym typeface="Open Sans"/>
              </a:rPr>
              <a:t> ).slideDown( </a:t>
            </a:r>
            <a:r>
              <a:rPr b="1" i="0" lang="ru-RU" sz="1800" u="none" cap="none" strike="noStrike">
                <a:solidFill>
                  <a:srgbClr val="FF0000"/>
                </a:solidFill>
                <a:latin typeface="Open Sans"/>
                <a:ea typeface="Open Sans"/>
                <a:cs typeface="Open Sans"/>
                <a:sym typeface="Open Sans"/>
              </a:rPr>
              <a:t>{</a:t>
            </a:r>
            <a:r>
              <a:rPr b="0" i="0" lang="ru-RU" sz="1800" u="none" cap="none" strike="noStrike">
                <a:solidFill>
                  <a:srgbClr val="000000"/>
                </a:solidFill>
                <a:latin typeface="Open Sans"/>
                <a:ea typeface="Open Sans"/>
                <a:cs typeface="Open Sans"/>
                <a:sym typeface="Open Sans"/>
              </a:rPr>
              <a:t> </a:t>
            </a:r>
            <a:r>
              <a:rPr b="0" i="1" lang="ru-RU" sz="1800" u="none" cap="none" strike="noStrike">
                <a:solidFill>
                  <a:srgbClr val="000000"/>
                </a:solidFill>
                <a:latin typeface="Open Sans"/>
                <a:ea typeface="Open Sans"/>
                <a:cs typeface="Open Sans"/>
                <a:sym typeface="Open Sans"/>
              </a:rPr>
              <a:t>options</a:t>
            </a:r>
            <a:r>
              <a:rPr b="0" i="0" lang="ru-RU" sz="1800" u="none" cap="none" strike="noStrike">
                <a:solidFill>
                  <a:srgbClr val="000000"/>
                </a:solidFill>
                <a:latin typeface="Open Sans"/>
                <a:ea typeface="Open Sans"/>
                <a:cs typeface="Open Sans"/>
                <a:sym typeface="Open Sans"/>
              </a:rPr>
              <a:t> </a:t>
            </a:r>
            <a:r>
              <a:rPr b="1" i="0" lang="ru-RU" sz="1800" u="none" cap="none" strike="noStrike">
                <a:solidFill>
                  <a:srgbClr val="FF0000"/>
                </a:solidFill>
                <a:latin typeface="Open Sans"/>
                <a:ea typeface="Open Sans"/>
                <a:cs typeface="Open Sans"/>
                <a:sym typeface="Open Sans"/>
              </a:rPr>
              <a:t>}</a:t>
            </a:r>
            <a:r>
              <a:rPr b="0" i="0" lang="ru-RU" sz="1800" u="none" cap="none" strike="noStrike">
                <a:solidFill>
                  <a:srgbClr val="000000"/>
                </a:solidFill>
                <a:latin typeface="Open Sans"/>
                <a:ea typeface="Open Sans"/>
                <a:cs typeface="Open Sans"/>
                <a:sym typeface="Open Sans"/>
              </a:rPr>
              <a:t> ) </a:t>
            </a:r>
            <a:r>
              <a:rPr b="1" i="0" lang="ru-RU" sz="1800" u="none" cap="none" strike="noStrike">
                <a:solidFill>
                  <a:srgbClr val="228B22"/>
                </a:solidFill>
                <a:latin typeface="Open Sans"/>
                <a:ea typeface="Open Sans"/>
                <a:cs typeface="Open Sans"/>
                <a:sym typeface="Open Sans"/>
              </a:rPr>
              <a:t>// option: value (описание ниже)</a:t>
            </a:r>
            <a:r>
              <a:rPr b="0" i="0" lang="ru-RU" sz="1800" u="none" cap="none" strike="noStrike">
                <a:solidFill>
                  <a:srgbClr val="000000"/>
                </a:solidFill>
                <a:latin typeface="Open Sans"/>
                <a:ea typeface="Open Sans"/>
                <a:cs typeface="Open Sans"/>
                <a:sym typeface="Open Sans"/>
              </a:rPr>
              <a:t> </a:t>
            </a:r>
            <a:endParaRPr b="0" i="0" sz="1800" u="none" cap="none" strike="noStrike">
              <a:solidFill>
                <a:srgbClr val="000000"/>
              </a:solidFill>
              <a:latin typeface="Open Sans"/>
              <a:ea typeface="Open Sans"/>
              <a:cs typeface="Open Sans"/>
              <a:sym typeface="Open Sans"/>
            </a:endParaRPr>
          </a:p>
          <a:p>
            <a:pPr indent="0" lvl="0" marL="0" marR="0" rtl="0" algn="just">
              <a:lnSpc>
                <a:spcPct val="100000"/>
              </a:lnSpc>
              <a:spcBef>
                <a:spcPts val="0"/>
              </a:spcBef>
              <a:spcAft>
                <a:spcPts val="0"/>
              </a:spcAft>
              <a:buClr>
                <a:srgbClr val="000000"/>
              </a:buClr>
              <a:buSzPts val="1800"/>
              <a:buFont typeface="Open Sans"/>
              <a:buNone/>
            </a:pPr>
            <a:r>
              <a:rPr b="0" i="1" lang="ru-RU" sz="1800" u="none" cap="none" strike="noStrike">
                <a:solidFill>
                  <a:srgbClr val="000000"/>
                </a:solidFill>
                <a:latin typeface="Open Sans"/>
                <a:ea typeface="Open Sans"/>
                <a:cs typeface="Open Sans"/>
                <a:sym typeface="Open Sans"/>
              </a:rPr>
              <a:t>options</a:t>
            </a:r>
            <a:r>
              <a:rPr b="0" i="0" lang="ru-RU" sz="1800" u="none" cap="none" strike="noStrike">
                <a:solidFill>
                  <a:srgbClr val="000000"/>
                </a:solidFill>
                <a:latin typeface="Open Sans"/>
                <a:ea typeface="Open Sans"/>
                <a:cs typeface="Open Sans"/>
                <a:sym typeface="Open Sans"/>
              </a:rPr>
              <a:t> - </a:t>
            </a:r>
            <a:r>
              <a:rPr b="1" i="0" lang="ru-RU" sz="1800" u="none" cap="none" strike="noStrike">
                <a:solidFill>
                  <a:srgbClr val="000080"/>
                </a:solidFill>
                <a:latin typeface="Open Sans"/>
                <a:ea typeface="Open Sans"/>
                <a:cs typeface="Open Sans"/>
                <a:sym typeface="Open Sans"/>
              </a:rPr>
              <a:t>PlainObject</a:t>
            </a:r>
            <a:r>
              <a:rPr b="0" i="0" lang="ru-RU" sz="1800" u="none" cap="none" strike="noStrike">
                <a:solidFill>
                  <a:srgbClr val="000000"/>
                </a:solidFill>
                <a:latin typeface="Open Sans"/>
                <a:ea typeface="Open Sans"/>
                <a:cs typeface="Open Sans"/>
                <a:sym typeface="Open Sans"/>
              </a:rPr>
              <a:t> Синтаксис 1.4.3: </a:t>
            </a:r>
            <a:endParaRPr b="0" i="0" sz="1800" u="none" cap="none" strike="noStrike">
              <a:solidFill>
                <a:srgbClr val="000000"/>
              </a:solidFill>
              <a:latin typeface="Open Sans"/>
              <a:ea typeface="Open Sans"/>
              <a:cs typeface="Open Sans"/>
              <a:sym typeface="Open Sans"/>
            </a:endParaRPr>
          </a:p>
          <a:p>
            <a:pPr indent="0" lvl="0" marL="0" marR="0" rtl="0" algn="just">
              <a:lnSpc>
                <a:spcPct val="100000"/>
              </a:lnSpc>
              <a:spcBef>
                <a:spcPts val="0"/>
              </a:spcBef>
              <a:spcAft>
                <a:spcPts val="0"/>
              </a:spcAft>
              <a:buClr>
                <a:srgbClr val="000000"/>
              </a:buClr>
              <a:buSzPts val="1800"/>
              <a:buFont typeface="Open Sans"/>
              <a:buNone/>
            </a:pPr>
            <a:r>
              <a:rPr b="0" i="0" lang="ru-RU" sz="1800" u="none" cap="none" strike="noStrike">
                <a:solidFill>
                  <a:srgbClr val="000000"/>
                </a:solidFill>
                <a:latin typeface="Open Sans"/>
                <a:ea typeface="Open Sans"/>
                <a:cs typeface="Open Sans"/>
                <a:sym typeface="Open Sans"/>
              </a:rPr>
              <a:t>$( </a:t>
            </a:r>
            <a:r>
              <a:rPr b="1" i="0" lang="ru-RU" sz="1800" u="none" cap="none" strike="noStrike">
                <a:solidFill>
                  <a:srgbClr val="000080"/>
                </a:solidFill>
                <a:latin typeface="Open Sans"/>
                <a:ea typeface="Open Sans"/>
                <a:cs typeface="Open Sans"/>
                <a:sym typeface="Open Sans"/>
              </a:rPr>
              <a:t>selector</a:t>
            </a:r>
            <a:r>
              <a:rPr b="0" i="0" lang="ru-RU" sz="1800" u="none" cap="none" strike="noStrike">
                <a:solidFill>
                  <a:srgbClr val="000000"/>
                </a:solidFill>
                <a:latin typeface="Open Sans"/>
                <a:ea typeface="Open Sans"/>
                <a:cs typeface="Open Sans"/>
                <a:sym typeface="Open Sans"/>
              </a:rPr>
              <a:t> ).slideDown( </a:t>
            </a:r>
            <a:r>
              <a:rPr b="0" i="1" lang="ru-RU" sz="1800" u="none" cap="none" strike="noStrike">
                <a:solidFill>
                  <a:srgbClr val="000000"/>
                </a:solidFill>
                <a:latin typeface="Open Sans"/>
                <a:ea typeface="Open Sans"/>
                <a:cs typeface="Open Sans"/>
                <a:sym typeface="Open Sans"/>
              </a:rPr>
              <a:t>duration</a:t>
            </a:r>
            <a:r>
              <a:rPr b="0" i="0" lang="ru-RU" sz="1800" u="none" cap="none" strike="noStrike">
                <a:solidFill>
                  <a:srgbClr val="000000"/>
                </a:solidFill>
                <a:latin typeface="Open Sans"/>
                <a:ea typeface="Open Sans"/>
                <a:cs typeface="Open Sans"/>
                <a:sym typeface="Open Sans"/>
              </a:rPr>
              <a:t>, </a:t>
            </a:r>
            <a:r>
              <a:rPr b="0" i="1" lang="ru-RU" sz="1800" u="none" cap="none" strike="noStrike">
                <a:solidFill>
                  <a:srgbClr val="000000"/>
                </a:solidFill>
                <a:latin typeface="Open Sans"/>
                <a:ea typeface="Open Sans"/>
                <a:cs typeface="Open Sans"/>
                <a:sym typeface="Open Sans"/>
              </a:rPr>
              <a:t>easing</a:t>
            </a:r>
            <a:r>
              <a:rPr b="0" i="0" lang="ru-RU" sz="1800" u="none" cap="none" strike="noStrike">
                <a:solidFill>
                  <a:srgbClr val="000000"/>
                </a:solidFill>
                <a:latin typeface="Open Sans"/>
                <a:ea typeface="Open Sans"/>
                <a:cs typeface="Open Sans"/>
                <a:sym typeface="Open Sans"/>
              </a:rPr>
              <a:t>, </a:t>
            </a:r>
            <a:r>
              <a:rPr b="0" i="1" lang="ru-RU" sz="1800" u="none" cap="none" strike="noStrike">
                <a:solidFill>
                  <a:srgbClr val="000000"/>
                </a:solidFill>
                <a:latin typeface="Open Sans"/>
                <a:ea typeface="Open Sans"/>
                <a:cs typeface="Open Sans"/>
                <a:sym typeface="Open Sans"/>
              </a:rPr>
              <a:t>complete</a:t>
            </a:r>
            <a:r>
              <a:rPr b="0" i="0" lang="ru-RU" sz="1800" u="none" cap="none" strike="noStrike">
                <a:solidFill>
                  <a:srgbClr val="000000"/>
                </a:solidFill>
                <a:latin typeface="Open Sans"/>
                <a:ea typeface="Open Sans"/>
                <a:cs typeface="Open Sans"/>
                <a:sym typeface="Open Sans"/>
              </a:rPr>
              <a:t> ) </a:t>
            </a:r>
            <a:endParaRPr b="0" i="0" sz="1800" u="none" cap="none" strike="noStrike">
              <a:solidFill>
                <a:srgbClr val="000000"/>
              </a:solidFill>
              <a:latin typeface="Open Sans"/>
              <a:ea typeface="Open Sans"/>
              <a:cs typeface="Open Sans"/>
              <a:sym typeface="Open Sans"/>
            </a:endParaRPr>
          </a:p>
          <a:p>
            <a:pPr indent="0" lvl="0" marL="0" marR="0" rtl="0" algn="just">
              <a:lnSpc>
                <a:spcPct val="100000"/>
              </a:lnSpc>
              <a:spcBef>
                <a:spcPts val="0"/>
              </a:spcBef>
              <a:spcAft>
                <a:spcPts val="0"/>
              </a:spcAft>
              <a:buClr>
                <a:srgbClr val="000000"/>
              </a:buClr>
              <a:buSzPts val="1800"/>
              <a:buFont typeface="Open Sans"/>
              <a:buNone/>
            </a:pPr>
            <a:r>
              <a:rPr b="0" i="1" lang="ru-RU" sz="1800" u="none" cap="none" strike="noStrike">
                <a:solidFill>
                  <a:srgbClr val="000000"/>
                </a:solidFill>
                <a:latin typeface="Open Sans"/>
                <a:ea typeface="Open Sans"/>
                <a:cs typeface="Open Sans"/>
                <a:sym typeface="Open Sans"/>
              </a:rPr>
              <a:t>duration</a:t>
            </a:r>
            <a:r>
              <a:rPr b="0" i="0" lang="ru-RU" sz="1800" u="none" cap="none" strike="noStrike">
                <a:solidFill>
                  <a:srgbClr val="000000"/>
                </a:solidFill>
                <a:latin typeface="Open Sans"/>
                <a:ea typeface="Open Sans"/>
                <a:cs typeface="Open Sans"/>
                <a:sym typeface="Open Sans"/>
              </a:rPr>
              <a:t> - </a:t>
            </a:r>
            <a:r>
              <a:rPr b="1" i="0" lang="ru-RU" sz="1800" u="none" cap="none" strike="noStrike">
                <a:solidFill>
                  <a:srgbClr val="000080"/>
                </a:solidFill>
                <a:latin typeface="Open Sans"/>
                <a:ea typeface="Open Sans"/>
                <a:cs typeface="Open Sans"/>
                <a:sym typeface="Open Sans"/>
              </a:rPr>
              <a:t>Number</a:t>
            </a:r>
            <a:r>
              <a:rPr b="0" i="0" lang="ru-RU" sz="1800" u="none" cap="none" strike="noStrike">
                <a:solidFill>
                  <a:srgbClr val="000000"/>
                </a:solidFill>
                <a:latin typeface="Open Sans"/>
                <a:ea typeface="Open Sans"/>
                <a:cs typeface="Open Sans"/>
                <a:sym typeface="Open Sans"/>
              </a:rPr>
              <a:t>, или </a:t>
            </a:r>
            <a:r>
              <a:rPr b="1" i="0" lang="ru-RU" sz="1800" u="none" cap="none" strike="noStrike">
                <a:solidFill>
                  <a:srgbClr val="000080"/>
                </a:solidFill>
                <a:latin typeface="Open Sans"/>
                <a:ea typeface="Open Sans"/>
                <a:cs typeface="Open Sans"/>
                <a:sym typeface="Open Sans"/>
              </a:rPr>
              <a:t>String</a:t>
            </a:r>
            <a:r>
              <a:rPr b="0" i="0" lang="ru-RU" sz="1800" u="none" cap="none" strike="noStrike">
                <a:solidFill>
                  <a:srgbClr val="000000"/>
                </a:solidFill>
                <a:latin typeface="Open Sans"/>
                <a:ea typeface="Open Sans"/>
                <a:cs typeface="Open Sans"/>
                <a:sym typeface="Open Sans"/>
              </a:rPr>
              <a:t> </a:t>
            </a:r>
            <a:endParaRPr b="0" i="0" sz="1800" u="none" cap="none" strike="noStrike">
              <a:solidFill>
                <a:srgbClr val="000000"/>
              </a:solidFill>
              <a:latin typeface="Open Sans"/>
              <a:ea typeface="Open Sans"/>
              <a:cs typeface="Open Sans"/>
              <a:sym typeface="Open Sans"/>
            </a:endParaRPr>
          </a:p>
          <a:p>
            <a:pPr indent="0" lvl="0" marL="0" marR="0" rtl="0" algn="just">
              <a:lnSpc>
                <a:spcPct val="100000"/>
              </a:lnSpc>
              <a:spcBef>
                <a:spcPts val="0"/>
              </a:spcBef>
              <a:spcAft>
                <a:spcPts val="0"/>
              </a:spcAft>
              <a:buClr>
                <a:srgbClr val="000000"/>
              </a:buClr>
              <a:buSzPts val="1800"/>
              <a:buFont typeface="Open Sans"/>
              <a:buNone/>
            </a:pPr>
            <a:r>
              <a:rPr b="0" i="1" lang="ru-RU" sz="1800" u="none" cap="none" strike="noStrike">
                <a:solidFill>
                  <a:srgbClr val="000000"/>
                </a:solidFill>
                <a:latin typeface="Open Sans"/>
                <a:ea typeface="Open Sans"/>
                <a:cs typeface="Open Sans"/>
                <a:sym typeface="Open Sans"/>
              </a:rPr>
              <a:t>easing</a:t>
            </a:r>
            <a:r>
              <a:rPr b="0" i="0" lang="ru-RU" sz="1800" u="none" cap="none" strike="noStrike">
                <a:solidFill>
                  <a:srgbClr val="000000"/>
                </a:solidFill>
                <a:latin typeface="Open Sans"/>
                <a:ea typeface="Open Sans"/>
                <a:cs typeface="Open Sans"/>
                <a:sym typeface="Open Sans"/>
              </a:rPr>
              <a:t> - </a:t>
            </a:r>
            <a:r>
              <a:rPr b="1" i="0" lang="ru-RU" sz="1800" u="none" cap="none" strike="noStrike">
                <a:solidFill>
                  <a:srgbClr val="000080"/>
                </a:solidFill>
                <a:latin typeface="Open Sans"/>
                <a:ea typeface="Open Sans"/>
                <a:cs typeface="Open Sans"/>
                <a:sym typeface="Open Sans"/>
              </a:rPr>
              <a:t>String</a:t>
            </a:r>
            <a:r>
              <a:rPr b="0" i="0" lang="ru-RU" sz="1800" u="none" cap="none" strike="noStrike">
                <a:solidFill>
                  <a:srgbClr val="000000"/>
                </a:solidFill>
                <a:latin typeface="Open Sans"/>
                <a:ea typeface="Open Sans"/>
                <a:cs typeface="Open Sans"/>
                <a:sym typeface="Open Sans"/>
              </a:rPr>
              <a:t> </a:t>
            </a:r>
            <a:endParaRPr b="0" i="0" sz="1800" u="none" cap="none" strike="noStrike">
              <a:solidFill>
                <a:srgbClr val="000000"/>
              </a:solidFill>
              <a:latin typeface="Open Sans"/>
              <a:ea typeface="Open Sans"/>
              <a:cs typeface="Open Sans"/>
              <a:sym typeface="Open Sans"/>
            </a:endParaRPr>
          </a:p>
          <a:p>
            <a:pPr indent="0" lvl="0" marL="0" marR="0" rtl="0" algn="just">
              <a:lnSpc>
                <a:spcPct val="100000"/>
              </a:lnSpc>
              <a:spcBef>
                <a:spcPts val="0"/>
              </a:spcBef>
              <a:spcAft>
                <a:spcPts val="0"/>
              </a:spcAft>
              <a:buClr>
                <a:srgbClr val="000000"/>
              </a:buClr>
              <a:buSzPts val="1800"/>
              <a:buFont typeface="Open Sans"/>
              <a:buNone/>
            </a:pPr>
            <a:r>
              <a:rPr b="0" i="1" lang="ru-RU" sz="1800" u="none" cap="none" strike="noStrike">
                <a:solidFill>
                  <a:srgbClr val="000000"/>
                </a:solidFill>
                <a:latin typeface="Open Sans"/>
                <a:ea typeface="Open Sans"/>
                <a:cs typeface="Open Sans"/>
                <a:sym typeface="Open Sans"/>
              </a:rPr>
              <a:t>complete</a:t>
            </a:r>
            <a:r>
              <a:rPr b="0" i="0" lang="ru-RU" sz="1800" u="none" cap="none" strike="noStrike">
                <a:solidFill>
                  <a:srgbClr val="000000"/>
                </a:solidFill>
                <a:latin typeface="Open Sans"/>
                <a:ea typeface="Open Sans"/>
                <a:cs typeface="Open Sans"/>
                <a:sym typeface="Open Sans"/>
              </a:rPr>
              <a:t> - </a:t>
            </a:r>
            <a:r>
              <a:rPr b="1" i="0" lang="ru-RU" sz="1800" u="none" cap="none" strike="noStrike">
                <a:solidFill>
                  <a:srgbClr val="000080"/>
                </a:solidFill>
                <a:latin typeface="Open Sans"/>
                <a:ea typeface="Open Sans"/>
                <a:cs typeface="Open Sans"/>
                <a:sym typeface="Open Sans"/>
              </a:rPr>
              <a:t>Function</a:t>
            </a:r>
            <a:r>
              <a:rPr b="0" i="0" lang="ru-RU"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graphicFrame>
        <p:nvGraphicFramePr>
          <p:cNvPr id="838" name="Google Shape;838;p130"/>
          <p:cNvGraphicFramePr/>
          <p:nvPr/>
        </p:nvGraphicFramePr>
        <p:xfrm>
          <a:off x="122765" y="250392"/>
          <a:ext cx="3000000" cy="3000000"/>
        </p:xfrm>
        <a:graphic>
          <a:graphicData uri="http://schemas.openxmlformats.org/drawingml/2006/table">
            <a:tbl>
              <a:tblPr>
                <a:noFill/>
                <a:tableStyleId>{54B76BD6-8257-48D7-A4BE-0486B15100D5}</a:tableStyleId>
              </a:tblPr>
              <a:tblGrid>
                <a:gridCol w="917825"/>
                <a:gridCol w="4450175"/>
              </a:tblGrid>
              <a:tr h="253375">
                <a:tc>
                  <a:txBody>
                    <a:bodyPr/>
                    <a:lstStyle/>
                    <a:p>
                      <a:pPr indent="0" lvl="0" marL="0" marR="0" rtl="0" algn="ctr">
                        <a:spcBef>
                          <a:spcPts val="0"/>
                        </a:spcBef>
                        <a:spcAft>
                          <a:spcPts val="0"/>
                        </a:spcAft>
                        <a:buNone/>
                      </a:pPr>
                      <a:r>
                        <a:rPr lang="ru-RU" sz="1600"/>
                        <a:t>Параметр</a:t>
                      </a:r>
                      <a:endParaRPr/>
                    </a:p>
                  </a:txBody>
                  <a:tcPr marT="32650" marB="32650" marR="32650" marL="326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ru-RU" sz="1600"/>
                        <a:t>Описание</a:t>
                      </a:r>
                      <a:endParaRPr/>
                    </a:p>
                  </a:txBody>
                  <a:tcPr marT="32650" marB="32650" marR="32650" marL="326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193750">
                <a:tc>
                  <a:txBody>
                    <a:bodyPr/>
                    <a:lstStyle/>
                    <a:p>
                      <a:pPr indent="0" lvl="0" marL="0" marR="0" rtl="0" algn="l">
                        <a:spcBef>
                          <a:spcPts val="0"/>
                        </a:spcBef>
                        <a:spcAft>
                          <a:spcPts val="0"/>
                        </a:spcAft>
                        <a:buNone/>
                      </a:pPr>
                      <a:r>
                        <a:rPr i="1" lang="ru-RU" sz="1600"/>
                        <a:t>duration</a:t>
                      </a:r>
                      <a:endParaRPr sz="1600"/>
                    </a:p>
                  </a:txBody>
                  <a:tcPr marT="32650" marB="32650" marR="32650" marL="326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8FF"/>
                    </a:solidFill>
                  </a:tcPr>
                </a:tc>
                <a:tc>
                  <a:txBody>
                    <a:bodyPr/>
                    <a:lstStyle/>
                    <a:p>
                      <a:pPr indent="0" lvl="0" marL="0" marR="0" rtl="0" algn="l">
                        <a:spcBef>
                          <a:spcPts val="0"/>
                        </a:spcBef>
                        <a:spcAft>
                          <a:spcPts val="0"/>
                        </a:spcAft>
                        <a:buNone/>
                      </a:pPr>
                      <a:r>
                        <a:rPr lang="ru-RU" sz="1600"/>
                        <a:t>Строковое или числовое значение, которое определяет, как долго анимация будет продолжаться. </a:t>
                      </a:r>
                      <a:r>
                        <a:rPr b="1" lang="ru-RU" sz="1600"/>
                        <a:t>Значение по умолчанию 400</a:t>
                      </a:r>
                      <a:r>
                        <a:rPr lang="ru-RU" sz="1600"/>
                        <a:t> (в миллисекундах). Строковые ключевые слова </a:t>
                      </a:r>
                      <a:r>
                        <a:rPr b="1" lang="ru-RU" sz="1600"/>
                        <a:t>'fast'</a:t>
                      </a:r>
                      <a:r>
                        <a:rPr lang="ru-RU" sz="1600"/>
                        <a:t> и </a:t>
                      </a:r>
                      <a:r>
                        <a:rPr b="1" lang="ru-RU" sz="1600"/>
                        <a:t>'slow'</a:t>
                      </a:r>
                      <a:r>
                        <a:rPr lang="ru-RU" sz="1600"/>
                        <a:t> соответствуют </a:t>
                      </a:r>
                      <a:r>
                        <a:rPr b="1" lang="ru-RU" sz="1600"/>
                        <a:t>200</a:t>
                      </a:r>
                      <a:r>
                        <a:rPr lang="ru-RU" sz="1600"/>
                        <a:t> и </a:t>
                      </a:r>
                      <a:r>
                        <a:rPr b="1" lang="ru-RU" sz="1600"/>
                        <a:t>600</a:t>
                      </a:r>
                      <a:r>
                        <a:rPr lang="ru-RU" sz="1600"/>
                        <a:t> миллисекундам соответственно (высокие значения указывают на медленную анимацию, а более низкие на быструю).</a:t>
                      </a:r>
                      <a:endParaRPr/>
                    </a:p>
                  </a:txBody>
                  <a:tcPr marT="32650" marB="32650" marR="32650" marL="326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8FF"/>
                    </a:solidFill>
                  </a:tcPr>
                </a:tc>
              </a:tr>
              <a:tr h="1569900">
                <a:tc>
                  <a:txBody>
                    <a:bodyPr/>
                    <a:lstStyle/>
                    <a:p>
                      <a:pPr indent="0" lvl="0" marL="0" marR="0" rtl="0" algn="l">
                        <a:spcBef>
                          <a:spcPts val="0"/>
                        </a:spcBef>
                        <a:spcAft>
                          <a:spcPts val="0"/>
                        </a:spcAft>
                        <a:buNone/>
                      </a:pPr>
                      <a:r>
                        <a:rPr i="1" lang="ru-RU" sz="1600"/>
                        <a:t>easing</a:t>
                      </a:r>
                      <a:endParaRPr sz="1600"/>
                    </a:p>
                  </a:txBody>
                  <a:tcPr marT="32650" marB="32650" marR="32650" marL="326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ru-RU" sz="1600"/>
                        <a:t>Ключевое слово (строка), которое опряеделяет кривую скорости для анимации (используется математическая функция - кубическая кривая Безье). Без использования внешних плагинов имеет только два значения - </a:t>
                      </a:r>
                      <a:r>
                        <a:rPr i="1" lang="ru-RU" sz="1600"/>
                        <a:t>linear</a:t>
                      </a:r>
                      <a:r>
                        <a:rPr lang="ru-RU" sz="1600"/>
                        <a:t> (эффект анимации с одинаковой скоростью от начала до конца) и </a:t>
                      </a:r>
                      <a:r>
                        <a:rPr i="1" lang="ru-RU" sz="1600"/>
                        <a:t>swing</a:t>
                      </a:r>
                      <a:r>
                        <a:rPr lang="ru-RU" sz="1600"/>
                        <a:t> (эффект анимации имеет медленный старт и медленное окончание, но скорость увеличивается в середине анимации). </a:t>
                      </a:r>
                      <a:r>
                        <a:rPr b="1" lang="ru-RU" sz="1600"/>
                        <a:t>Значение по умолчанию </a:t>
                      </a:r>
                      <a:r>
                        <a:rPr b="1" i="1" lang="ru-RU" sz="1600"/>
                        <a:t>swing</a:t>
                      </a:r>
                      <a:r>
                        <a:rPr b="1" lang="ru-RU" sz="1600"/>
                        <a:t>.</a:t>
                      </a:r>
                      <a:endParaRPr sz="1600"/>
                    </a:p>
                  </a:txBody>
                  <a:tcPr marT="32650" marB="32650" marR="32650" marL="326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005675">
                <a:tc>
                  <a:txBody>
                    <a:bodyPr/>
                    <a:lstStyle/>
                    <a:p>
                      <a:pPr indent="0" lvl="0" marL="0" marR="0" rtl="0" algn="l">
                        <a:spcBef>
                          <a:spcPts val="0"/>
                        </a:spcBef>
                        <a:spcAft>
                          <a:spcPts val="0"/>
                        </a:spcAft>
                        <a:buNone/>
                      </a:pPr>
                      <a:r>
                        <a:rPr i="1" lang="ru-RU" sz="1600"/>
                        <a:t>complete</a:t>
                      </a:r>
                      <a:endParaRPr sz="1600"/>
                    </a:p>
                  </a:txBody>
                  <a:tcPr marT="32650" marB="32650" marR="32650" marL="326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8FF"/>
                    </a:solidFill>
                  </a:tcPr>
                </a:tc>
                <a:tc>
                  <a:txBody>
                    <a:bodyPr/>
                    <a:lstStyle/>
                    <a:p>
                      <a:pPr indent="0" lvl="0" marL="0" marR="0" rtl="0" algn="l">
                        <a:spcBef>
                          <a:spcPts val="0"/>
                        </a:spcBef>
                        <a:spcAft>
                          <a:spcPts val="0"/>
                        </a:spcAft>
                        <a:buNone/>
                      </a:pPr>
                      <a:r>
                        <a:rPr lang="ru-RU" sz="1600"/>
                        <a:t>Функция, которая будет выполнена после завершения анимации, она вызывается один раз для каждого соответствующего элемента. Внутри функции, переменная </a:t>
                      </a:r>
                      <a:r>
                        <a:rPr b="1" lang="ru-RU" sz="1600">
                          <a:solidFill>
                            <a:srgbClr val="000080"/>
                          </a:solidFill>
                        </a:rPr>
                        <a:t>this</a:t>
                      </a:r>
                      <a:r>
                        <a:rPr lang="ru-RU" sz="1600"/>
                        <a:t> ссылается на DOM элемент к которому применяется анимация.</a:t>
                      </a:r>
                      <a:endParaRPr/>
                    </a:p>
                  </a:txBody>
                  <a:tcPr marT="32650" marB="32650" marR="32650" marL="326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8FF"/>
                    </a:solidFill>
                  </a:tcPr>
                </a:tc>
              </a:tr>
            </a:tbl>
          </a:graphicData>
        </a:graphic>
      </p:graphicFrame>
      <p:sp>
        <p:nvSpPr>
          <p:cNvPr id="839" name="Google Shape;839;p130"/>
          <p:cNvSpPr/>
          <p:nvPr/>
        </p:nvSpPr>
        <p:spPr>
          <a:xfrm>
            <a:off x="139133" y="0"/>
            <a:ext cx="2213170" cy="492443"/>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82828"/>
              </a:buClr>
              <a:buSzPts val="1600"/>
              <a:buFont typeface="Open Sans"/>
              <a:buNone/>
            </a:pPr>
            <a:r>
              <a:rPr b="1" i="0" lang="ru-RU" sz="1600" u="none" cap="none" strike="noStrike">
                <a:solidFill>
                  <a:srgbClr val="282828"/>
                </a:solidFill>
                <a:latin typeface="Open Sans"/>
                <a:ea typeface="Open Sans"/>
                <a:cs typeface="Open Sans"/>
                <a:sym typeface="Open Sans"/>
              </a:rPr>
              <a:t>Значения параметров</a:t>
            </a:r>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graphicFrame>
        <p:nvGraphicFramePr>
          <p:cNvPr id="840" name="Google Shape;840;p130"/>
          <p:cNvGraphicFramePr/>
          <p:nvPr/>
        </p:nvGraphicFramePr>
        <p:xfrm>
          <a:off x="5598208" y="37990"/>
          <a:ext cx="3000000" cy="3000000"/>
        </p:xfrm>
        <a:graphic>
          <a:graphicData uri="http://schemas.openxmlformats.org/drawingml/2006/table">
            <a:tbl>
              <a:tblPr>
                <a:noFill/>
                <a:tableStyleId>{54B76BD6-8257-48D7-A4BE-0486B15100D5}</a:tableStyleId>
              </a:tblPr>
              <a:tblGrid>
                <a:gridCol w="754975"/>
                <a:gridCol w="5699700"/>
              </a:tblGrid>
              <a:tr h="4022725">
                <a:tc>
                  <a:txBody>
                    <a:bodyPr/>
                    <a:lstStyle/>
                    <a:p>
                      <a:pPr indent="0" lvl="0" marL="0" marR="0" rtl="0" algn="l">
                        <a:spcBef>
                          <a:spcPts val="0"/>
                        </a:spcBef>
                        <a:spcAft>
                          <a:spcPts val="0"/>
                        </a:spcAft>
                        <a:buNone/>
                      </a:pPr>
                      <a:r>
                        <a:rPr i="1" lang="ru-RU" sz="1600"/>
                        <a:t>options</a:t>
                      </a:r>
                      <a:endParaRPr sz="1600"/>
                    </a:p>
                  </a:txBody>
                  <a:tcPr marT="7725" marB="7725" marR="7725" marL="77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76200" lvl="0" marL="0" marR="0" rtl="0" algn="l">
                        <a:spcBef>
                          <a:spcPts val="0"/>
                        </a:spcBef>
                        <a:spcAft>
                          <a:spcPts val="0"/>
                        </a:spcAft>
                        <a:buClr>
                          <a:schemeClr val="dk1"/>
                        </a:buClr>
                        <a:buSzPts val="1200"/>
                        <a:buFont typeface="Arial"/>
                        <a:buChar char="•"/>
                      </a:pPr>
                      <a:r>
                        <a:rPr b="1" lang="ru-RU" sz="1200"/>
                        <a:t>duration</a:t>
                      </a:r>
                      <a:r>
                        <a:rPr lang="ru-RU" sz="1200"/>
                        <a:t> (по умолчанию: </a:t>
                      </a:r>
                      <a:r>
                        <a:rPr i="1" lang="ru-RU" sz="1200"/>
                        <a:t>400</a:t>
                      </a:r>
                      <a:r>
                        <a:rPr lang="ru-RU" sz="1200"/>
                        <a:t>).Тип: </a:t>
                      </a:r>
                      <a:r>
                        <a:rPr b="1" lang="ru-RU" sz="1200">
                          <a:solidFill>
                            <a:srgbClr val="000080"/>
                          </a:solidFill>
                        </a:rPr>
                        <a:t>Number</a:t>
                      </a:r>
                      <a:r>
                        <a:rPr lang="ru-RU" sz="1200"/>
                        <a:t>, или </a:t>
                      </a:r>
                      <a:r>
                        <a:rPr b="1" lang="ru-RU" sz="1200">
                          <a:solidFill>
                            <a:srgbClr val="000080"/>
                          </a:solidFill>
                        </a:rPr>
                        <a:t>String</a:t>
                      </a:r>
                      <a:r>
                        <a:rPr lang="ru-RU" sz="1200"/>
                        <a:t>.</a:t>
                      </a:r>
                      <a:br>
                        <a:rPr lang="ru-RU" sz="1200"/>
                      </a:br>
                      <a:r>
                        <a:rPr lang="ru-RU" sz="1200"/>
                        <a:t>Строковое или числовое значение, которое определяет, как долго анимация будет продолжаться (смотри выше).</a:t>
                      </a:r>
                      <a:endParaRPr/>
                    </a:p>
                    <a:p>
                      <a:pPr indent="-76200" lvl="0" marL="0" marR="0" rtl="0" algn="l">
                        <a:spcBef>
                          <a:spcPts val="0"/>
                        </a:spcBef>
                        <a:spcAft>
                          <a:spcPts val="0"/>
                        </a:spcAft>
                        <a:buClr>
                          <a:schemeClr val="dk1"/>
                        </a:buClr>
                        <a:buSzPts val="1200"/>
                        <a:buFont typeface="Arial"/>
                        <a:buChar char="•"/>
                      </a:pPr>
                      <a:r>
                        <a:rPr b="1" lang="ru-RU" sz="1200"/>
                        <a:t>easing</a:t>
                      </a:r>
                      <a:r>
                        <a:rPr lang="ru-RU" sz="1200"/>
                        <a:t> (по умолчанию: </a:t>
                      </a:r>
                      <a:r>
                        <a:rPr i="1" lang="ru-RU" sz="1200"/>
                        <a:t>swing</a:t>
                      </a:r>
                      <a:r>
                        <a:rPr lang="ru-RU" sz="1200"/>
                        <a:t>).Тип: </a:t>
                      </a:r>
                      <a:r>
                        <a:rPr b="1" lang="ru-RU" sz="1200">
                          <a:solidFill>
                            <a:srgbClr val="000080"/>
                          </a:solidFill>
                        </a:rPr>
                        <a:t>String</a:t>
                      </a:r>
                      <a:r>
                        <a:rPr lang="ru-RU" sz="1200"/>
                        <a:t>.</a:t>
                      </a:r>
                      <a:br>
                        <a:rPr lang="ru-RU" sz="1200"/>
                      </a:br>
                      <a:r>
                        <a:rPr lang="ru-RU" sz="1200"/>
                        <a:t>Ключевое слово (строка), которое определяет кривую скорости для анимации (смотри выше).</a:t>
                      </a:r>
                      <a:endParaRPr/>
                    </a:p>
                    <a:p>
                      <a:pPr indent="-76200" lvl="0" marL="0" marR="0" rtl="0" algn="l">
                        <a:spcBef>
                          <a:spcPts val="0"/>
                        </a:spcBef>
                        <a:spcAft>
                          <a:spcPts val="0"/>
                        </a:spcAft>
                        <a:buClr>
                          <a:schemeClr val="dk1"/>
                        </a:buClr>
                        <a:buSzPts val="1200"/>
                        <a:buFont typeface="Arial"/>
                        <a:buChar char="•"/>
                      </a:pPr>
                      <a:r>
                        <a:rPr b="1" lang="ru-RU" sz="1200"/>
                        <a:t>queue</a:t>
                      </a:r>
                      <a:r>
                        <a:rPr lang="ru-RU" sz="1200"/>
                        <a:t> (по умолчанию: </a:t>
                      </a:r>
                      <a:r>
                        <a:rPr i="1" lang="ru-RU" sz="1200"/>
                        <a:t>true</a:t>
                      </a:r>
                      <a:r>
                        <a:rPr lang="ru-RU" sz="1200"/>
                        <a:t>).Тип: </a:t>
                      </a:r>
                      <a:r>
                        <a:rPr b="1" lang="ru-RU" sz="1200">
                          <a:solidFill>
                            <a:srgbClr val="000080"/>
                          </a:solidFill>
                        </a:rPr>
                        <a:t>Boolean</a:t>
                      </a:r>
                      <a:r>
                        <a:rPr lang="ru-RU" sz="1200"/>
                        <a:t>, или </a:t>
                      </a:r>
                      <a:r>
                        <a:rPr b="1" lang="ru-RU" sz="1200">
                          <a:solidFill>
                            <a:srgbClr val="000080"/>
                          </a:solidFill>
                        </a:rPr>
                        <a:t>String</a:t>
                      </a:r>
                      <a:r>
                        <a:rPr lang="ru-RU" sz="1200"/>
                        <a:t>.</a:t>
                      </a:r>
                      <a:br>
                        <a:rPr lang="ru-RU" sz="1200"/>
                      </a:br>
                      <a:r>
                        <a:rPr lang="ru-RU" sz="1200"/>
                        <a:t>Логическое значение, которое указывает следует ли размещать анимацию в очереди эффектов. Если указано </a:t>
                      </a:r>
                      <a:r>
                        <a:rPr b="1" lang="ru-RU" sz="1200">
                          <a:solidFill>
                            <a:srgbClr val="000080"/>
                          </a:solidFill>
                        </a:rPr>
                        <a:t>false</a:t>
                      </a:r>
                      <a:r>
                        <a:rPr lang="ru-RU" sz="1200"/>
                        <a:t>, то анимация начнется сразу же. С версии </a:t>
                      </a:r>
                      <a:r>
                        <a:rPr i="1" lang="ru-RU" sz="1200"/>
                        <a:t>jQuery 1.7</a:t>
                      </a:r>
                      <a:r>
                        <a:rPr lang="ru-RU" sz="1200"/>
                        <a:t> опция </a:t>
                      </a:r>
                      <a:r>
                        <a:rPr b="1" lang="ru-RU" sz="1200"/>
                        <a:t>queue</a:t>
                      </a:r>
                      <a:r>
                        <a:rPr lang="ru-RU" sz="1200"/>
                        <a:t> также может принимать строку, в этом случае анимация будет добавлена к очереди, представленной этой строкой. Когда используется пользовательское имя очереди анимации, то она не запускается автоматически, вы должны при этом использовать метод </a:t>
                      </a:r>
                      <a:r>
                        <a:rPr b="1" lang="ru-RU" sz="1200"/>
                        <a:t>.dequeue( "</a:t>
                      </a:r>
                      <a:r>
                        <a:rPr b="1" lang="ru-RU" sz="1200">
                          <a:solidFill>
                            <a:srgbClr val="808080"/>
                          </a:solidFill>
                        </a:rPr>
                        <a:t>имя очереди</a:t>
                      </a:r>
                      <a:r>
                        <a:rPr b="1" lang="ru-RU" sz="1200"/>
                        <a:t>" )</a:t>
                      </a:r>
                      <a:r>
                        <a:rPr lang="ru-RU" sz="1200"/>
                        <a:t>, чтобы запустить её.</a:t>
                      </a:r>
                      <a:endParaRPr/>
                    </a:p>
                    <a:p>
                      <a:pPr indent="-76200" lvl="0" marL="0" marR="0" rtl="0" algn="l">
                        <a:spcBef>
                          <a:spcPts val="0"/>
                        </a:spcBef>
                        <a:spcAft>
                          <a:spcPts val="0"/>
                        </a:spcAft>
                        <a:buClr>
                          <a:schemeClr val="dk1"/>
                        </a:buClr>
                        <a:buSzPts val="1200"/>
                        <a:buFont typeface="Arial"/>
                        <a:buChar char="•"/>
                      </a:pPr>
                      <a:r>
                        <a:rPr b="1" lang="ru-RU" sz="1200"/>
                        <a:t>specialEasing</a:t>
                      </a:r>
                      <a:r>
                        <a:rPr lang="ru-RU" sz="1200"/>
                        <a:t>.Тип: </a:t>
                      </a:r>
                      <a:r>
                        <a:rPr b="1" lang="ru-RU" sz="1200">
                          <a:solidFill>
                            <a:srgbClr val="000080"/>
                          </a:solidFill>
                        </a:rPr>
                        <a:t>PlainObject</a:t>
                      </a:r>
                      <a:r>
                        <a:rPr lang="ru-RU" sz="1200"/>
                        <a:t>.</a:t>
                      </a:r>
                      <a:br>
                        <a:rPr lang="ru-RU" sz="1200"/>
                      </a:br>
                      <a:r>
                        <a:rPr lang="ru-RU" sz="1200"/>
                        <a:t>Объект, содержащий одно или несколько свойств CSS, определенных параметром свойства и соответствующие им функции замедления. </a:t>
                      </a:r>
                      <a:r>
                        <a:rPr b="1" lang="ru-RU" sz="1200"/>
                        <a:t>Добавлено в версии 1.4</a:t>
                      </a:r>
                      <a:r>
                        <a:rPr lang="ru-RU" sz="1200"/>
                        <a:t>.</a:t>
                      </a:r>
                      <a:endParaRPr/>
                    </a:p>
                    <a:p>
                      <a:pPr indent="-76200" lvl="0" marL="0" marR="0" rtl="0" algn="l">
                        <a:spcBef>
                          <a:spcPts val="0"/>
                        </a:spcBef>
                        <a:spcAft>
                          <a:spcPts val="0"/>
                        </a:spcAft>
                        <a:buClr>
                          <a:schemeClr val="dk1"/>
                        </a:buClr>
                        <a:buSzPts val="1200"/>
                        <a:buFont typeface="Arial"/>
                        <a:buChar char="•"/>
                      </a:pPr>
                      <a:r>
                        <a:rPr b="1" lang="ru-RU" sz="1200"/>
                        <a:t>step</a:t>
                      </a:r>
                      <a:r>
                        <a:rPr lang="ru-RU" sz="1200"/>
                        <a:t>.Тип: </a:t>
                      </a:r>
                      <a:r>
                        <a:rPr b="1" lang="ru-RU" sz="1200">
                          <a:solidFill>
                            <a:srgbClr val="000080"/>
                          </a:solidFill>
                        </a:rPr>
                        <a:t>Function</a:t>
                      </a:r>
                      <a:r>
                        <a:rPr lang="ru-RU" sz="1200"/>
                        <a:t>( </a:t>
                      </a:r>
                      <a:r>
                        <a:rPr b="1" i="1" lang="ru-RU" sz="1200">
                          <a:solidFill>
                            <a:srgbClr val="000080"/>
                          </a:solidFill>
                        </a:rPr>
                        <a:t>Number</a:t>
                      </a:r>
                      <a:r>
                        <a:rPr lang="ru-RU" sz="1200"/>
                        <a:t> now, </a:t>
                      </a:r>
                      <a:r>
                        <a:rPr b="1" i="1" lang="ru-RU" sz="1200">
                          <a:solidFill>
                            <a:srgbClr val="000080"/>
                          </a:solidFill>
                        </a:rPr>
                        <a:t>Tween</a:t>
                      </a:r>
                      <a:r>
                        <a:rPr lang="ru-RU" sz="1200"/>
                        <a:t> tween ).</a:t>
                      </a:r>
                      <a:br>
                        <a:rPr lang="ru-RU" sz="1200"/>
                      </a:br>
                      <a:r>
                        <a:rPr lang="ru-RU" sz="1200"/>
                        <a:t>Функция вызывается для каждого анимируемого свойства каждого анимированного элемента. Эта функция дает возможность изменять Tween Object, чтобы изменить значение свойства, прежде чем оно будет установлено.</a:t>
                      </a:r>
                      <a:endParaRPr/>
                    </a:p>
                    <a:p>
                      <a:pPr indent="-76200" lvl="0" marL="0" marR="0" rtl="0" algn="l">
                        <a:spcBef>
                          <a:spcPts val="0"/>
                        </a:spcBef>
                        <a:spcAft>
                          <a:spcPts val="0"/>
                        </a:spcAft>
                        <a:buClr>
                          <a:schemeClr val="dk1"/>
                        </a:buClr>
                        <a:buSzPts val="1200"/>
                        <a:buFont typeface="Arial"/>
                        <a:buChar char="•"/>
                      </a:pPr>
                      <a:r>
                        <a:rPr b="1" lang="ru-RU" sz="1200"/>
                        <a:t>progress</a:t>
                      </a:r>
                      <a:r>
                        <a:rPr lang="ru-RU" sz="1200"/>
                        <a:t>.Тип: </a:t>
                      </a:r>
                      <a:r>
                        <a:rPr b="1" lang="ru-RU" sz="1200">
                          <a:solidFill>
                            <a:srgbClr val="000080"/>
                          </a:solidFill>
                        </a:rPr>
                        <a:t>Function</a:t>
                      </a:r>
                      <a:r>
                        <a:rPr lang="ru-RU" sz="1200"/>
                        <a:t>.</a:t>
                      </a:r>
                      <a:br>
                        <a:rPr lang="ru-RU" sz="1200"/>
                      </a:br>
                      <a:r>
                        <a:rPr lang="ru-RU" sz="1200"/>
                        <a:t>Функция, которая будет вызываться после каждого шага анимации, только один раз для каждого анимированного элемента, независимо от количества анимированных свойств. </a:t>
                      </a:r>
                      <a:r>
                        <a:rPr b="1" lang="ru-RU" sz="1200"/>
                        <a:t>Добавлено в версии 1.8</a:t>
                      </a:r>
                      <a:r>
                        <a:rPr lang="ru-RU" sz="1200"/>
                        <a:t>.</a:t>
                      </a:r>
                      <a:endParaRPr/>
                    </a:p>
                    <a:p>
                      <a:pPr indent="-76200" lvl="0" marL="0" marR="0" rtl="0" algn="l">
                        <a:spcBef>
                          <a:spcPts val="0"/>
                        </a:spcBef>
                        <a:spcAft>
                          <a:spcPts val="0"/>
                        </a:spcAft>
                        <a:buClr>
                          <a:schemeClr val="dk1"/>
                        </a:buClr>
                        <a:buSzPts val="1200"/>
                        <a:buFont typeface="Arial"/>
                        <a:buChar char="•"/>
                      </a:pPr>
                      <a:r>
                        <a:rPr b="1" lang="ru-RU" sz="1200"/>
                        <a:t>complete</a:t>
                      </a:r>
                      <a:r>
                        <a:rPr lang="ru-RU" sz="1200"/>
                        <a:t>.Тип: </a:t>
                      </a:r>
                      <a:r>
                        <a:rPr b="1" lang="ru-RU" sz="1200">
                          <a:solidFill>
                            <a:srgbClr val="000080"/>
                          </a:solidFill>
                        </a:rPr>
                        <a:t>Function</a:t>
                      </a:r>
                      <a:r>
                        <a:rPr lang="ru-RU" sz="1200"/>
                        <a:t>.</a:t>
                      </a:r>
                      <a:br>
                        <a:rPr lang="ru-RU" sz="1200"/>
                      </a:br>
                      <a:r>
                        <a:rPr lang="ru-RU" sz="1200"/>
                        <a:t>Функция (</a:t>
                      </a:r>
                      <a:r>
                        <a:rPr i="1" lang="ru-RU" sz="1200"/>
                        <a:t>callback</a:t>
                      </a:r>
                      <a:r>
                        <a:rPr lang="ru-RU" sz="1200"/>
                        <a:t>), которая будет выполнена после завершения анимации, она вызывается один раз для каждого соответствующего элемента (смотри выше).</a:t>
                      </a:r>
                      <a:endParaRPr/>
                    </a:p>
                    <a:p>
                      <a:pPr indent="-76200" lvl="0" marL="0" marR="0" rtl="0" algn="l">
                        <a:spcBef>
                          <a:spcPts val="0"/>
                        </a:spcBef>
                        <a:spcAft>
                          <a:spcPts val="0"/>
                        </a:spcAft>
                        <a:buClr>
                          <a:schemeClr val="dk1"/>
                        </a:buClr>
                        <a:buSzPts val="1200"/>
                        <a:buFont typeface="Arial"/>
                        <a:buChar char="•"/>
                      </a:pPr>
                      <a:r>
                        <a:rPr b="1" lang="ru-RU" sz="1200"/>
                        <a:t>start</a:t>
                      </a:r>
                      <a:r>
                        <a:rPr lang="ru-RU" sz="1200"/>
                        <a:t>.Тип: </a:t>
                      </a:r>
                      <a:r>
                        <a:rPr b="1" lang="ru-RU" sz="1200">
                          <a:solidFill>
                            <a:srgbClr val="000080"/>
                          </a:solidFill>
                        </a:rPr>
                        <a:t>Function</a:t>
                      </a:r>
                      <a:r>
                        <a:rPr lang="ru-RU" sz="1200"/>
                        <a:t> (</a:t>
                      </a:r>
                      <a:r>
                        <a:rPr b="1" i="1" lang="ru-RU" sz="1200">
                          <a:solidFill>
                            <a:srgbClr val="000080"/>
                          </a:solidFill>
                        </a:rPr>
                        <a:t>Promise Object</a:t>
                      </a:r>
                      <a:r>
                        <a:rPr lang="ru-RU" sz="1200"/>
                        <a:t> animation).</a:t>
                      </a:r>
                      <a:br>
                        <a:rPr lang="ru-RU" sz="1200"/>
                      </a:br>
                      <a:r>
                        <a:rPr lang="ru-RU" sz="1200"/>
                        <a:t>Функция, вызывается, когда анимация элемента начинается. </a:t>
                      </a:r>
                      <a:r>
                        <a:rPr b="1" lang="ru-RU" sz="1200"/>
                        <a:t>Добавлено в версии 1.8</a:t>
                      </a:r>
                      <a:r>
                        <a:rPr lang="ru-RU" sz="1200"/>
                        <a:t>.</a:t>
                      </a:r>
                      <a:endParaRPr/>
                    </a:p>
                    <a:p>
                      <a:pPr indent="-76200" lvl="0" marL="0" marR="0" rtl="0" algn="l">
                        <a:spcBef>
                          <a:spcPts val="0"/>
                        </a:spcBef>
                        <a:spcAft>
                          <a:spcPts val="0"/>
                        </a:spcAft>
                        <a:buClr>
                          <a:schemeClr val="dk1"/>
                        </a:buClr>
                        <a:buSzPts val="1200"/>
                        <a:buFont typeface="Arial"/>
                        <a:buChar char="•"/>
                      </a:pPr>
                      <a:r>
                        <a:rPr b="1" lang="ru-RU" sz="1200"/>
                        <a:t>done</a:t>
                      </a:r>
                      <a:r>
                        <a:rPr lang="ru-RU" sz="1200"/>
                        <a:t>.Тип: </a:t>
                      </a:r>
                      <a:r>
                        <a:rPr b="1" lang="ru-RU" sz="1200">
                          <a:solidFill>
                            <a:srgbClr val="000080"/>
                          </a:solidFill>
                        </a:rPr>
                        <a:t>Function</a:t>
                      </a:r>
                      <a:r>
                        <a:rPr lang="ru-RU" sz="1200"/>
                        <a:t> (</a:t>
                      </a:r>
                      <a:r>
                        <a:rPr b="1" i="1" lang="ru-RU" sz="1200">
                          <a:solidFill>
                            <a:srgbClr val="000080"/>
                          </a:solidFill>
                        </a:rPr>
                        <a:t>Promise Object</a:t>
                      </a:r>
                      <a:r>
                        <a:rPr lang="ru-RU" sz="1200"/>
                        <a:t> animation, </a:t>
                      </a:r>
                      <a:r>
                        <a:rPr b="1" i="1" lang="ru-RU" sz="1200">
                          <a:solidFill>
                            <a:srgbClr val="000080"/>
                          </a:solidFill>
                        </a:rPr>
                        <a:t>Boolean</a:t>
                      </a:r>
                      <a:r>
                        <a:rPr lang="ru-RU" sz="1200"/>
                        <a:t> jumpedToEnd).</a:t>
                      </a:r>
                      <a:br>
                        <a:rPr lang="ru-RU" sz="1200"/>
                      </a:br>
                      <a:r>
                        <a:rPr lang="ru-RU" sz="1200"/>
                        <a:t>Функция вызывается, когда анимация элемента завершается. </a:t>
                      </a:r>
                      <a:r>
                        <a:rPr b="1" lang="ru-RU" sz="1200"/>
                        <a:t>Добавлено в версии 1.8</a:t>
                      </a:r>
                      <a:r>
                        <a:rPr lang="ru-RU" sz="1200"/>
                        <a:t>.</a:t>
                      </a:r>
                      <a:endParaRPr/>
                    </a:p>
                    <a:p>
                      <a:pPr indent="-76200" lvl="0" marL="0" marR="0" rtl="0" algn="l">
                        <a:spcBef>
                          <a:spcPts val="0"/>
                        </a:spcBef>
                        <a:spcAft>
                          <a:spcPts val="0"/>
                        </a:spcAft>
                        <a:buClr>
                          <a:schemeClr val="dk1"/>
                        </a:buClr>
                        <a:buSzPts val="1200"/>
                        <a:buFont typeface="Arial"/>
                        <a:buChar char="•"/>
                      </a:pPr>
                      <a:r>
                        <a:rPr b="1" lang="ru-RU" sz="1200"/>
                        <a:t>fail</a:t>
                      </a:r>
                      <a:r>
                        <a:rPr lang="ru-RU" sz="1200"/>
                        <a:t>.Тип: </a:t>
                      </a:r>
                      <a:r>
                        <a:rPr b="1" lang="ru-RU" sz="1200">
                          <a:solidFill>
                            <a:srgbClr val="000080"/>
                          </a:solidFill>
                        </a:rPr>
                        <a:t>Function</a:t>
                      </a:r>
                      <a:r>
                        <a:rPr lang="ru-RU" sz="1200"/>
                        <a:t> (</a:t>
                      </a:r>
                      <a:r>
                        <a:rPr b="1" i="1" lang="ru-RU" sz="1200">
                          <a:solidFill>
                            <a:srgbClr val="000080"/>
                          </a:solidFill>
                        </a:rPr>
                        <a:t>Promise Object</a:t>
                      </a:r>
                      <a:r>
                        <a:rPr lang="ru-RU" sz="1200"/>
                        <a:t> animation, </a:t>
                      </a:r>
                      <a:r>
                        <a:rPr b="1" i="1" lang="ru-RU" sz="1200">
                          <a:solidFill>
                            <a:srgbClr val="000080"/>
                          </a:solidFill>
                        </a:rPr>
                        <a:t>Boolean</a:t>
                      </a:r>
                      <a:r>
                        <a:rPr lang="ru-RU" sz="1200"/>
                        <a:t> jumpedToEnd).</a:t>
                      </a:r>
                      <a:br>
                        <a:rPr lang="ru-RU" sz="1200"/>
                      </a:br>
                      <a:r>
                        <a:rPr lang="ru-RU" sz="1200"/>
                        <a:t>Функция вызывается, когда анимацию элемента не удается завершить. </a:t>
                      </a:r>
                      <a:r>
                        <a:rPr b="1" lang="ru-RU" sz="1200"/>
                        <a:t>Добавлено в версии 1.8</a:t>
                      </a:r>
                      <a:r>
                        <a:rPr lang="ru-RU" sz="1200"/>
                        <a:t>.</a:t>
                      </a:r>
                      <a:endParaRPr/>
                    </a:p>
                    <a:p>
                      <a:pPr indent="-76200" lvl="0" marL="0" marR="0" rtl="0" algn="l">
                        <a:spcBef>
                          <a:spcPts val="0"/>
                        </a:spcBef>
                        <a:spcAft>
                          <a:spcPts val="0"/>
                        </a:spcAft>
                        <a:buClr>
                          <a:schemeClr val="dk1"/>
                        </a:buClr>
                        <a:buSzPts val="1200"/>
                        <a:buFont typeface="Arial"/>
                        <a:buChar char="•"/>
                      </a:pPr>
                      <a:r>
                        <a:rPr b="1" lang="ru-RU" sz="1200"/>
                        <a:t>always</a:t>
                      </a:r>
                      <a:r>
                        <a:rPr lang="ru-RU" sz="1200"/>
                        <a:t>.Тип: </a:t>
                      </a:r>
                      <a:r>
                        <a:rPr b="1" lang="ru-RU" sz="1200">
                          <a:solidFill>
                            <a:srgbClr val="000080"/>
                          </a:solidFill>
                        </a:rPr>
                        <a:t>Function</a:t>
                      </a:r>
                      <a:r>
                        <a:rPr lang="ru-RU" sz="1200"/>
                        <a:t> (</a:t>
                      </a:r>
                      <a:r>
                        <a:rPr b="1" i="1" lang="ru-RU" sz="1200">
                          <a:solidFill>
                            <a:srgbClr val="000080"/>
                          </a:solidFill>
                        </a:rPr>
                        <a:t>Promise Object</a:t>
                      </a:r>
                      <a:r>
                        <a:rPr lang="ru-RU" sz="1200"/>
                        <a:t> animation, </a:t>
                      </a:r>
                      <a:r>
                        <a:rPr b="1" i="1" lang="ru-RU" sz="1200">
                          <a:solidFill>
                            <a:srgbClr val="000080"/>
                          </a:solidFill>
                        </a:rPr>
                        <a:t>Boolean</a:t>
                      </a:r>
                      <a:r>
                        <a:rPr lang="ru-RU" sz="1200"/>
                        <a:t> jumpedToEnd).</a:t>
                      </a:r>
                      <a:br>
                        <a:rPr lang="ru-RU" sz="1200"/>
                      </a:br>
                      <a:r>
                        <a:rPr lang="ru-RU" sz="1200"/>
                        <a:t>Функция вызывается, когда анимация элемента завершается или останавливается незавершенной. </a:t>
                      </a:r>
                      <a:r>
                        <a:rPr b="1" lang="ru-RU" sz="1200"/>
                        <a:t>Добавлено в версии 1.8</a:t>
                      </a:r>
                      <a:r>
                        <a:rPr lang="ru-RU" sz="1200"/>
                        <a:t>.</a:t>
                      </a:r>
                      <a:endParaRPr/>
                    </a:p>
                  </a:txBody>
                  <a:tcPr marT="7725" marB="7725" marR="7725" marL="77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31"/>
          <p:cNvSpPr/>
          <p:nvPr/>
        </p:nvSpPr>
        <p:spPr>
          <a:xfrm>
            <a:off x="129396" y="116231"/>
            <a:ext cx="11714671" cy="1122871"/>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i="1" lang="ru-RU" sz="3200">
                <a:solidFill>
                  <a:srgbClr val="FF0000"/>
                </a:solidFill>
                <a:latin typeface="Calibri"/>
                <a:ea typeface="Calibri"/>
                <a:cs typeface="Calibri"/>
                <a:sym typeface="Calibri"/>
              </a:rPr>
              <a:t>59.	Объяснить стандартные функции языка PHP для управления временем. </a:t>
            </a:r>
            <a:endParaRPr/>
          </a:p>
        </p:txBody>
      </p:sp>
      <p:sp>
        <p:nvSpPr>
          <p:cNvPr id="846" name="Google Shape;846;p131"/>
          <p:cNvSpPr txBox="1"/>
          <p:nvPr/>
        </p:nvSpPr>
        <p:spPr>
          <a:xfrm>
            <a:off x="129396" y="2782152"/>
            <a:ext cx="11537156" cy="3477875"/>
          </a:xfrm>
          <a:prstGeom prst="rect">
            <a:avLst/>
          </a:prstGeom>
          <a:noFill/>
          <a:ln>
            <a:noFill/>
          </a:ln>
        </p:spPr>
        <p:txBody>
          <a:bodyPr anchorCtr="0" anchor="t" bIns="45700" lIns="91425" spcFirstLastPara="1" rIns="91425" wrap="square" tIns="45700">
            <a:spAutoFit/>
          </a:bodyPr>
          <a:lstStyle/>
          <a:p>
            <a:pPr indent="449580" lvl="0" marL="0" marR="0" rtl="0" algn="just">
              <a:spcBef>
                <a:spcPts val="0"/>
              </a:spcBef>
              <a:spcAft>
                <a:spcPts val="0"/>
              </a:spcAft>
              <a:buNone/>
            </a:pPr>
            <a:r>
              <a:rPr lang="ru-RU" sz="1800">
                <a:solidFill>
                  <a:schemeClr val="dk1"/>
                </a:solidFill>
                <a:latin typeface="Times New Roman"/>
                <a:ea typeface="Times New Roman"/>
                <a:cs typeface="Times New Roman"/>
                <a:sym typeface="Times New Roman"/>
              </a:rPr>
              <a:t>Существует специальный формат хранения даты и времени – так называемы unixtime – это количество секунд, прошедших с 1-го января 1970-го года. Данный формат очень удобен тем, что допускает хранение и обработку, аналогичные типу integer.</a:t>
            </a:r>
            <a:endParaRPr sz="1800">
              <a:solidFill>
                <a:schemeClr val="dk1"/>
              </a:solidFill>
              <a:latin typeface="Times New Roman"/>
              <a:ea typeface="Times New Roman"/>
              <a:cs typeface="Times New Roman"/>
              <a:sym typeface="Times New Roman"/>
            </a:endParaRPr>
          </a:p>
          <a:p>
            <a:pPr indent="449580" lvl="0" marL="0" marR="0" rtl="0" algn="just">
              <a:spcBef>
                <a:spcPts val="0"/>
              </a:spcBef>
              <a:spcAft>
                <a:spcPts val="0"/>
              </a:spcAft>
              <a:buNone/>
            </a:pPr>
            <a:r>
              <a:rPr lang="ru-RU" sz="1800">
                <a:solidFill>
                  <a:schemeClr val="dk1"/>
                </a:solidFill>
                <a:latin typeface="Times New Roman"/>
                <a:ea typeface="Times New Roman"/>
                <a:cs typeface="Times New Roman"/>
                <a:sym typeface="Times New Roman"/>
              </a:rPr>
              <a:t>В PHP есть функция для получения текущих даты/времени в формате unixtime:</a:t>
            </a:r>
            <a:endParaRPr sz="1800">
              <a:solidFill>
                <a:schemeClr val="dk1"/>
              </a:solidFill>
              <a:latin typeface="Times New Roman"/>
              <a:ea typeface="Times New Roman"/>
              <a:cs typeface="Times New Roman"/>
              <a:sym typeface="Times New Roman"/>
            </a:endParaRPr>
          </a:p>
          <a:p>
            <a:pPr indent="0" lvl="0" marL="0" marR="0" rtl="0" algn="just">
              <a:spcBef>
                <a:spcPts val="1200"/>
              </a:spcBef>
              <a:spcAft>
                <a:spcPts val="0"/>
              </a:spcAft>
              <a:buNone/>
            </a:pPr>
            <a:r>
              <a:rPr i="1" lang="ru-RU" sz="1800">
                <a:solidFill>
                  <a:srgbClr val="000000"/>
                </a:solidFill>
                <a:latin typeface="Times New Roman"/>
                <a:ea typeface="Times New Roman"/>
                <a:cs typeface="Times New Roman"/>
                <a:sym typeface="Times New Roman"/>
              </a:rPr>
              <a:t>int </a:t>
            </a:r>
            <a:r>
              <a:rPr b="1" i="1" lang="ru-RU" sz="1800">
                <a:solidFill>
                  <a:srgbClr val="000000"/>
                </a:solidFill>
                <a:latin typeface="Times New Roman"/>
                <a:ea typeface="Times New Roman"/>
                <a:cs typeface="Times New Roman"/>
                <a:sym typeface="Times New Roman"/>
              </a:rPr>
              <a:t>time</a:t>
            </a:r>
            <a:r>
              <a:rPr i="1" lang="ru-RU" sz="1800">
                <a:solidFill>
                  <a:srgbClr val="000000"/>
                </a:solidFill>
                <a:latin typeface="Times New Roman"/>
                <a:ea typeface="Times New Roman"/>
                <a:cs typeface="Times New Roman"/>
                <a:sym typeface="Times New Roman"/>
              </a:rPr>
              <a:t> (void)</a:t>
            </a:r>
            <a:endParaRPr i="1" sz="1800">
              <a:solidFill>
                <a:schemeClr val="dk1"/>
              </a:solidFill>
              <a:latin typeface="Times New Roman"/>
              <a:ea typeface="Times New Roman"/>
              <a:cs typeface="Times New Roman"/>
              <a:sym typeface="Times New Roman"/>
            </a:endParaRPr>
          </a:p>
          <a:p>
            <a:pPr indent="449580" lvl="0" marL="0" marR="0" rtl="0" algn="just">
              <a:spcBef>
                <a:spcPts val="1200"/>
              </a:spcBef>
              <a:spcAft>
                <a:spcPts val="0"/>
              </a:spcAft>
              <a:buNone/>
            </a:pPr>
            <a:r>
              <a:rPr lang="ru-RU" sz="1800">
                <a:solidFill>
                  <a:schemeClr val="dk1"/>
                </a:solidFill>
                <a:latin typeface="Times New Roman"/>
                <a:ea typeface="Times New Roman"/>
                <a:cs typeface="Times New Roman"/>
                <a:sym typeface="Times New Roman"/>
              </a:rPr>
              <a:t>Для преобразования unixtime в человекочитаемую форму рекомендуется использовать функцию</a:t>
            </a:r>
            <a:endParaRPr sz="1800">
              <a:solidFill>
                <a:schemeClr val="dk1"/>
              </a:solidFill>
              <a:latin typeface="Times New Roman"/>
              <a:ea typeface="Times New Roman"/>
              <a:cs typeface="Times New Roman"/>
              <a:sym typeface="Times New Roman"/>
            </a:endParaRPr>
          </a:p>
          <a:p>
            <a:pPr indent="0" lvl="0" marL="0" marR="0" rtl="0" algn="just">
              <a:spcBef>
                <a:spcPts val="1200"/>
              </a:spcBef>
              <a:spcAft>
                <a:spcPts val="0"/>
              </a:spcAft>
              <a:buNone/>
            </a:pPr>
            <a:r>
              <a:rPr i="1" lang="ru-RU" sz="1800">
                <a:solidFill>
                  <a:srgbClr val="000000"/>
                </a:solidFill>
                <a:latin typeface="Times New Roman"/>
                <a:ea typeface="Times New Roman"/>
                <a:cs typeface="Times New Roman"/>
                <a:sym typeface="Times New Roman"/>
              </a:rPr>
              <a:t>string date (string format [, int timestamp])</a:t>
            </a:r>
            <a:endParaRPr i="1" sz="1800">
              <a:solidFill>
                <a:schemeClr val="dk1"/>
              </a:solidFill>
              <a:latin typeface="Times New Roman"/>
              <a:ea typeface="Times New Roman"/>
              <a:cs typeface="Times New Roman"/>
              <a:sym typeface="Times New Roman"/>
            </a:endParaRPr>
          </a:p>
          <a:p>
            <a:pPr indent="449580" lvl="0" marL="0" marR="0" rtl="0" algn="just">
              <a:spcBef>
                <a:spcPts val="1200"/>
              </a:spcBef>
              <a:spcAft>
                <a:spcPts val="0"/>
              </a:spcAft>
              <a:buNone/>
            </a:pPr>
            <a:r>
              <a:rPr lang="ru-RU" sz="1800">
                <a:solidFill>
                  <a:schemeClr val="dk1"/>
                </a:solidFill>
                <a:latin typeface="Times New Roman"/>
                <a:ea typeface="Times New Roman"/>
                <a:cs typeface="Times New Roman"/>
                <a:sym typeface="Times New Roman"/>
              </a:rPr>
              <a:t>Она возвращает время, отформатированное в соответствии с аргументом </a:t>
            </a:r>
            <a:r>
              <a:rPr b="1" lang="ru-RU" sz="1800">
                <a:solidFill>
                  <a:schemeClr val="dk1"/>
                </a:solidFill>
                <a:latin typeface="Times New Roman"/>
                <a:ea typeface="Times New Roman"/>
                <a:cs typeface="Times New Roman"/>
                <a:sym typeface="Times New Roman"/>
              </a:rPr>
              <a:t>format</a:t>
            </a:r>
            <a:r>
              <a:rPr lang="ru-RU" sz="1800">
                <a:solidFill>
                  <a:schemeClr val="dk1"/>
                </a:solidFill>
                <a:latin typeface="Times New Roman"/>
                <a:ea typeface="Times New Roman"/>
                <a:cs typeface="Times New Roman"/>
                <a:sym typeface="Times New Roman"/>
              </a:rPr>
              <a:t>, используя метку времени, заданную аргументом </a:t>
            </a:r>
            <a:r>
              <a:rPr b="1" lang="ru-RU" sz="1800">
                <a:solidFill>
                  <a:schemeClr val="dk1"/>
                </a:solidFill>
                <a:latin typeface="Times New Roman"/>
                <a:ea typeface="Times New Roman"/>
                <a:cs typeface="Times New Roman"/>
                <a:sym typeface="Times New Roman"/>
              </a:rPr>
              <a:t>timestamp</a:t>
            </a:r>
            <a:r>
              <a:rPr lang="ru-RU" sz="1800">
                <a:solidFill>
                  <a:schemeClr val="dk1"/>
                </a:solidFill>
                <a:latin typeface="Times New Roman"/>
                <a:ea typeface="Times New Roman"/>
                <a:cs typeface="Times New Roman"/>
                <a:sym typeface="Times New Roman"/>
              </a:rPr>
              <a:t> или текущее системное время, если </a:t>
            </a:r>
            <a:r>
              <a:rPr b="1" lang="ru-RU" sz="1800">
                <a:solidFill>
                  <a:schemeClr val="dk1"/>
                </a:solidFill>
                <a:latin typeface="Times New Roman"/>
                <a:ea typeface="Times New Roman"/>
                <a:cs typeface="Times New Roman"/>
                <a:sym typeface="Times New Roman"/>
              </a:rPr>
              <a:t>timestamp</a:t>
            </a:r>
            <a:r>
              <a:rPr lang="ru-RU" sz="1800">
                <a:solidFill>
                  <a:schemeClr val="dk1"/>
                </a:solidFill>
                <a:latin typeface="Times New Roman"/>
                <a:ea typeface="Times New Roman"/>
                <a:cs typeface="Times New Roman"/>
                <a:sym typeface="Times New Roman"/>
              </a:rPr>
              <a:t> не задан. </a:t>
            </a:r>
            <a:r>
              <a:rPr b="1" lang="ru-RU" sz="1800">
                <a:solidFill>
                  <a:schemeClr val="dk1"/>
                </a:solidFill>
                <a:latin typeface="Times New Roman"/>
                <a:ea typeface="Times New Roman"/>
                <a:cs typeface="Times New Roman"/>
                <a:sym typeface="Times New Roman"/>
              </a:rPr>
              <a:t>timestamp</a:t>
            </a:r>
            <a:r>
              <a:rPr lang="ru-RU" sz="1800">
                <a:solidFill>
                  <a:schemeClr val="dk1"/>
                </a:solidFill>
                <a:latin typeface="Times New Roman"/>
                <a:ea typeface="Times New Roman"/>
                <a:cs typeface="Times New Roman"/>
                <a:sym typeface="Times New Roman"/>
              </a:rPr>
              <a:t> является необязательным и по умолчанию равен значению, возвращаемому функцией time(). </a:t>
            </a:r>
            <a:endParaRPr sz="1800">
              <a:solidFill>
                <a:schemeClr val="dk1"/>
              </a:solidFill>
              <a:latin typeface="Times New Roman"/>
              <a:ea typeface="Times New Roman"/>
              <a:cs typeface="Times New Roman"/>
              <a:sym typeface="Times New Roman"/>
            </a:endParaRPr>
          </a:p>
        </p:txBody>
      </p:sp>
      <p:sp>
        <p:nvSpPr>
          <p:cNvPr id="847" name="Google Shape;847;p131"/>
          <p:cNvSpPr/>
          <p:nvPr/>
        </p:nvSpPr>
        <p:spPr>
          <a:xfrm>
            <a:off x="129395" y="1116356"/>
            <a:ext cx="11714671" cy="1122871"/>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i="1" lang="ru-RU" sz="3200">
                <a:solidFill>
                  <a:srgbClr val="FF0000"/>
                </a:solidFill>
                <a:latin typeface="Calibri"/>
                <a:ea typeface="Calibri"/>
                <a:cs typeface="Calibri"/>
                <a:sym typeface="Calibri"/>
              </a:rPr>
              <a:t>60.	Написать и прокомментировать функции языка PHP для управления временем.</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nvSpPr>
        <p:spPr>
          <a:xfrm>
            <a:off x="153518" y="152680"/>
            <a:ext cx="11339399" cy="618630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ru-RU" sz="1800">
                <a:solidFill>
                  <a:schemeClr val="dk1"/>
                </a:solidFill>
                <a:latin typeface="Calibri"/>
                <a:ea typeface="Calibri"/>
                <a:cs typeface="Calibri"/>
                <a:sym typeface="Calibri"/>
              </a:rPr>
              <a:t>HTML-ссылки создаются с помощью элементов &lt;</a:t>
            </a:r>
            <a:r>
              <a:rPr b="1" lang="ru-RU" sz="1800">
                <a:solidFill>
                  <a:schemeClr val="dk1"/>
                </a:solidFill>
                <a:latin typeface="Calibri"/>
                <a:ea typeface="Calibri"/>
                <a:cs typeface="Calibri"/>
                <a:sym typeface="Calibri"/>
              </a:rPr>
              <a:t>A</a:t>
            </a:r>
            <a:r>
              <a:rPr lang="ru-RU" sz="1800">
                <a:solidFill>
                  <a:schemeClr val="dk1"/>
                </a:solidFill>
                <a:latin typeface="Calibri"/>
                <a:ea typeface="Calibri"/>
                <a:cs typeface="Calibri"/>
                <a:sym typeface="Calibri"/>
              </a:rPr>
              <a:t>&gt;, &lt;</a:t>
            </a:r>
            <a:r>
              <a:rPr b="1" lang="ru-RU" sz="1800">
                <a:solidFill>
                  <a:schemeClr val="dk1"/>
                </a:solidFill>
                <a:latin typeface="Calibri"/>
                <a:ea typeface="Calibri"/>
                <a:cs typeface="Calibri"/>
                <a:sym typeface="Calibri"/>
              </a:rPr>
              <a:t>Area</a:t>
            </a:r>
            <a:r>
              <a:rPr lang="ru-RU" sz="1800">
                <a:solidFill>
                  <a:schemeClr val="dk1"/>
                </a:solidFill>
                <a:latin typeface="Calibri"/>
                <a:ea typeface="Calibri"/>
                <a:cs typeface="Calibri"/>
                <a:sym typeface="Calibri"/>
              </a:rPr>
              <a:t>&gt; и &lt;</a:t>
            </a:r>
            <a:r>
              <a:rPr b="1" lang="ru-RU" sz="1800">
                <a:solidFill>
                  <a:schemeClr val="dk1"/>
                </a:solidFill>
                <a:latin typeface="Calibri"/>
                <a:ea typeface="Calibri"/>
                <a:cs typeface="Calibri"/>
                <a:sym typeface="Calibri"/>
              </a:rPr>
              <a:t>link</a:t>
            </a:r>
            <a:r>
              <a:rPr lang="ru-RU" sz="1800">
                <a:solidFill>
                  <a:schemeClr val="dk1"/>
                </a:solidFill>
                <a:latin typeface="Calibri"/>
                <a:ea typeface="Calibri"/>
                <a:cs typeface="Calibri"/>
                <a:sym typeface="Calibri"/>
              </a:rPr>
              <a:t>&gt;. Ссылки представляют собой связь между двумя ресурсами, одним из которых является текущий документ.</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ru-RU" sz="1800">
                <a:solidFill>
                  <a:schemeClr val="dk1"/>
                </a:solidFill>
                <a:latin typeface="Calibri"/>
                <a:ea typeface="Calibri"/>
                <a:cs typeface="Calibri"/>
                <a:sym typeface="Calibri"/>
              </a:rPr>
              <a:t>Ссылки можно поделить на две категории: </a:t>
            </a:r>
            <a:r>
              <a:rPr b="1" lang="ru-RU" sz="1800">
                <a:solidFill>
                  <a:schemeClr val="dk1"/>
                </a:solidFill>
                <a:latin typeface="Calibri"/>
                <a:ea typeface="Calibri"/>
                <a:cs typeface="Calibri"/>
                <a:sym typeface="Calibri"/>
              </a:rPr>
              <a:t>ссылки на внешние ресурсы </a:t>
            </a:r>
            <a:r>
              <a:rPr lang="ru-RU" sz="1800">
                <a:solidFill>
                  <a:schemeClr val="dk1"/>
                </a:solidFill>
                <a:latin typeface="Calibri"/>
                <a:ea typeface="Calibri"/>
                <a:cs typeface="Calibri"/>
                <a:sym typeface="Calibri"/>
              </a:rPr>
              <a:t>— создаются с помощью тега &lt;link&gt; и используются для расширения возможностей текущего документа при обработке браузером; </a:t>
            </a:r>
            <a:r>
              <a:rPr b="1" lang="ru-RU" sz="1800">
                <a:solidFill>
                  <a:schemeClr val="dk1"/>
                </a:solidFill>
                <a:latin typeface="Calibri"/>
                <a:ea typeface="Calibri"/>
                <a:cs typeface="Calibri"/>
                <a:sym typeface="Calibri"/>
              </a:rPr>
              <a:t>гиперссылки</a:t>
            </a:r>
            <a:r>
              <a:rPr lang="ru-RU" sz="1800">
                <a:solidFill>
                  <a:schemeClr val="dk1"/>
                </a:solidFill>
                <a:latin typeface="Calibri"/>
                <a:ea typeface="Calibri"/>
                <a:cs typeface="Calibri"/>
                <a:sym typeface="Calibri"/>
              </a:rPr>
              <a:t> — ссылки на другие ресурсы, которые пользователь может посетить или загрузить.</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ru-RU" sz="1800">
                <a:solidFill>
                  <a:schemeClr val="dk1"/>
                </a:solidFill>
                <a:latin typeface="Calibri"/>
                <a:ea typeface="Calibri"/>
                <a:cs typeface="Calibri"/>
                <a:sym typeface="Calibri"/>
              </a:rPr>
              <a:t>Гиперссылки используются для ускоренного перехода внутри одного документа, для вызова в окно браузера других документов из данного и для просмотра просмотра, скачивания объектов, не являющихся Web-страницами. </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ru-RU" sz="1800">
                <a:solidFill>
                  <a:schemeClr val="dk1"/>
                </a:solidFill>
                <a:latin typeface="Calibri"/>
                <a:ea typeface="Calibri"/>
                <a:cs typeface="Calibri"/>
                <a:sym typeface="Calibri"/>
              </a:rPr>
              <a:t>Гиперссылки создаются с помощью парного тега &lt;</a:t>
            </a:r>
            <a:r>
              <a:rPr b="1" lang="ru-RU" sz="1800">
                <a:solidFill>
                  <a:schemeClr val="dk1"/>
                </a:solidFill>
                <a:latin typeface="Calibri"/>
                <a:ea typeface="Calibri"/>
                <a:cs typeface="Calibri"/>
                <a:sym typeface="Calibri"/>
              </a:rPr>
              <a:t>A</a:t>
            </a:r>
            <a:r>
              <a:rPr lang="ru-RU" sz="1800">
                <a:solidFill>
                  <a:schemeClr val="dk1"/>
                </a:solidFill>
                <a:latin typeface="Calibri"/>
                <a:ea typeface="Calibri"/>
                <a:cs typeface="Calibri"/>
                <a:sym typeface="Calibri"/>
              </a:rPr>
              <a:t>&gt;&lt;/</a:t>
            </a:r>
            <a:r>
              <a:rPr b="1" lang="ru-RU" sz="1800">
                <a:solidFill>
                  <a:schemeClr val="dk1"/>
                </a:solidFill>
                <a:latin typeface="Calibri"/>
                <a:ea typeface="Calibri"/>
                <a:cs typeface="Calibri"/>
                <a:sym typeface="Calibri"/>
              </a:rPr>
              <a:t>A</a:t>
            </a:r>
            <a:r>
              <a:rPr lang="ru-RU" sz="1800">
                <a:solidFill>
                  <a:schemeClr val="dk1"/>
                </a:solidFill>
                <a:latin typeface="Calibri"/>
                <a:ea typeface="Calibri"/>
                <a:cs typeface="Calibri"/>
                <a:sym typeface="Calibri"/>
              </a:rPr>
              <a:t>&gt;. Внутрь тега помещается текст, который будет отображаться на веб-странице. Текст ссылки отображается в браузере с подчёркиванием, цвет шрифта — синий, при наведении на ссылку курсор мыши меняет вид.</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ru-RU" sz="1800">
                <a:solidFill>
                  <a:schemeClr val="dk1"/>
                </a:solidFill>
                <a:latin typeface="Calibri"/>
                <a:ea typeface="Calibri"/>
                <a:cs typeface="Calibri"/>
                <a:sym typeface="Calibri"/>
              </a:rPr>
              <a:t>Ссылка состоит из двух частей — </a:t>
            </a:r>
            <a:r>
              <a:rPr b="1" lang="ru-RU" sz="1800">
                <a:solidFill>
                  <a:schemeClr val="dk1"/>
                </a:solidFill>
                <a:latin typeface="Calibri"/>
                <a:ea typeface="Calibri"/>
                <a:cs typeface="Calibri"/>
                <a:sym typeface="Calibri"/>
              </a:rPr>
              <a:t>указателя</a:t>
            </a:r>
            <a:r>
              <a:rPr lang="ru-RU" sz="1800">
                <a:solidFill>
                  <a:schemeClr val="dk1"/>
                </a:solidFill>
                <a:latin typeface="Calibri"/>
                <a:ea typeface="Calibri"/>
                <a:cs typeface="Calibri"/>
                <a:sym typeface="Calibri"/>
              </a:rPr>
              <a:t> и </a:t>
            </a:r>
            <a:r>
              <a:rPr b="1" lang="ru-RU" sz="1800">
                <a:solidFill>
                  <a:schemeClr val="dk1"/>
                </a:solidFill>
                <a:latin typeface="Calibri"/>
                <a:ea typeface="Calibri"/>
                <a:cs typeface="Calibri"/>
                <a:sym typeface="Calibri"/>
              </a:rPr>
              <a:t>адресной части</a:t>
            </a:r>
            <a:r>
              <a:rPr lang="ru-RU" sz="1800">
                <a:solidFill>
                  <a:schemeClr val="dk1"/>
                </a:solidFill>
                <a:latin typeface="Calibri"/>
                <a:ea typeface="Calibri"/>
                <a:cs typeface="Calibri"/>
                <a:sym typeface="Calibri"/>
              </a:rPr>
              <a:t>. Указатель ссылки представляет собой фрагмент текста или изображение, видимые для пользователя. Адресная часть ссылки пользователю не видна, она представляет собой адрес ресурса, к которому необходимо перейти.</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b="1" lang="ru-RU" sz="1800">
                <a:solidFill>
                  <a:schemeClr val="dk1"/>
                </a:solidFill>
                <a:latin typeface="Calibri"/>
                <a:ea typeface="Calibri"/>
                <a:cs typeface="Calibri"/>
                <a:sym typeface="Calibri"/>
              </a:rPr>
              <a:t>Адресная часть</a:t>
            </a:r>
            <a:r>
              <a:rPr lang="ru-RU" sz="1800">
                <a:solidFill>
                  <a:schemeClr val="dk1"/>
                </a:solidFill>
                <a:latin typeface="Calibri"/>
                <a:ea typeface="Calibri"/>
                <a:cs typeface="Calibri"/>
                <a:sym typeface="Calibri"/>
              </a:rPr>
              <a:t> ссылки состоит из URL. URL (Uniform Resource Locator) — унифицированный адрес ресурса. При создании адресов для разделения слов между собой рекомендуется использовать дефис, а не символ подчёркивания. В общем виде URL имеющий следующий формат:        метод доступа://имя сервера:порт/путь</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graphicFrame>
        <p:nvGraphicFramePr>
          <p:cNvPr id="852" name="Google Shape;852;p132"/>
          <p:cNvGraphicFramePr/>
          <p:nvPr/>
        </p:nvGraphicFramePr>
        <p:xfrm>
          <a:off x="180973" y="420588"/>
          <a:ext cx="3000000" cy="3000000"/>
        </p:xfrm>
        <a:graphic>
          <a:graphicData uri="http://schemas.openxmlformats.org/drawingml/2006/table">
            <a:tbl>
              <a:tblPr bandCol="1" bandRow="1">
                <a:noFill/>
                <a:tableStyleId>{7827C246-AFD5-48D6-8169-86EB6BFF00DE}</a:tableStyleId>
              </a:tblPr>
              <a:tblGrid>
                <a:gridCol w="1410325"/>
                <a:gridCol w="5962025"/>
                <a:gridCol w="4229100"/>
              </a:tblGrid>
              <a:tr h="227700">
                <a:tc>
                  <a:txBody>
                    <a:bodyPr/>
                    <a:lstStyle/>
                    <a:p>
                      <a:pPr indent="0" lvl="0" marL="0" marR="0" rtl="0" algn="ctr">
                        <a:spcBef>
                          <a:spcPts val="0"/>
                        </a:spcBef>
                        <a:spcAft>
                          <a:spcPts val="0"/>
                        </a:spcAft>
                        <a:buNone/>
                      </a:pPr>
                      <a:r>
                        <a:rPr lang="ru-RU" sz="1500"/>
                        <a:t>Символ в строке format</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ctr">
                        <a:spcBef>
                          <a:spcPts val="0"/>
                        </a:spcBef>
                        <a:spcAft>
                          <a:spcPts val="0"/>
                        </a:spcAft>
                        <a:buNone/>
                      </a:pPr>
                      <a:r>
                        <a:rPr lang="ru-RU" sz="1500"/>
                        <a:t>Описание</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ctr">
                        <a:spcBef>
                          <a:spcPts val="0"/>
                        </a:spcBef>
                        <a:spcAft>
                          <a:spcPts val="0"/>
                        </a:spcAft>
                        <a:buNone/>
                      </a:pPr>
                      <a:r>
                        <a:rPr lang="ru-RU" sz="1500"/>
                        <a:t>Пример возвращаемого значения</a:t>
                      </a:r>
                      <a:endParaRPr sz="1500">
                        <a:latin typeface="Times New Roman"/>
                        <a:ea typeface="Times New Roman"/>
                        <a:cs typeface="Times New Roman"/>
                        <a:sym typeface="Times New Roman"/>
                      </a:endParaRPr>
                    </a:p>
                  </a:txBody>
                  <a:tcPr marT="0" marB="0" marR="14750" marL="14750" anchor="ctr"/>
                </a:tc>
              </a:tr>
              <a:tr h="151800">
                <a:tc>
                  <a:txBody>
                    <a:bodyPr/>
                    <a:lstStyle/>
                    <a:p>
                      <a:pPr indent="0" lvl="0" marL="0" marR="0" rtl="0" algn="ctr">
                        <a:spcBef>
                          <a:spcPts val="0"/>
                        </a:spcBef>
                        <a:spcAft>
                          <a:spcPts val="0"/>
                        </a:spcAft>
                        <a:buNone/>
                      </a:pPr>
                      <a:r>
                        <a:rPr lang="ru-RU" sz="1500"/>
                        <a:t>a</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Ante meridiem или Post meridiem в нижнем регистре</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am или pm</a:t>
                      </a:r>
                      <a:endParaRPr sz="1500">
                        <a:latin typeface="Times New Roman"/>
                        <a:ea typeface="Times New Roman"/>
                        <a:cs typeface="Times New Roman"/>
                        <a:sym typeface="Times New Roman"/>
                      </a:endParaRPr>
                    </a:p>
                  </a:txBody>
                  <a:tcPr marT="0" marB="0" marR="14750" marL="14750" anchor="ctr"/>
                </a:tc>
              </a:tr>
              <a:tr h="151800">
                <a:tc>
                  <a:txBody>
                    <a:bodyPr/>
                    <a:lstStyle/>
                    <a:p>
                      <a:pPr indent="0" lvl="0" marL="0" marR="0" rtl="0" algn="ctr">
                        <a:spcBef>
                          <a:spcPts val="0"/>
                        </a:spcBef>
                        <a:spcAft>
                          <a:spcPts val="0"/>
                        </a:spcAft>
                        <a:buNone/>
                      </a:pPr>
                      <a:r>
                        <a:rPr lang="ru-RU" sz="1500"/>
                        <a:t>A</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Ante meridiem или Post meridiem в верхнем регистре</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AM или PM</a:t>
                      </a:r>
                      <a:endParaRPr sz="1500">
                        <a:latin typeface="Times New Roman"/>
                        <a:ea typeface="Times New Roman"/>
                        <a:cs typeface="Times New Roman"/>
                        <a:sym typeface="Times New Roman"/>
                      </a:endParaRPr>
                    </a:p>
                  </a:txBody>
                  <a:tcPr marT="0" marB="0" marR="14750" marL="14750" anchor="ctr"/>
                </a:tc>
              </a:tr>
              <a:tr h="75900">
                <a:tc>
                  <a:txBody>
                    <a:bodyPr/>
                    <a:lstStyle/>
                    <a:p>
                      <a:pPr indent="0" lvl="0" marL="0" marR="0" rtl="0" algn="ctr">
                        <a:spcBef>
                          <a:spcPts val="0"/>
                        </a:spcBef>
                        <a:spcAft>
                          <a:spcPts val="0"/>
                        </a:spcAft>
                        <a:buNone/>
                      </a:pPr>
                      <a:r>
                        <a:rPr lang="ru-RU" sz="1500"/>
                        <a:t>B</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Время в стадарте Swatch Internet</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От 000 до 999</a:t>
                      </a:r>
                      <a:endParaRPr sz="1500">
                        <a:latin typeface="Times New Roman"/>
                        <a:ea typeface="Times New Roman"/>
                        <a:cs typeface="Times New Roman"/>
                        <a:sym typeface="Times New Roman"/>
                      </a:endParaRPr>
                    </a:p>
                  </a:txBody>
                  <a:tcPr marT="0" marB="0" marR="14750" marL="14750" anchor="ctr"/>
                </a:tc>
              </a:tr>
              <a:tr h="75900">
                <a:tc>
                  <a:txBody>
                    <a:bodyPr/>
                    <a:lstStyle/>
                    <a:p>
                      <a:pPr indent="0" lvl="0" marL="0" marR="0" rtl="0" algn="ctr">
                        <a:spcBef>
                          <a:spcPts val="0"/>
                        </a:spcBef>
                        <a:spcAft>
                          <a:spcPts val="0"/>
                        </a:spcAft>
                        <a:buNone/>
                      </a:pPr>
                      <a:r>
                        <a:rPr lang="ru-RU" sz="1500"/>
                        <a:t>c</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Дата в формате ISO 8601 (добавлено в PHP 5)</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2004-02-12T15:19:21+00:00</a:t>
                      </a:r>
                      <a:endParaRPr sz="1500">
                        <a:latin typeface="Times New Roman"/>
                        <a:ea typeface="Times New Roman"/>
                        <a:cs typeface="Times New Roman"/>
                        <a:sym typeface="Times New Roman"/>
                      </a:endParaRPr>
                    </a:p>
                  </a:txBody>
                  <a:tcPr marT="0" marB="0" marR="14750" marL="14750" anchor="ctr"/>
                </a:tc>
              </a:tr>
              <a:tr h="75900">
                <a:tc>
                  <a:txBody>
                    <a:bodyPr/>
                    <a:lstStyle/>
                    <a:p>
                      <a:pPr indent="0" lvl="0" marL="0" marR="0" rtl="0" algn="ctr">
                        <a:spcBef>
                          <a:spcPts val="0"/>
                        </a:spcBef>
                        <a:spcAft>
                          <a:spcPts val="0"/>
                        </a:spcAft>
                        <a:buNone/>
                      </a:pPr>
                      <a:r>
                        <a:rPr lang="ru-RU" sz="1500"/>
                        <a:t>d</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День месяца, 2 цифры с ведущими нулями</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от 01 до 31</a:t>
                      </a:r>
                      <a:endParaRPr sz="1500">
                        <a:latin typeface="Times New Roman"/>
                        <a:ea typeface="Times New Roman"/>
                        <a:cs typeface="Times New Roman"/>
                        <a:sym typeface="Times New Roman"/>
                      </a:endParaRPr>
                    </a:p>
                  </a:txBody>
                  <a:tcPr marT="0" marB="0" marR="14750" marL="14750" anchor="ctr"/>
                </a:tc>
              </a:tr>
              <a:tr h="151800">
                <a:tc>
                  <a:txBody>
                    <a:bodyPr/>
                    <a:lstStyle/>
                    <a:p>
                      <a:pPr indent="0" lvl="0" marL="0" marR="0" rtl="0" algn="ctr">
                        <a:spcBef>
                          <a:spcPts val="0"/>
                        </a:spcBef>
                        <a:spcAft>
                          <a:spcPts val="0"/>
                        </a:spcAft>
                        <a:buNone/>
                      </a:pPr>
                      <a:r>
                        <a:rPr lang="ru-RU" sz="1500"/>
                        <a:t>D</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Сокращенное наименование дня недели, 3 символа</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от Mon до Sun</a:t>
                      </a:r>
                      <a:endParaRPr sz="1500">
                        <a:latin typeface="Times New Roman"/>
                        <a:ea typeface="Times New Roman"/>
                        <a:cs typeface="Times New Roman"/>
                        <a:sym typeface="Times New Roman"/>
                      </a:endParaRPr>
                    </a:p>
                  </a:txBody>
                  <a:tcPr marT="0" marB="0" marR="14750" marL="14750" anchor="ctr"/>
                </a:tc>
              </a:tr>
              <a:tr h="151800">
                <a:tc>
                  <a:txBody>
                    <a:bodyPr/>
                    <a:lstStyle/>
                    <a:p>
                      <a:pPr indent="0" lvl="0" marL="0" marR="0" rtl="0" algn="ctr">
                        <a:spcBef>
                          <a:spcPts val="0"/>
                        </a:spcBef>
                        <a:spcAft>
                          <a:spcPts val="0"/>
                        </a:spcAft>
                        <a:buNone/>
                      </a:pPr>
                      <a:r>
                        <a:rPr lang="ru-RU" sz="1500"/>
                        <a:t>F</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Полное наименование месяца, например January или March</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от January до December</a:t>
                      </a:r>
                      <a:endParaRPr sz="1500">
                        <a:latin typeface="Times New Roman"/>
                        <a:ea typeface="Times New Roman"/>
                        <a:cs typeface="Times New Roman"/>
                        <a:sym typeface="Times New Roman"/>
                      </a:endParaRPr>
                    </a:p>
                  </a:txBody>
                  <a:tcPr marT="0" marB="0" marR="14750" marL="14750" anchor="ctr"/>
                </a:tc>
              </a:tr>
              <a:tr h="75900">
                <a:tc>
                  <a:txBody>
                    <a:bodyPr/>
                    <a:lstStyle/>
                    <a:p>
                      <a:pPr indent="0" lvl="0" marL="0" marR="0" rtl="0" algn="ctr">
                        <a:spcBef>
                          <a:spcPts val="0"/>
                        </a:spcBef>
                        <a:spcAft>
                          <a:spcPts val="0"/>
                        </a:spcAft>
                        <a:buNone/>
                      </a:pPr>
                      <a:r>
                        <a:rPr lang="ru-RU" sz="1500"/>
                        <a:t>g</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Часы в 12-часовом формате без ведущих нулей</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От 1 до 12</a:t>
                      </a:r>
                      <a:endParaRPr sz="1500">
                        <a:latin typeface="Times New Roman"/>
                        <a:ea typeface="Times New Roman"/>
                        <a:cs typeface="Times New Roman"/>
                        <a:sym typeface="Times New Roman"/>
                      </a:endParaRPr>
                    </a:p>
                  </a:txBody>
                  <a:tcPr marT="0" marB="0" marR="14750" marL="14750" anchor="ctr"/>
                </a:tc>
              </a:tr>
              <a:tr h="75900">
                <a:tc>
                  <a:txBody>
                    <a:bodyPr/>
                    <a:lstStyle/>
                    <a:p>
                      <a:pPr indent="0" lvl="0" marL="0" marR="0" rtl="0" algn="ctr">
                        <a:spcBef>
                          <a:spcPts val="0"/>
                        </a:spcBef>
                        <a:spcAft>
                          <a:spcPts val="0"/>
                        </a:spcAft>
                        <a:buNone/>
                      </a:pPr>
                      <a:r>
                        <a:rPr lang="ru-RU" sz="1500"/>
                        <a:t>G</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Часы в 24-часовом формате без ведущих нулей</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От 0 до 23</a:t>
                      </a:r>
                      <a:endParaRPr sz="1500">
                        <a:latin typeface="Times New Roman"/>
                        <a:ea typeface="Times New Roman"/>
                        <a:cs typeface="Times New Roman"/>
                        <a:sym typeface="Times New Roman"/>
                      </a:endParaRPr>
                    </a:p>
                  </a:txBody>
                  <a:tcPr marT="0" marB="0" marR="14750" marL="14750" anchor="ctr"/>
                </a:tc>
              </a:tr>
              <a:tr h="75900">
                <a:tc>
                  <a:txBody>
                    <a:bodyPr/>
                    <a:lstStyle/>
                    <a:p>
                      <a:pPr indent="0" lvl="0" marL="0" marR="0" rtl="0" algn="ctr">
                        <a:spcBef>
                          <a:spcPts val="0"/>
                        </a:spcBef>
                        <a:spcAft>
                          <a:spcPts val="0"/>
                        </a:spcAft>
                        <a:buNone/>
                      </a:pPr>
                      <a:r>
                        <a:rPr lang="ru-RU" sz="1500"/>
                        <a:t>h</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Часы в 12-часовом формате с ведущими нулями</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От 01 до 12</a:t>
                      </a:r>
                      <a:endParaRPr sz="1500">
                        <a:latin typeface="Times New Roman"/>
                        <a:ea typeface="Times New Roman"/>
                        <a:cs typeface="Times New Roman"/>
                        <a:sym typeface="Times New Roman"/>
                      </a:endParaRPr>
                    </a:p>
                  </a:txBody>
                  <a:tcPr marT="0" marB="0" marR="14750" marL="14750" anchor="ctr"/>
                </a:tc>
              </a:tr>
              <a:tr h="75900">
                <a:tc>
                  <a:txBody>
                    <a:bodyPr/>
                    <a:lstStyle/>
                    <a:p>
                      <a:pPr indent="0" lvl="0" marL="0" marR="0" rtl="0" algn="ctr">
                        <a:spcBef>
                          <a:spcPts val="0"/>
                        </a:spcBef>
                        <a:spcAft>
                          <a:spcPts val="0"/>
                        </a:spcAft>
                        <a:buNone/>
                      </a:pPr>
                      <a:r>
                        <a:rPr lang="ru-RU" sz="1500"/>
                        <a:t>H</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Часы в 24-часовом формате с ведущими нулями</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От 00 до 23</a:t>
                      </a:r>
                      <a:endParaRPr sz="1500">
                        <a:latin typeface="Times New Roman"/>
                        <a:ea typeface="Times New Roman"/>
                        <a:cs typeface="Times New Roman"/>
                        <a:sym typeface="Times New Roman"/>
                      </a:endParaRPr>
                    </a:p>
                  </a:txBody>
                  <a:tcPr marT="0" marB="0" marR="14750" marL="14750" anchor="ctr"/>
                </a:tc>
              </a:tr>
              <a:tr h="75900">
                <a:tc>
                  <a:txBody>
                    <a:bodyPr/>
                    <a:lstStyle/>
                    <a:p>
                      <a:pPr indent="0" lvl="0" marL="0" marR="0" rtl="0" algn="ctr">
                        <a:spcBef>
                          <a:spcPts val="0"/>
                        </a:spcBef>
                        <a:spcAft>
                          <a:spcPts val="0"/>
                        </a:spcAft>
                        <a:buNone/>
                      </a:pPr>
                      <a:r>
                        <a:rPr lang="ru-RU" sz="1500"/>
                        <a:t>i</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Минуты с ведущими нулями</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00 to 59</a:t>
                      </a:r>
                      <a:endParaRPr sz="1500">
                        <a:latin typeface="Times New Roman"/>
                        <a:ea typeface="Times New Roman"/>
                        <a:cs typeface="Times New Roman"/>
                        <a:sym typeface="Times New Roman"/>
                      </a:endParaRPr>
                    </a:p>
                  </a:txBody>
                  <a:tcPr marT="0" marB="0" marR="14750" marL="14750" anchor="ctr"/>
                </a:tc>
              </a:tr>
              <a:tr h="227700">
                <a:tc>
                  <a:txBody>
                    <a:bodyPr/>
                    <a:lstStyle/>
                    <a:p>
                      <a:pPr indent="0" lvl="0" marL="0" marR="0" rtl="0" algn="ctr">
                        <a:spcBef>
                          <a:spcPts val="0"/>
                        </a:spcBef>
                        <a:spcAft>
                          <a:spcPts val="0"/>
                        </a:spcAft>
                        <a:buNone/>
                      </a:pPr>
                      <a:r>
                        <a:rPr lang="ru-RU" sz="1500"/>
                        <a:t>I (заглавная i)</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Признак летнего времени</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1, если дата соответствует летнему времени, иначе 0 otherwise.</a:t>
                      </a:r>
                      <a:endParaRPr sz="1500">
                        <a:latin typeface="Times New Roman"/>
                        <a:ea typeface="Times New Roman"/>
                        <a:cs typeface="Times New Roman"/>
                        <a:sym typeface="Times New Roman"/>
                      </a:endParaRPr>
                    </a:p>
                  </a:txBody>
                  <a:tcPr marT="0" marB="0" marR="14750" marL="14750" anchor="ctr"/>
                </a:tc>
              </a:tr>
              <a:tr h="75900">
                <a:tc>
                  <a:txBody>
                    <a:bodyPr/>
                    <a:lstStyle/>
                    <a:p>
                      <a:pPr indent="0" lvl="0" marL="0" marR="0" rtl="0" algn="ctr">
                        <a:spcBef>
                          <a:spcPts val="0"/>
                        </a:spcBef>
                        <a:spcAft>
                          <a:spcPts val="0"/>
                        </a:spcAft>
                        <a:buNone/>
                      </a:pPr>
                      <a:r>
                        <a:rPr lang="ru-RU" sz="1500"/>
                        <a:t>j</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День месяца без ведущих нулей</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От 1 до 31</a:t>
                      </a:r>
                      <a:endParaRPr sz="1500">
                        <a:latin typeface="Times New Roman"/>
                        <a:ea typeface="Times New Roman"/>
                        <a:cs typeface="Times New Roman"/>
                        <a:sym typeface="Times New Roman"/>
                      </a:endParaRPr>
                    </a:p>
                  </a:txBody>
                  <a:tcPr marT="0" marB="0" marR="14750" marL="14750" anchor="ctr"/>
                </a:tc>
              </a:tr>
              <a:tr h="227700">
                <a:tc>
                  <a:txBody>
                    <a:bodyPr/>
                    <a:lstStyle/>
                    <a:p>
                      <a:pPr indent="0" lvl="0" marL="0" marR="0" rtl="0" algn="ctr">
                        <a:spcBef>
                          <a:spcPts val="0"/>
                        </a:spcBef>
                        <a:spcAft>
                          <a:spcPts val="0"/>
                        </a:spcAft>
                        <a:buNone/>
                      </a:pPr>
                      <a:r>
                        <a:rPr lang="ru-RU" sz="1500"/>
                        <a:t>l (строчная 'L')</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Полное наименование дня недели</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От Sunday до Saturday</a:t>
                      </a:r>
                      <a:endParaRPr sz="1500">
                        <a:latin typeface="Times New Roman"/>
                        <a:ea typeface="Times New Roman"/>
                        <a:cs typeface="Times New Roman"/>
                        <a:sym typeface="Times New Roman"/>
                      </a:endParaRPr>
                    </a:p>
                  </a:txBody>
                  <a:tcPr marT="0" marB="0" marR="14750" marL="14750" anchor="ctr"/>
                </a:tc>
              </a:tr>
              <a:tr h="151800">
                <a:tc>
                  <a:txBody>
                    <a:bodyPr/>
                    <a:lstStyle/>
                    <a:p>
                      <a:pPr indent="0" lvl="0" marL="0" marR="0" rtl="0" algn="ctr">
                        <a:spcBef>
                          <a:spcPts val="0"/>
                        </a:spcBef>
                        <a:spcAft>
                          <a:spcPts val="0"/>
                        </a:spcAft>
                        <a:buNone/>
                      </a:pPr>
                      <a:r>
                        <a:rPr lang="ru-RU" sz="1500"/>
                        <a:t>L</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Признак високосного года</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1, если год високосный, иначе 0.</a:t>
                      </a:r>
                      <a:endParaRPr sz="1500">
                        <a:latin typeface="Times New Roman"/>
                        <a:ea typeface="Times New Roman"/>
                        <a:cs typeface="Times New Roman"/>
                        <a:sym typeface="Times New Roman"/>
                      </a:endParaRPr>
                    </a:p>
                  </a:txBody>
                  <a:tcPr marT="0" marB="0" marR="14750" marL="14750" anchor="ctr"/>
                </a:tc>
              </a:tr>
              <a:tr h="75900">
                <a:tc>
                  <a:txBody>
                    <a:bodyPr/>
                    <a:lstStyle/>
                    <a:p>
                      <a:pPr indent="0" lvl="0" marL="0" marR="0" rtl="0" algn="ctr">
                        <a:spcBef>
                          <a:spcPts val="0"/>
                        </a:spcBef>
                        <a:spcAft>
                          <a:spcPts val="0"/>
                        </a:spcAft>
                        <a:buNone/>
                      </a:pPr>
                      <a:r>
                        <a:rPr lang="ru-RU" sz="1500"/>
                        <a:t>m</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Порядковый номер месяца с ведущими нулями</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От 01 до 12</a:t>
                      </a:r>
                      <a:endParaRPr sz="1500">
                        <a:latin typeface="Times New Roman"/>
                        <a:ea typeface="Times New Roman"/>
                        <a:cs typeface="Times New Roman"/>
                        <a:sym typeface="Times New Roman"/>
                      </a:endParaRPr>
                    </a:p>
                  </a:txBody>
                  <a:tcPr marT="0" marB="0" marR="14750" marL="14750" anchor="ctr"/>
                </a:tc>
              </a:tr>
              <a:tr h="75900">
                <a:tc>
                  <a:txBody>
                    <a:bodyPr/>
                    <a:lstStyle/>
                    <a:p>
                      <a:pPr indent="0" lvl="0" marL="0" marR="0" rtl="0" algn="ctr">
                        <a:spcBef>
                          <a:spcPts val="0"/>
                        </a:spcBef>
                        <a:spcAft>
                          <a:spcPts val="0"/>
                        </a:spcAft>
                        <a:buNone/>
                      </a:pPr>
                      <a:r>
                        <a:rPr lang="ru-RU" sz="1500"/>
                        <a:t>M</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Сокращенное наименование месяца, 3 символа</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От Jan до Dec</a:t>
                      </a:r>
                      <a:endParaRPr sz="1500">
                        <a:latin typeface="Times New Roman"/>
                        <a:ea typeface="Times New Roman"/>
                        <a:cs typeface="Times New Roman"/>
                        <a:sym typeface="Times New Roman"/>
                      </a:endParaRPr>
                    </a:p>
                  </a:txBody>
                  <a:tcPr marT="0" marB="0" marR="14750" marL="14750" anchor="ctr"/>
                </a:tc>
              </a:tr>
              <a:tr h="75900">
                <a:tc>
                  <a:txBody>
                    <a:bodyPr/>
                    <a:lstStyle/>
                    <a:p>
                      <a:pPr indent="0" lvl="0" marL="0" marR="0" rtl="0" algn="ctr">
                        <a:spcBef>
                          <a:spcPts val="0"/>
                        </a:spcBef>
                        <a:spcAft>
                          <a:spcPts val="0"/>
                        </a:spcAft>
                        <a:buNone/>
                      </a:pPr>
                      <a:r>
                        <a:rPr lang="ru-RU" sz="1500"/>
                        <a:t>n</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Порядковый номер месяца без ведущих нулей</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От 1 до 12</a:t>
                      </a:r>
                      <a:endParaRPr sz="1500">
                        <a:latin typeface="Times New Roman"/>
                        <a:ea typeface="Times New Roman"/>
                        <a:cs typeface="Times New Roman"/>
                        <a:sym typeface="Times New Roman"/>
                      </a:endParaRPr>
                    </a:p>
                  </a:txBody>
                  <a:tcPr marT="0" marB="0" marR="14750" marL="14750" anchor="ctr"/>
                </a:tc>
              </a:tr>
              <a:tr h="75900">
                <a:tc>
                  <a:txBody>
                    <a:bodyPr/>
                    <a:lstStyle/>
                    <a:p>
                      <a:pPr indent="0" lvl="0" marL="0" marR="0" rtl="0" algn="ctr">
                        <a:spcBef>
                          <a:spcPts val="0"/>
                        </a:spcBef>
                        <a:spcAft>
                          <a:spcPts val="0"/>
                        </a:spcAft>
                        <a:buNone/>
                      </a:pPr>
                      <a:r>
                        <a:rPr lang="ru-RU" sz="1500"/>
                        <a:t>O</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Разница с временем по Гринвичу в часах</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Например: +0200</a:t>
                      </a:r>
                      <a:endParaRPr sz="1500">
                        <a:latin typeface="Times New Roman"/>
                        <a:ea typeface="Times New Roman"/>
                        <a:cs typeface="Times New Roman"/>
                        <a:sym typeface="Times New Roman"/>
                      </a:endParaRPr>
                    </a:p>
                  </a:txBody>
                  <a:tcPr marT="0" marB="0" marR="14750" marL="14750" anchor="ctr"/>
                </a:tc>
              </a:tr>
              <a:tr h="151800">
                <a:tc>
                  <a:txBody>
                    <a:bodyPr/>
                    <a:lstStyle/>
                    <a:p>
                      <a:pPr indent="0" lvl="0" marL="0" marR="0" rtl="0" algn="ctr">
                        <a:spcBef>
                          <a:spcPts val="0"/>
                        </a:spcBef>
                        <a:spcAft>
                          <a:spcPts val="0"/>
                        </a:spcAft>
                        <a:buNone/>
                      </a:pPr>
                      <a:r>
                        <a:rPr lang="ru-RU" sz="1500"/>
                        <a:t>r</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Дата в формате RFC 2822</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Например: Thu, 21 Dec 2000 16:01:07 +0200</a:t>
                      </a:r>
                      <a:endParaRPr sz="1500">
                        <a:latin typeface="Times New Roman"/>
                        <a:ea typeface="Times New Roman"/>
                        <a:cs typeface="Times New Roman"/>
                        <a:sym typeface="Times New Roman"/>
                      </a:endParaRPr>
                    </a:p>
                  </a:txBody>
                  <a:tcPr marT="0" marB="0" marR="14750" marL="14750" anchor="ctr"/>
                </a:tc>
              </a:tr>
              <a:tr h="75900">
                <a:tc>
                  <a:txBody>
                    <a:bodyPr/>
                    <a:lstStyle/>
                    <a:p>
                      <a:pPr indent="0" lvl="0" marL="0" marR="0" rtl="0" algn="ctr">
                        <a:spcBef>
                          <a:spcPts val="0"/>
                        </a:spcBef>
                        <a:spcAft>
                          <a:spcPts val="0"/>
                        </a:spcAft>
                        <a:buNone/>
                      </a:pPr>
                      <a:r>
                        <a:rPr lang="ru-RU" sz="1500"/>
                        <a:t>s</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Секунды с ведущими нулями</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От 00 до 59</a:t>
                      </a:r>
                      <a:endParaRPr sz="1500">
                        <a:latin typeface="Times New Roman"/>
                        <a:ea typeface="Times New Roman"/>
                        <a:cs typeface="Times New Roman"/>
                        <a:sym typeface="Times New Roman"/>
                      </a:endParaRPr>
                    </a:p>
                  </a:txBody>
                  <a:tcPr marT="0" marB="0" marR="14750" marL="14750" anchor="ctr"/>
                </a:tc>
              </a:tr>
              <a:tr h="151800">
                <a:tc>
                  <a:txBody>
                    <a:bodyPr/>
                    <a:lstStyle/>
                    <a:p>
                      <a:pPr indent="0" lvl="0" marL="0" marR="0" rtl="0" algn="ctr">
                        <a:spcBef>
                          <a:spcPts val="0"/>
                        </a:spcBef>
                        <a:spcAft>
                          <a:spcPts val="0"/>
                        </a:spcAft>
                        <a:buNone/>
                      </a:pPr>
                      <a:r>
                        <a:rPr lang="ru-RU" sz="1500"/>
                        <a:t>S</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Английский суффикс порядкового числительного дня месяца, 2 символа</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st, nd, rd или th. Применяется совместно с j </a:t>
                      </a:r>
                      <a:endParaRPr sz="1500">
                        <a:latin typeface="Times New Roman"/>
                        <a:ea typeface="Times New Roman"/>
                        <a:cs typeface="Times New Roman"/>
                        <a:sym typeface="Times New Roman"/>
                      </a:endParaRPr>
                    </a:p>
                  </a:txBody>
                  <a:tcPr marT="0" marB="0" marR="14750" marL="14750" anchor="ctr"/>
                </a:tc>
              </a:tr>
            </a:tbl>
          </a:graphicData>
        </a:graphic>
      </p:graphicFrame>
      <p:sp>
        <p:nvSpPr>
          <p:cNvPr id="853" name="Google Shape;853;p132"/>
          <p:cNvSpPr/>
          <p:nvPr/>
        </p:nvSpPr>
        <p:spPr>
          <a:xfrm>
            <a:off x="314324" y="112811"/>
            <a:ext cx="6734175" cy="307777"/>
          </a:xfrm>
          <a:prstGeom prst="rect">
            <a:avLst/>
          </a:prstGeom>
          <a:noFill/>
          <a:ln>
            <a:noFill/>
          </a:ln>
        </p:spPr>
        <p:txBody>
          <a:bodyPr anchorCtr="0" anchor="ctr" bIns="45700" lIns="91425" spcFirstLastPara="1" rIns="91425" wrap="square" tIns="45700">
            <a:noAutofit/>
          </a:bodyPr>
          <a:lstStyle/>
          <a:p>
            <a:pPr indent="449263" lvl="0" marL="0" marR="0" rtl="0" algn="just">
              <a:lnSpc>
                <a:spcPct val="100000"/>
              </a:lnSpc>
              <a:spcBef>
                <a:spcPts val="0"/>
              </a:spcBef>
              <a:spcAft>
                <a:spcPts val="0"/>
              </a:spcAft>
              <a:buClr>
                <a:schemeClr val="dk1"/>
              </a:buClr>
              <a:buSzPts val="1400"/>
              <a:buFont typeface="Arial"/>
              <a:buNone/>
            </a:pPr>
            <a:r>
              <a:rPr b="0" i="0" lang="ru-RU" sz="1400" u="none" cap="none" strike="noStrike">
                <a:solidFill>
                  <a:schemeClr val="dk1"/>
                </a:solidFill>
                <a:latin typeface="Arial"/>
                <a:ea typeface="Arial"/>
                <a:cs typeface="Arial"/>
                <a:sym typeface="Arial"/>
              </a:rPr>
              <a:t>В параметре </a:t>
            </a:r>
            <a:r>
              <a:rPr b="0" i="1" lang="ru-RU" sz="1400" u="none" cap="none" strike="noStrike">
                <a:solidFill>
                  <a:schemeClr val="dk1"/>
                </a:solidFill>
                <a:latin typeface="Arial"/>
                <a:ea typeface="Arial"/>
                <a:cs typeface="Arial"/>
                <a:sym typeface="Arial"/>
              </a:rPr>
              <a:t>format </a:t>
            </a:r>
            <a:r>
              <a:rPr b="0" i="0" lang="ru-RU" sz="1400" u="none" cap="none" strike="noStrike">
                <a:solidFill>
                  <a:schemeClr val="dk1"/>
                </a:solidFill>
                <a:latin typeface="Arial"/>
                <a:ea typeface="Arial"/>
                <a:cs typeface="Arial"/>
                <a:sym typeface="Arial"/>
              </a:rPr>
              <a:t>распознаются следующие символы:</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graphicFrame>
        <p:nvGraphicFramePr>
          <p:cNvPr id="858" name="Google Shape;858;p133"/>
          <p:cNvGraphicFramePr/>
          <p:nvPr/>
        </p:nvGraphicFramePr>
        <p:xfrm>
          <a:off x="295273" y="217488"/>
          <a:ext cx="3000000" cy="3000000"/>
        </p:xfrm>
        <a:graphic>
          <a:graphicData uri="http://schemas.openxmlformats.org/drawingml/2006/table">
            <a:tbl>
              <a:tblPr bandCol="1" bandRow="1">
                <a:noFill/>
                <a:tableStyleId>{7827C246-AFD5-48D6-8169-86EB6BFF00DE}</a:tableStyleId>
              </a:tblPr>
              <a:tblGrid>
                <a:gridCol w="1410325"/>
                <a:gridCol w="5962025"/>
                <a:gridCol w="4229100"/>
              </a:tblGrid>
              <a:tr h="75900">
                <a:tc>
                  <a:txBody>
                    <a:bodyPr/>
                    <a:lstStyle/>
                    <a:p>
                      <a:pPr indent="0" lvl="0" marL="0" marR="0" rtl="0" algn="ctr">
                        <a:spcBef>
                          <a:spcPts val="0"/>
                        </a:spcBef>
                        <a:spcAft>
                          <a:spcPts val="0"/>
                        </a:spcAft>
                        <a:buNone/>
                      </a:pPr>
                      <a:r>
                        <a:rPr lang="ru-RU" sz="1500"/>
                        <a:t>t</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Количество дней в месяце</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От 28 до 31</a:t>
                      </a:r>
                      <a:endParaRPr sz="1500">
                        <a:latin typeface="Times New Roman"/>
                        <a:ea typeface="Times New Roman"/>
                        <a:cs typeface="Times New Roman"/>
                        <a:sym typeface="Times New Roman"/>
                      </a:endParaRPr>
                    </a:p>
                  </a:txBody>
                  <a:tcPr marT="0" marB="0" marR="14750" marL="14750" anchor="ctr"/>
                </a:tc>
              </a:tr>
              <a:tr h="75900">
                <a:tc>
                  <a:txBody>
                    <a:bodyPr/>
                    <a:lstStyle/>
                    <a:p>
                      <a:pPr indent="0" lvl="0" marL="0" marR="0" rtl="0" algn="ctr">
                        <a:spcBef>
                          <a:spcPts val="0"/>
                        </a:spcBef>
                        <a:spcAft>
                          <a:spcPts val="0"/>
                        </a:spcAft>
                        <a:buNone/>
                      </a:pPr>
                      <a:r>
                        <a:rPr lang="ru-RU" sz="1500"/>
                        <a:t>T</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Временная зона на сервере</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Примеры: EST, MDT ...</a:t>
                      </a:r>
                      <a:endParaRPr sz="1500">
                        <a:latin typeface="Times New Roman"/>
                        <a:ea typeface="Times New Roman"/>
                        <a:cs typeface="Times New Roman"/>
                        <a:sym typeface="Times New Roman"/>
                      </a:endParaRPr>
                    </a:p>
                  </a:txBody>
                  <a:tcPr marT="0" marB="0" marR="14750" marL="14750" anchor="ctr"/>
                </a:tc>
              </a:tr>
              <a:tr h="227700">
                <a:tc>
                  <a:txBody>
                    <a:bodyPr/>
                    <a:lstStyle/>
                    <a:p>
                      <a:pPr indent="0" lvl="0" marL="0" marR="0" rtl="0" algn="ctr">
                        <a:spcBef>
                          <a:spcPts val="0"/>
                        </a:spcBef>
                        <a:spcAft>
                          <a:spcPts val="0"/>
                        </a:spcAft>
                        <a:buNone/>
                      </a:pPr>
                      <a:r>
                        <a:rPr lang="ru-RU" sz="1500"/>
                        <a:t>U</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Количество секунд, прошедших с начала Эпохи Unix (The Unix Epoch, 1 января 1970, 00:00:00 GMT)</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См. также </a:t>
                      </a:r>
                      <a:r>
                        <a:rPr lang="ru-RU" sz="1500" u="sng" strike="noStrike">
                          <a:solidFill>
                            <a:schemeClr val="hlink"/>
                          </a:solidFill>
                          <a:hlinkClick r:id="rId3"/>
                        </a:rPr>
                        <a:t>time()</a:t>
                      </a:r>
                      <a:endParaRPr sz="1500">
                        <a:latin typeface="Times New Roman"/>
                        <a:ea typeface="Times New Roman"/>
                        <a:cs typeface="Times New Roman"/>
                        <a:sym typeface="Times New Roman"/>
                      </a:endParaRPr>
                    </a:p>
                  </a:txBody>
                  <a:tcPr marT="0" marB="0" marR="14750" marL="14750" anchor="ctr"/>
                </a:tc>
              </a:tr>
              <a:tr h="151800">
                <a:tc>
                  <a:txBody>
                    <a:bodyPr/>
                    <a:lstStyle/>
                    <a:p>
                      <a:pPr indent="0" lvl="0" marL="0" marR="0" rtl="0" algn="ctr">
                        <a:spcBef>
                          <a:spcPts val="0"/>
                        </a:spcBef>
                        <a:spcAft>
                          <a:spcPts val="0"/>
                        </a:spcAft>
                        <a:buNone/>
                      </a:pPr>
                      <a:r>
                        <a:rPr lang="ru-RU" sz="1500"/>
                        <a:t>w</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Порядковый номер дня недели</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От 0 (воскресенье) до 6 (суббота)</a:t>
                      </a:r>
                      <a:endParaRPr sz="1500">
                        <a:latin typeface="Times New Roman"/>
                        <a:ea typeface="Times New Roman"/>
                        <a:cs typeface="Times New Roman"/>
                        <a:sym typeface="Times New Roman"/>
                      </a:endParaRPr>
                    </a:p>
                  </a:txBody>
                  <a:tcPr marT="0" marB="0" marR="14750" marL="14750" anchor="ctr"/>
                </a:tc>
              </a:tr>
              <a:tr h="227700">
                <a:tc>
                  <a:txBody>
                    <a:bodyPr/>
                    <a:lstStyle/>
                    <a:p>
                      <a:pPr indent="0" lvl="0" marL="0" marR="0" rtl="0" algn="ctr">
                        <a:spcBef>
                          <a:spcPts val="0"/>
                        </a:spcBef>
                        <a:spcAft>
                          <a:spcPts val="0"/>
                        </a:spcAft>
                        <a:buNone/>
                      </a:pPr>
                      <a:r>
                        <a:rPr lang="ru-RU" sz="1500"/>
                        <a:t>W</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Порядковый номер недели года по ISO-8601, первый день недели - понедельник (добавлено в PHP 4.1.0)</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Например: 42 (42-я неделя года)</a:t>
                      </a:r>
                      <a:endParaRPr sz="1500">
                        <a:latin typeface="Times New Roman"/>
                        <a:ea typeface="Times New Roman"/>
                        <a:cs typeface="Times New Roman"/>
                        <a:sym typeface="Times New Roman"/>
                      </a:endParaRPr>
                    </a:p>
                  </a:txBody>
                  <a:tcPr marT="0" marB="0" marR="14750" marL="14750" anchor="ctr"/>
                </a:tc>
              </a:tr>
              <a:tr h="75900">
                <a:tc>
                  <a:txBody>
                    <a:bodyPr/>
                    <a:lstStyle/>
                    <a:p>
                      <a:pPr indent="0" lvl="0" marL="0" marR="0" rtl="0" algn="ctr">
                        <a:spcBef>
                          <a:spcPts val="0"/>
                        </a:spcBef>
                        <a:spcAft>
                          <a:spcPts val="0"/>
                        </a:spcAft>
                        <a:buNone/>
                      </a:pPr>
                      <a:r>
                        <a:rPr lang="ru-RU" sz="1500"/>
                        <a:t>Y</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Порядковый номер года, 4 цифры</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Примеры: 1999, 2003</a:t>
                      </a:r>
                      <a:endParaRPr sz="1500">
                        <a:latin typeface="Times New Roman"/>
                        <a:ea typeface="Times New Roman"/>
                        <a:cs typeface="Times New Roman"/>
                        <a:sym typeface="Times New Roman"/>
                      </a:endParaRPr>
                    </a:p>
                  </a:txBody>
                  <a:tcPr marT="0" marB="0" marR="14750" marL="14750" anchor="ctr"/>
                </a:tc>
              </a:tr>
              <a:tr h="75900">
                <a:tc>
                  <a:txBody>
                    <a:bodyPr/>
                    <a:lstStyle/>
                    <a:p>
                      <a:pPr indent="0" lvl="0" marL="0" marR="0" rtl="0" algn="ctr">
                        <a:spcBef>
                          <a:spcPts val="0"/>
                        </a:spcBef>
                        <a:spcAft>
                          <a:spcPts val="0"/>
                        </a:spcAft>
                        <a:buNone/>
                      </a:pPr>
                      <a:r>
                        <a:rPr lang="ru-RU" sz="1500"/>
                        <a:t>y</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Номер года, 2 цифры</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Примеры: 99, 03</a:t>
                      </a:r>
                      <a:endParaRPr sz="1500">
                        <a:latin typeface="Times New Roman"/>
                        <a:ea typeface="Times New Roman"/>
                        <a:cs typeface="Times New Roman"/>
                        <a:sym typeface="Times New Roman"/>
                      </a:endParaRPr>
                    </a:p>
                  </a:txBody>
                  <a:tcPr marT="0" marB="0" marR="14750" marL="14750" anchor="ctr"/>
                </a:tc>
              </a:tr>
              <a:tr h="75900">
                <a:tc>
                  <a:txBody>
                    <a:bodyPr/>
                    <a:lstStyle/>
                    <a:p>
                      <a:pPr indent="0" lvl="0" marL="0" marR="0" rtl="0" algn="ctr">
                        <a:spcBef>
                          <a:spcPts val="0"/>
                        </a:spcBef>
                        <a:spcAft>
                          <a:spcPts val="0"/>
                        </a:spcAft>
                        <a:buNone/>
                      </a:pPr>
                      <a:r>
                        <a:rPr lang="ru-RU" sz="1500"/>
                        <a:t>z</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Порядковый номер дня в году (нумерация с 0)</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От 0 до 365</a:t>
                      </a:r>
                      <a:endParaRPr sz="1500">
                        <a:latin typeface="Times New Roman"/>
                        <a:ea typeface="Times New Roman"/>
                        <a:cs typeface="Times New Roman"/>
                        <a:sym typeface="Times New Roman"/>
                      </a:endParaRPr>
                    </a:p>
                  </a:txBody>
                  <a:tcPr marT="0" marB="0" marR="14750" marL="14750" anchor="ctr"/>
                </a:tc>
              </a:tr>
              <a:tr h="227700">
                <a:tc>
                  <a:txBody>
                    <a:bodyPr/>
                    <a:lstStyle/>
                    <a:p>
                      <a:pPr indent="0" lvl="0" marL="0" marR="0" rtl="0" algn="ctr">
                        <a:spcBef>
                          <a:spcPts val="0"/>
                        </a:spcBef>
                        <a:spcAft>
                          <a:spcPts val="0"/>
                        </a:spcAft>
                        <a:buNone/>
                      </a:pPr>
                      <a:r>
                        <a:rPr lang="ru-RU" sz="1500"/>
                        <a:t>Z</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Смещение временной зоны в секундах. Для временных зон западнее UTC это отрицательное число, восточнее UTC - положительное.</a:t>
                      </a:r>
                      <a:endParaRPr sz="1500">
                        <a:latin typeface="Times New Roman"/>
                        <a:ea typeface="Times New Roman"/>
                        <a:cs typeface="Times New Roman"/>
                        <a:sym typeface="Times New Roman"/>
                      </a:endParaRPr>
                    </a:p>
                  </a:txBody>
                  <a:tcPr marT="0" marB="0" marR="14750" marL="14750" anchor="ctr"/>
                </a:tc>
                <a:tc>
                  <a:txBody>
                    <a:bodyPr/>
                    <a:lstStyle/>
                    <a:p>
                      <a:pPr indent="0" lvl="0" marL="0" marR="0" rtl="0" algn="l">
                        <a:spcBef>
                          <a:spcPts val="0"/>
                        </a:spcBef>
                        <a:spcAft>
                          <a:spcPts val="0"/>
                        </a:spcAft>
                        <a:buNone/>
                      </a:pPr>
                      <a:r>
                        <a:rPr lang="ru-RU" sz="1500"/>
                        <a:t>От -43200 до 43200</a:t>
                      </a:r>
                      <a:endParaRPr sz="1500">
                        <a:latin typeface="Times New Roman"/>
                        <a:ea typeface="Times New Roman"/>
                        <a:cs typeface="Times New Roman"/>
                        <a:sym typeface="Times New Roman"/>
                      </a:endParaRPr>
                    </a:p>
                  </a:txBody>
                  <a:tcPr marT="0" marB="0" marR="14750" marL="14750" anchor="ctr"/>
                </a:tc>
              </a:tr>
            </a:tbl>
          </a:graphicData>
        </a:graphic>
      </p:graphicFrame>
      <p:sp>
        <p:nvSpPr>
          <p:cNvPr id="859" name="Google Shape;859;p133"/>
          <p:cNvSpPr txBox="1"/>
          <p:nvPr/>
        </p:nvSpPr>
        <p:spPr>
          <a:xfrm>
            <a:off x="209549" y="3103335"/>
            <a:ext cx="11687177" cy="3046988"/>
          </a:xfrm>
          <a:prstGeom prst="rect">
            <a:avLst/>
          </a:prstGeom>
          <a:noFill/>
          <a:ln>
            <a:noFill/>
          </a:ln>
        </p:spPr>
        <p:txBody>
          <a:bodyPr anchorCtr="0" anchor="t" bIns="45700" lIns="91425" spcFirstLastPara="1" rIns="91425" wrap="square" tIns="45700">
            <a:spAutoFit/>
          </a:bodyPr>
          <a:lstStyle/>
          <a:p>
            <a:pPr indent="449580" lvl="0" marL="0" marR="0" rtl="0" algn="just">
              <a:spcBef>
                <a:spcPts val="0"/>
              </a:spcBef>
              <a:spcAft>
                <a:spcPts val="0"/>
              </a:spcAft>
              <a:buNone/>
            </a:pPr>
            <a:r>
              <a:rPr lang="ru-RU" sz="1800">
                <a:solidFill>
                  <a:schemeClr val="dk1"/>
                </a:solidFill>
                <a:latin typeface="Times New Roman"/>
                <a:ea typeface="Times New Roman"/>
                <a:cs typeface="Times New Roman"/>
                <a:sym typeface="Times New Roman"/>
              </a:rPr>
              <a:t>Иногда может возникнуть необходимость работать с данными, которые уже наxодятся в некотором формате даты и времени. Функция </a:t>
            </a:r>
            <a:r>
              <a:rPr b="1" lang="ru-RU" sz="1800">
                <a:solidFill>
                  <a:schemeClr val="dk1"/>
                </a:solidFill>
                <a:latin typeface="Times New Roman"/>
                <a:ea typeface="Times New Roman"/>
                <a:cs typeface="Times New Roman"/>
                <a:sym typeface="Times New Roman"/>
              </a:rPr>
              <a:t>mktime()</a:t>
            </a:r>
            <a:r>
              <a:rPr lang="ru-RU" sz="1800">
                <a:solidFill>
                  <a:schemeClr val="dk1"/>
                </a:solidFill>
                <a:latin typeface="Times New Roman"/>
                <a:ea typeface="Times New Roman"/>
                <a:cs typeface="Times New Roman"/>
                <a:sym typeface="Times New Roman"/>
              </a:rPr>
              <a:t> может взять значения отдельныx частей даты и преобразовать иx в unixtime. </a:t>
            </a:r>
            <a:endParaRPr sz="1600">
              <a:solidFill>
                <a:schemeClr val="dk1"/>
              </a:solidFill>
              <a:latin typeface="Times New Roman"/>
              <a:ea typeface="Times New Roman"/>
              <a:cs typeface="Times New Roman"/>
              <a:sym typeface="Times New Roman"/>
            </a:endParaRPr>
          </a:p>
          <a:p>
            <a:pPr indent="0" lvl="0" marL="0" marR="0" rtl="0" algn="just">
              <a:spcBef>
                <a:spcPts val="1200"/>
              </a:spcBef>
              <a:spcAft>
                <a:spcPts val="0"/>
              </a:spcAft>
              <a:buNone/>
            </a:pPr>
            <a:r>
              <a:rPr i="1" lang="ru-RU" sz="1800">
                <a:solidFill>
                  <a:srgbClr val="000000"/>
                </a:solidFill>
                <a:latin typeface="Times New Roman"/>
                <a:ea typeface="Times New Roman"/>
                <a:cs typeface="Times New Roman"/>
                <a:sym typeface="Times New Roman"/>
              </a:rPr>
              <a:t>int mktime ( [int hour [, int minute [, int second [, int month [, int day [, int year [, int is_dst]]]]]]])</a:t>
            </a:r>
            <a:endParaRPr i="1" sz="1600">
              <a:solidFill>
                <a:schemeClr val="dk1"/>
              </a:solidFill>
              <a:latin typeface="Times New Roman"/>
              <a:ea typeface="Times New Roman"/>
              <a:cs typeface="Times New Roman"/>
              <a:sym typeface="Times New Roman"/>
            </a:endParaRPr>
          </a:p>
          <a:p>
            <a:pPr indent="449580" lvl="0" marL="0" marR="0" rtl="0" algn="just">
              <a:spcBef>
                <a:spcPts val="1200"/>
              </a:spcBef>
              <a:spcAft>
                <a:spcPts val="0"/>
              </a:spcAft>
              <a:buNone/>
            </a:pPr>
            <a:r>
              <a:rPr lang="ru-RU" sz="1800">
                <a:solidFill>
                  <a:schemeClr val="dk1"/>
                </a:solidFill>
                <a:latin typeface="Times New Roman"/>
                <a:ea typeface="Times New Roman"/>
                <a:cs typeface="Times New Roman"/>
                <a:sym typeface="Times New Roman"/>
              </a:rPr>
              <a:t>Аргументы могут быть опущены в порядке справа налево. Опущенные аргументы считаются равными соответствующим компонентам локальной даты/времени. </a:t>
            </a:r>
            <a:endParaRPr sz="1600">
              <a:solidFill>
                <a:schemeClr val="dk1"/>
              </a:solidFill>
              <a:latin typeface="Times New Roman"/>
              <a:ea typeface="Times New Roman"/>
              <a:cs typeface="Times New Roman"/>
              <a:sym typeface="Times New Roman"/>
            </a:endParaRPr>
          </a:p>
          <a:p>
            <a:pPr indent="457200" lvl="0" marL="0" marR="0" rtl="0" algn="just">
              <a:spcBef>
                <a:spcPts val="0"/>
              </a:spcBef>
              <a:spcAft>
                <a:spcPts val="0"/>
              </a:spcAft>
              <a:buNone/>
            </a:pPr>
            <a:r>
              <a:rPr lang="ru-RU" sz="1800">
                <a:solidFill>
                  <a:schemeClr val="dk1"/>
                </a:solidFill>
                <a:latin typeface="Times New Roman"/>
                <a:ea typeface="Times New Roman"/>
                <a:cs typeface="Times New Roman"/>
                <a:sym typeface="Times New Roman"/>
              </a:rPr>
              <a:t>Аргумент </a:t>
            </a:r>
            <a:r>
              <a:rPr b="1" lang="ru-RU" sz="1800">
                <a:solidFill>
                  <a:schemeClr val="dk1"/>
                </a:solidFill>
                <a:latin typeface="Times New Roman"/>
                <a:ea typeface="Times New Roman"/>
                <a:cs typeface="Times New Roman"/>
                <a:sym typeface="Times New Roman"/>
              </a:rPr>
              <a:t>is_dst</a:t>
            </a:r>
            <a:r>
              <a:rPr lang="ru-RU" sz="1800">
                <a:solidFill>
                  <a:schemeClr val="dk1"/>
                </a:solidFill>
                <a:latin typeface="Times New Roman"/>
                <a:ea typeface="Times New Roman"/>
                <a:cs typeface="Times New Roman"/>
                <a:sym typeface="Times New Roman"/>
              </a:rPr>
              <a:t> может быть установлен в 1, если заданной дате соответствует летнее время, 0 в противном случае, или -1 (значение по умолчанию), если неизвестно, действует ли летнее время на заданную дату. В последнем случае PHP пытается определить это самостоятельно. </a:t>
            </a:r>
            <a:endParaRPr sz="1600">
              <a:solidFill>
                <a:schemeClr val="dk1"/>
              </a:solidFill>
              <a:latin typeface="Times New Roman"/>
              <a:ea typeface="Times New Roman"/>
              <a:cs typeface="Times New Roman"/>
              <a:sym typeface="Times New Roman"/>
            </a:endParaRPr>
          </a:p>
          <a:p>
            <a:pPr indent="0" lvl="0" marL="0" marR="0" rtl="0" algn="just">
              <a:spcBef>
                <a:spcPts val="1200"/>
              </a:spcBef>
              <a:spcAft>
                <a:spcPts val="0"/>
              </a:spcAft>
              <a:buNone/>
            </a:pPr>
            <a:r>
              <a:rPr i="1" lang="ru-RU" sz="1800">
                <a:solidFill>
                  <a:srgbClr val="000000"/>
                </a:solidFill>
                <a:latin typeface="Times New Roman"/>
                <a:ea typeface="Times New Roman"/>
                <a:cs typeface="Times New Roman"/>
                <a:sym typeface="Times New Roman"/>
              </a:rPr>
              <a:t>array getdate ([int timestamp])</a:t>
            </a:r>
            <a:endParaRPr i="1" sz="1600">
              <a:solidFill>
                <a:schemeClr val="dk1"/>
              </a:solidFill>
              <a:latin typeface="Times New Roman"/>
              <a:ea typeface="Times New Roman"/>
              <a:cs typeface="Times New Roman"/>
              <a:sym typeface="Times New Roman"/>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graphicFrame>
        <p:nvGraphicFramePr>
          <p:cNvPr id="864" name="Google Shape;864;p134"/>
          <p:cNvGraphicFramePr/>
          <p:nvPr/>
        </p:nvGraphicFramePr>
        <p:xfrm>
          <a:off x="311150" y="954405"/>
          <a:ext cx="3000000" cy="3000000"/>
        </p:xfrm>
        <a:graphic>
          <a:graphicData uri="http://schemas.openxmlformats.org/drawingml/2006/table">
            <a:tbl>
              <a:tblPr bandCol="1" bandRow="1">
                <a:noFill/>
                <a:tableStyleId>{7827C246-AFD5-48D6-8169-86EB6BFF00DE}</a:tableStyleId>
              </a:tblPr>
              <a:tblGrid>
                <a:gridCol w="1460875"/>
                <a:gridCol w="6111900"/>
                <a:gridCol w="3908025"/>
              </a:tblGrid>
              <a:tr h="203200">
                <a:tc>
                  <a:txBody>
                    <a:bodyPr/>
                    <a:lstStyle/>
                    <a:p>
                      <a:pPr indent="0" lvl="0" marL="0" marR="0" rtl="0" algn="ctr">
                        <a:spcBef>
                          <a:spcPts val="0"/>
                        </a:spcBef>
                        <a:spcAft>
                          <a:spcPts val="0"/>
                        </a:spcAft>
                        <a:buNone/>
                      </a:pPr>
                      <a:r>
                        <a:rPr lang="ru-RU" sz="1600"/>
                        <a:t>Индекс</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ctr">
                        <a:spcBef>
                          <a:spcPts val="0"/>
                        </a:spcBef>
                        <a:spcAft>
                          <a:spcPts val="0"/>
                        </a:spcAft>
                        <a:buNone/>
                      </a:pPr>
                      <a:r>
                        <a:rPr lang="ru-RU" sz="1600"/>
                        <a:t>Описание</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ctr">
                        <a:spcBef>
                          <a:spcPts val="0"/>
                        </a:spcBef>
                        <a:spcAft>
                          <a:spcPts val="0"/>
                        </a:spcAft>
                        <a:buNone/>
                      </a:pPr>
                      <a:r>
                        <a:rPr lang="ru-RU" sz="1600"/>
                        <a:t>Пример значения</a:t>
                      </a:r>
                      <a:endParaRPr sz="1600">
                        <a:latin typeface="Times New Roman"/>
                        <a:ea typeface="Times New Roman"/>
                        <a:cs typeface="Times New Roman"/>
                        <a:sym typeface="Times New Roman"/>
                      </a:endParaRPr>
                    </a:p>
                  </a:txBody>
                  <a:tcPr marT="0" marB="0" marR="53975" marL="53975" anchor="ctr"/>
                </a:tc>
              </a:tr>
              <a:tr h="203200">
                <a:tc>
                  <a:txBody>
                    <a:bodyPr/>
                    <a:lstStyle/>
                    <a:p>
                      <a:pPr indent="0" lvl="0" marL="0" marR="0" rtl="0" algn="ctr">
                        <a:spcBef>
                          <a:spcPts val="0"/>
                        </a:spcBef>
                        <a:spcAft>
                          <a:spcPts val="0"/>
                        </a:spcAft>
                        <a:buNone/>
                      </a:pPr>
                      <a:r>
                        <a:rPr lang="ru-RU" sz="1600"/>
                        <a:t>"seconds"</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l">
                        <a:spcBef>
                          <a:spcPts val="0"/>
                        </a:spcBef>
                        <a:spcAft>
                          <a:spcPts val="0"/>
                        </a:spcAft>
                        <a:buNone/>
                      </a:pPr>
                      <a:r>
                        <a:rPr lang="ru-RU" sz="1600"/>
                        <a:t>Секунды</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l">
                        <a:spcBef>
                          <a:spcPts val="0"/>
                        </a:spcBef>
                        <a:spcAft>
                          <a:spcPts val="0"/>
                        </a:spcAft>
                        <a:buNone/>
                      </a:pPr>
                      <a:r>
                        <a:rPr lang="ru-RU" sz="1600"/>
                        <a:t>От 0 до 59</a:t>
                      </a:r>
                      <a:endParaRPr sz="1600">
                        <a:latin typeface="Times New Roman"/>
                        <a:ea typeface="Times New Roman"/>
                        <a:cs typeface="Times New Roman"/>
                        <a:sym typeface="Times New Roman"/>
                      </a:endParaRPr>
                    </a:p>
                  </a:txBody>
                  <a:tcPr marT="0" marB="0" marR="53975" marL="53975" anchor="ctr"/>
                </a:tc>
              </a:tr>
              <a:tr h="203200">
                <a:tc>
                  <a:txBody>
                    <a:bodyPr/>
                    <a:lstStyle/>
                    <a:p>
                      <a:pPr indent="0" lvl="0" marL="0" marR="0" rtl="0" algn="ctr">
                        <a:spcBef>
                          <a:spcPts val="0"/>
                        </a:spcBef>
                        <a:spcAft>
                          <a:spcPts val="0"/>
                        </a:spcAft>
                        <a:buNone/>
                      </a:pPr>
                      <a:r>
                        <a:rPr lang="ru-RU" sz="1600"/>
                        <a:t>"minutes"</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l">
                        <a:spcBef>
                          <a:spcPts val="0"/>
                        </a:spcBef>
                        <a:spcAft>
                          <a:spcPts val="0"/>
                        </a:spcAft>
                        <a:buNone/>
                      </a:pPr>
                      <a:r>
                        <a:rPr lang="ru-RU" sz="1600"/>
                        <a:t>Минуты</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l">
                        <a:spcBef>
                          <a:spcPts val="0"/>
                        </a:spcBef>
                        <a:spcAft>
                          <a:spcPts val="0"/>
                        </a:spcAft>
                        <a:buNone/>
                      </a:pPr>
                      <a:r>
                        <a:rPr lang="ru-RU" sz="1600"/>
                        <a:t>От 0 до 59</a:t>
                      </a:r>
                      <a:endParaRPr sz="1600">
                        <a:latin typeface="Times New Roman"/>
                        <a:ea typeface="Times New Roman"/>
                        <a:cs typeface="Times New Roman"/>
                        <a:sym typeface="Times New Roman"/>
                      </a:endParaRPr>
                    </a:p>
                  </a:txBody>
                  <a:tcPr marT="0" marB="0" marR="53975" marL="53975" anchor="ctr"/>
                </a:tc>
              </a:tr>
              <a:tr h="203200">
                <a:tc>
                  <a:txBody>
                    <a:bodyPr/>
                    <a:lstStyle/>
                    <a:p>
                      <a:pPr indent="0" lvl="0" marL="0" marR="0" rtl="0" algn="ctr">
                        <a:spcBef>
                          <a:spcPts val="0"/>
                        </a:spcBef>
                        <a:spcAft>
                          <a:spcPts val="0"/>
                        </a:spcAft>
                        <a:buNone/>
                      </a:pPr>
                      <a:r>
                        <a:rPr lang="ru-RU" sz="1600"/>
                        <a:t>"hours"</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l">
                        <a:spcBef>
                          <a:spcPts val="0"/>
                        </a:spcBef>
                        <a:spcAft>
                          <a:spcPts val="0"/>
                        </a:spcAft>
                        <a:buNone/>
                      </a:pPr>
                      <a:r>
                        <a:rPr lang="ru-RU" sz="1600"/>
                        <a:t>Часы</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l">
                        <a:spcBef>
                          <a:spcPts val="0"/>
                        </a:spcBef>
                        <a:spcAft>
                          <a:spcPts val="0"/>
                        </a:spcAft>
                        <a:buNone/>
                      </a:pPr>
                      <a:r>
                        <a:rPr lang="ru-RU" sz="1600"/>
                        <a:t>От 0 до 23</a:t>
                      </a:r>
                      <a:endParaRPr sz="1600">
                        <a:latin typeface="Times New Roman"/>
                        <a:ea typeface="Times New Roman"/>
                        <a:cs typeface="Times New Roman"/>
                        <a:sym typeface="Times New Roman"/>
                      </a:endParaRPr>
                    </a:p>
                  </a:txBody>
                  <a:tcPr marT="0" marB="0" marR="53975" marL="53975" anchor="ctr"/>
                </a:tc>
              </a:tr>
              <a:tr h="203200">
                <a:tc>
                  <a:txBody>
                    <a:bodyPr/>
                    <a:lstStyle/>
                    <a:p>
                      <a:pPr indent="0" lvl="0" marL="0" marR="0" rtl="0" algn="ctr">
                        <a:spcBef>
                          <a:spcPts val="0"/>
                        </a:spcBef>
                        <a:spcAft>
                          <a:spcPts val="0"/>
                        </a:spcAft>
                        <a:buNone/>
                      </a:pPr>
                      <a:r>
                        <a:rPr lang="ru-RU" sz="1600"/>
                        <a:t>"mday"</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l">
                        <a:spcBef>
                          <a:spcPts val="0"/>
                        </a:spcBef>
                        <a:spcAft>
                          <a:spcPts val="0"/>
                        </a:spcAft>
                        <a:buNone/>
                      </a:pPr>
                      <a:r>
                        <a:rPr lang="ru-RU" sz="1600"/>
                        <a:t>Порядковый номер дня месяца</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l">
                        <a:spcBef>
                          <a:spcPts val="0"/>
                        </a:spcBef>
                        <a:spcAft>
                          <a:spcPts val="0"/>
                        </a:spcAft>
                        <a:buNone/>
                      </a:pPr>
                      <a:r>
                        <a:rPr lang="ru-RU" sz="1600"/>
                        <a:t>От 1 до 31</a:t>
                      </a:r>
                      <a:endParaRPr sz="1600">
                        <a:latin typeface="Times New Roman"/>
                        <a:ea typeface="Times New Roman"/>
                        <a:cs typeface="Times New Roman"/>
                        <a:sym typeface="Times New Roman"/>
                      </a:endParaRPr>
                    </a:p>
                  </a:txBody>
                  <a:tcPr marT="0" marB="0" marR="53975" marL="53975" anchor="ctr"/>
                </a:tc>
              </a:tr>
              <a:tr h="203200">
                <a:tc>
                  <a:txBody>
                    <a:bodyPr/>
                    <a:lstStyle/>
                    <a:p>
                      <a:pPr indent="0" lvl="0" marL="0" marR="0" rtl="0" algn="ctr">
                        <a:spcBef>
                          <a:spcPts val="0"/>
                        </a:spcBef>
                        <a:spcAft>
                          <a:spcPts val="0"/>
                        </a:spcAft>
                        <a:buNone/>
                      </a:pPr>
                      <a:r>
                        <a:rPr lang="ru-RU" sz="1600"/>
                        <a:t>"wday"</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l">
                        <a:spcBef>
                          <a:spcPts val="0"/>
                        </a:spcBef>
                        <a:spcAft>
                          <a:spcPts val="0"/>
                        </a:spcAft>
                        <a:buNone/>
                      </a:pPr>
                      <a:r>
                        <a:rPr lang="ru-RU" sz="1600"/>
                        <a:t>Порядковый номер дня </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l">
                        <a:spcBef>
                          <a:spcPts val="0"/>
                        </a:spcBef>
                        <a:spcAft>
                          <a:spcPts val="0"/>
                        </a:spcAft>
                        <a:buNone/>
                      </a:pPr>
                      <a:r>
                        <a:rPr lang="ru-RU" sz="1600"/>
                        <a:t>От 0 (воскресенье) до 6 (суббота)</a:t>
                      </a:r>
                      <a:endParaRPr sz="1600">
                        <a:latin typeface="Times New Roman"/>
                        <a:ea typeface="Times New Roman"/>
                        <a:cs typeface="Times New Roman"/>
                        <a:sym typeface="Times New Roman"/>
                      </a:endParaRPr>
                    </a:p>
                  </a:txBody>
                  <a:tcPr marT="0" marB="0" marR="53975" marL="53975" anchor="ctr"/>
                </a:tc>
              </a:tr>
              <a:tr h="203200">
                <a:tc>
                  <a:txBody>
                    <a:bodyPr/>
                    <a:lstStyle/>
                    <a:p>
                      <a:pPr indent="0" lvl="0" marL="0" marR="0" rtl="0" algn="ctr">
                        <a:spcBef>
                          <a:spcPts val="0"/>
                        </a:spcBef>
                        <a:spcAft>
                          <a:spcPts val="0"/>
                        </a:spcAft>
                        <a:buNone/>
                      </a:pPr>
                      <a:r>
                        <a:rPr lang="ru-RU" sz="1600"/>
                        <a:t>"mon"</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l">
                        <a:spcBef>
                          <a:spcPts val="0"/>
                        </a:spcBef>
                        <a:spcAft>
                          <a:spcPts val="0"/>
                        </a:spcAft>
                        <a:buNone/>
                      </a:pPr>
                      <a:r>
                        <a:rPr lang="ru-RU" sz="1600"/>
                        <a:t>Порядковый номер месяца</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l">
                        <a:spcBef>
                          <a:spcPts val="0"/>
                        </a:spcBef>
                        <a:spcAft>
                          <a:spcPts val="0"/>
                        </a:spcAft>
                        <a:buNone/>
                      </a:pPr>
                      <a:r>
                        <a:rPr lang="ru-RU" sz="1600"/>
                        <a:t>От 1 до 12</a:t>
                      </a:r>
                      <a:endParaRPr sz="1600">
                        <a:latin typeface="Times New Roman"/>
                        <a:ea typeface="Times New Roman"/>
                        <a:cs typeface="Times New Roman"/>
                        <a:sym typeface="Times New Roman"/>
                      </a:endParaRPr>
                    </a:p>
                  </a:txBody>
                  <a:tcPr marT="0" marB="0" marR="53975" marL="53975" anchor="ctr"/>
                </a:tc>
              </a:tr>
              <a:tr h="203200">
                <a:tc>
                  <a:txBody>
                    <a:bodyPr/>
                    <a:lstStyle/>
                    <a:p>
                      <a:pPr indent="0" lvl="0" marL="0" marR="0" rtl="0" algn="ctr">
                        <a:spcBef>
                          <a:spcPts val="0"/>
                        </a:spcBef>
                        <a:spcAft>
                          <a:spcPts val="0"/>
                        </a:spcAft>
                        <a:buNone/>
                      </a:pPr>
                      <a:r>
                        <a:rPr lang="ru-RU" sz="1600"/>
                        <a:t>"year"</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l">
                        <a:spcBef>
                          <a:spcPts val="0"/>
                        </a:spcBef>
                        <a:spcAft>
                          <a:spcPts val="0"/>
                        </a:spcAft>
                        <a:buNone/>
                      </a:pPr>
                      <a:r>
                        <a:rPr lang="ru-RU" sz="1600"/>
                        <a:t>Порядковый номер года, 4 цифры</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l">
                        <a:spcBef>
                          <a:spcPts val="0"/>
                        </a:spcBef>
                        <a:spcAft>
                          <a:spcPts val="0"/>
                        </a:spcAft>
                        <a:buNone/>
                      </a:pPr>
                      <a:r>
                        <a:rPr lang="ru-RU" sz="1600"/>
                        <a:t>Примеры: 1999, 2003</a:t>
                      </a:r>
                      <a:endParaRPr sz="1600">
                        <a:latin typeface="Times New Roman"/>
                        <a:ea typeface="Times New Roman"/>
                        <a:cs typeface="Times New Roman"/>
                        <a:sym typeface="Times New Roman"/>
                      </a:endParaRPr>
                    </a:p>
                  </a:txBody>
                  <a:tcPr marT="0" marB="0" marR="53975" marL="53975" anchor="ctr"/>
                </a:tc>
              </a:tr>
              <a:tr h="203200">
                <a:tc>
                  <a:txBody>
                    <a:bodyPr/>
                    <a:lstStyle/>
                    <a:p>
                      <a:pPr indent="0" lvl="0" marL="0" marR="0" rtl="0" algn="ctr">
                        <a:spcBef>
                          <a:spcPts val="0"/>
                        </a:spcBef>
                        <a:spcAft>
                          <a:spcPts val="0"/>
                        </a:spcAft>
                        <a:buNone/>
                      </a:pPr>
                      <a:r>
                        <a:rPr lang="ru-RU" sz="1600"/>
                        <a:t>"yday"</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l">
                        <a:spcBef>
                          <a:spcPts val="0"/>
                        </a:spcBef>
                        <a:spcAft>
                          <a:spcPts val="0"/>
                        </a:spcAft>
                        <a:buNone/>
                      </a:pPr>
                      <a:r>
                        <a:rPr lang="ru-RU" sz="1600"/>
                        <a:t>Порядковый номер дня в году (нумерация с 0)</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l">
                        <a:spcBef>
                          <a:spcPts val="0"/>
                        </a:spcBef>
                        <a:spcAft>
                          <a:spcPts val="0"/>
                        </a:spcAft>
                        <a:buNone/>
                      </a:pPr>
                      <a:r>
                        <a:rPr lang="ru-RU" sz="1600"/>
                        <a:t>От 0 до 365</a:t>
                      </a:r>
                      <a:endParaRPr sz="1600">
                        <a:latin typeface="Times New Roman"/>
                        <a:ea typeface="Times New Roman"/>
                        <a:cs typeface="Times New Roman"/>
                        <a:sym typeface="Times New Roman"/>
                      </a:endParaRPr>
                    </a:p>
                  </a:txBody>
                  <a:tcPr marT="0" marB="0" marR="53975" marL="53975" anchor="ctr"/>
                </a:tc>
              </a:tr>
              <a:tr h="203200">
                <a:tc>
                  <a:txBody>
                    <a:bodyPr/>
                    <a:lstStyle/>
                    <a:p>
                      <a:pPr indent="0" lvl="0" marL="0" marR="0" rtl="0" algn="ctr">
                        <a:spcBef>
                          <a:spcPts val="0"/>
                        </a:spcBef>
                        <a:spcAft>
                          <a:spcPts val="0"/>
                        </a:spcAft>
                        <a:buNone/>
                      </a:pPr>
                      <a:r>
                        <a:rPr lang="ru-RU" sz="1600"/>
                        <a:t>"weekday"</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l">
                        <a:spcBef>
                          <a:spcPts val="0"/>
                        </a:spcBef>
                        <a:spcAft>
                          <a:spcPts val="0"/>
                        </a:spcAft>
                        <a:buNone/>
                      </a:pPr>
                      <a:r>
                        <a:rPr lang="ru-RU" sz="1600"/>
                        <a:t>Полное наименование дня недели</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l">
                        <a:spcBef>
                          <a:spcPts val="0"/>
                        </a:spcBef>
                        <a:spcAft>
                          <a:spcPts val="0"/>
                        </a:spcAft>
                        <a:buNone/>
                      </a:pPr>
                      <a:r>
                        <a:rPr lang="ru-RU" sz="1600"/>
                        <a:t>От Sunday до Saturday</a:t>
                      </a:r>
                      <a:endParaRPr sz="1600">
                        <a:latin typeface="Times New Roman"/>
                        <a:ea typeface="Times New Roman"/>
                        <a:cs typeface="Times New Roman"/>
                        <a:sym typeface="Times New Roman"/>
                      </a:endParaRPr>
                    </a:p>
                  </a:txBody>
                  <a:tcPr marT="0" marB="0" marR="53975" marL="53975" anchor="ctr"/>
                </a:tc>
              </a:tr>
              <a:tr h="203200">
                <a:tc>
                  <a:txBody>
                    <a:bodyPr/>
                    <a:lstStyle/>
                    <a:p>
                      <a:pPr indent="0" lvl="0" marL="0" marR="0" rtl="0" algn="just">
                        <a:spcBef>
                          <a:spcPts val="0"/>
                        </a:spcBef>
                        <a:spcAft>
                          <a:spcPts val="0"/>
                        </a:spcAft>
                        <a:buNone/>
                      </a:pPr>
                      <a:r>
                        <a:rPr lang="ru-RU" sz="1600"/>
                        <a:t>"month"</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just">
                        <a:spcBef>
                          <a:spcPts val="0"/>
                        </a:spcBef>
                        <a:spcAft>
                          <a:spcPts val="0"/>
                        </a:spcAft>
                        <a:buNone/>
                      </a:pPr>
                      <a:r>
                        <a:rPr lang="ru-RU" sz="1600"/>
                        <a:t>Полное наименование месяца, например January или March</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just">
                        <a:spcBef>
                          <a:spcPts val="0"/>
                        </a:spcBef>
                        <a:spcAft>
                          <a:spcPts val="0"/>
                        </a:spcAft>
                        <a:buNone/>
                      </a:pPr>
                      <a:r>
                        <a:rPr lang="ru-RU" sz="1600"/>
                        <a:t>от January до December</a:t>
                      </a:r>
                      <a:endParaRPr sz="1600">
                        <a:latin typeface="Times New Roman"/>
                        <a:ea typeface="Times New Roman"/>
                        <a:cs typeface="Times New Roman"/>
                        <a:sym typeface="Times New Roman"/>
                      </a:endParaRPr>
                    </a:p>
                  </a:txBody>
                  <a:tcPr marT="0" marB="0" marR="53975" marL="53975" anchor="ctr"/>
                </a:tc>
              </a:tr>
              <a:tr h="203200">
                <a:tc>
                  <a:txBody>
                    <a:bodyPr/>
                    <a:lstStyle/>
                    <a:p>
                      <a:pPr indent="0" lvl="0" marL="0" marR="0" rtl="0" algn="ctr">
                        <a:spcBef>
                          <a:spcPts val="0"/>
                        </a:spcBef>
                        <a:spcAft>
                          <a:spcPts val="0"/>
                        </a:spcAft>
                        <a:buNone/>
                      </a:pPr>
                      <a:r>
                        <a:rPr lang="ru-RU" sz="1600"/>
                        <a:t>0</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l">
                        <a:spcBef>
                          <a:spcPts val="0"/>
                        </a:spcBef>
                        <a:spcAft>
                          <a:spcPts val="0"/>
                        </a:spcAft>
                        <a:buNone/>
                      </a:pPr>
                      <a:r>
                        <a:rPr lang="ru-RU" sz="1600"/>
                        <a:t>Колическтво секунд, прошедших с начала Эпохи Unix (The Unix Epoch), подобно значению, возвращаемому функцией time() и используемому функцией date().</a:t>
                      </a:r>
                      <a:endParaRPr sz="1600">
                        <a:latin typeface="Times New Roman"/>
                        <a:ea typeface="Times New Roman"/>
                        <a:cs typeface="Times New Roman"/>
                        <a:sym typeface="Times New Roman"/>
                      </a:endParaRPr>
                    </a:p>
                  </a:txBody>
                  <a:tcPr marT="0" marB="0" marR="53975" marL="53975" anchor="ctr"/>
                </a:tc>
                <a:tc>
                  <a:txBody>
                    <a:bodyPr/>
                    <a:lstStyle/>
                    <a:p>
                      <a:pPr indent="0" lvl="0" marL="0" marR="0" rtl="0" algn="l">
                        <a:spcBef>
                          <a:spcPts val="0"/>
                        </a:spcBef>
                        <a:spcAft>
                          <a:spcPts val="0"/>
                        </a:spcAft>
                        <a:buNone/>
                      </a:pPr>
                      <a:r>
                        <a:rPr lang="ru-RU" sz="1600"/>
                        <a:t>Платформо-зависимое, в большинстве случаев от -2147483648 до 2147483647. </a:t>
                      </a:r>
                      <a:endParaRPr sz="1600">
                        <a:latin typeface="Times New Roman"/>
                        <a:ea typeface="Times New Roman"/>
                        <a:cs typeface="Times New Roman"/>
                        <a:sym typeface="Times New Roman"/>
                      </a:endParaRPr>
                    </a:p>
                  </a:txBody>
                  <a:tcPr marT="0" marB="0" marR="53975" marL="53975" anchor="ctr"/>
                </a:tc>
              </a:tr>
            </a:tbl>
          </a:graphicData>
        </a:graphic>
      </p:graphicFrame>
      <p:sp>
        <p:nvSpPr>
          <p:cNvPr id="865" name="Google Shape;865;p134"/>
          <p:cNvSpPr/>
          <p:nvPr/>
        </p:nvSpPr>
        <p:spPr>
          <a:xfrm>
            <a:off x="176212" y="323165"/>
            <a:ext cx="11839575" cy="523220"/>
          </a:xfrm>
          <a:prstGeom prst="rect">
            <a:avLst/>
          </a:prstGeom>
          <a:noFill/>
          <a:ln>
            <a:noFill/>
          </a:ln>
        </p:spPr>
        <p:txBody>
          <a:bodyPr anchorCtr="0" anchor="ctr" bIns="45700" lIns="91425" spcFirstLastPara="1" rIns="91425" wrap="square" tIns="45700">
            <a:noAutofit/>
          </a:bodyPr>
          <a:lstStyle/>
          <a:p>
            <a:pPr indent="457200" lvl="0" marL="0" marR="0" rtl="0" algn="just">
              <a:lnSpc>
                <a:spcPct val="100000"/>
              </a:lnSpc>
              <a:spcBef>
                <a:spcPts val="0"/>
              </a:spcBef>
              <a:spcAft>
                <a:spcPts val="0"/>
              </a:spcAft>
              <a:buClr>
                <a:schemeClr val="dk1"/>
              </a:buClr>
              <a:buSzPts val="1400"/>
              <a:buFont typeface="Arial"/>
              <a:buNone/>
            </a:pPr>
            <a:r>
              <a:rPr b="0" i="0" lang="ru-RU" sz="1400" u="none" cap="none" strike="noStrike">
                <a:solidFill>
                  <a:schemeClr val="dk1"/>
                </a:solidFill>
                <a:latin typeface="Arial"/>
                <a:ea typeface="Arial"/>
                <a:cs typeface="Arial"/>
                <a:sym typeface="Arial"/>
              </a:rPr>
              <a:t>Эта функция возвращает ассоциативный массив, содержащий информацию о дате, представленной меткой времени </a:t>
            </a:r>
            <a:r>
              <a:rPr b="1" i="0" lang="ru-RU" sz="1400" u="none" cap="none" strike="noStrike">
                <a:solidFill>
                  <a:schemeClr val="dk1"/>
                </a:solidFill>
                <a:latin typeface="Arial"/>
                <a:ea typeface="Arial"/>
                <a:cs typeface="Arial"/>
                <a:sym typeface="Arial"/>
              </a:rPr>
              <a:t>timestamp</a:t>
            </a:r>
            <a:r>
              <a:rPr b="0" i="0" lang="ru-RU" sz="1400" u="none" cap="none" strike="noStrike">
                <a:solidFill>
                  <a:schemeClr val="dk1"/>
                </a:solidFill>
                <a:latin typeface="Arial"/>
                <a:ea typeface="Arial"/>
                <a:cs typeface="Arial"/>
                <a:sym typeface="Arial"/>
              </a:rPr>
              <a:t> или текущем системном времени, если </a:t>
            </a:r>
            <a:r>
              <a:rPr b="1" i="0" lang="ru-RU" sz="1400" u="none" cap="none" strike="noStrike">
                <a:solidFill>
                  <a:schemeClr val="dk1"/>
                </a:solidFill>
                <a:latin typeface="Arial"/>
                <a:ea typeface="Arial"/>
                <a:cs typeface="Arial"/>
                <a:sym typeface="Arial"/>
              </a:rPr>
              <a:t>timestamp</a:t>
            </a:r>
            <a:r>
              <a:rPr b="0" i="0" lang="ru-RU" sz="1400" u="none" cap="none" strike="noStrike">
                <a:solidFill>
                  <a:schemeClr val="dk1"/>
                </a:solidFill>
                <a:latin typeface="Arial"/>
                <a:ea typeface="Arial"/>
                <a:cs typeface="Arial"/>
                <a:sym typeface="Arial"/>
              </a:rPr>
              <a:t> не передан. Массив содержит следующие элементы:</a:t>
            </a:r>
            <a:endParaRPr b="0" i="0" sz="1800" u="none" cap="none" strike="noStrike">
              <a:solidFill>
                <a:schemeClr val="dk1"/>
              </a:solidFill>
              <a:latin typeface="Arial"/>
              <a:ea typeface="Arial"/>
              <a:cs typeface="Arial"/>
              <a:sym typeface="Arial"/>
            </a:endParaRPr>
          </a:p>
        </p:txBody>
      </p:sp>
      <p:sp>
        <p:nvSpPr>
          <p:cNvPr id="866" name="Google Shape;866;p134"/>
          <p:cNvSpPr txBox="1"/>
          <p:nvPr/>
        </p:nvSpPr>
        <p:spPr>
          <a:xfrm>
            <a:off x="504825" y="4590961"/>
            <a:ext cx="3286125"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ru-RU" sz="1800">
                <a:solidFill>
                  <a:srgbClr val="000000"/>
                </a:solidFill>
                <a:latin typeface="Times New Roman"/>
                <a:ea typeface="Times New Roman"/>
                <a:cs typeface="Times New Roman"/>
                <a:sym typeface="Times New Roman"/>
              </a:rPr>
              <a:t>&lt;?php</a:t>
            </a:r>
            <a:endParaRPr i="1" sz="16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i="1" lang="ru-RU" sz="1800">
                <a:solidFill>
                  <a:srgbClr val="000000"/>
                </a:solidFill>
                <a:latin typeface="Times New Roman"/>
                <a:ea typeface="Times New Roman"/>
                <a:cs typeface="Times New Roman"/>
                <a:sym typeface="Times New Roman"/>
              </a:rPr>
              <a:t> $today = getdate(); </a:t>
            </a:r>
            <a:endParaRPr i="1" sz="16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i="1" lang="ru-RU" sz="1800">
                <a:solidFill>
                  <a:srgbClr val="000000"/>
                </a:solidFill>
                <a:latin typeface="Times New Roman"/>
                <a:ea typeface="Times New Roman"/>
                <a:cs typeface="Times New Roman"/>
                <a:sym typeface="Times New Roman"/>
              </a:rPr>
              <a:t> print_r($today);</a:t>
            </a:r>
            <a:endParaRPr i="1" sz="16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i="1" lang="ru-RU" sz="1800">
                <a:solidFill>
                  <a:srgbClr val="000000"/>
                </a:solidFill>
                <a:latin typeface="Times New Roman"/>
                <a:ea typeface="Times New Roman"/>
                <a:cs typeface="Times New Roman"/>
                <a:sym typeface="Times New Roman"/>
              </a:rPr>
              <a:t>?&gt;</a:t>
            </a:r>
            <a:endParaRPr i="1" sz="1600">
              <a:solidFill>
                <a:schemeClr val="dk1"/>
              </a:solidFill>
              <a:latin typeface="Times New Roman"/>
              <a:ea typeface="Times New Roman"/>
              <a:cs typeface="Times New Roman"/>
              <a:sym typeface="Times New Roman"/>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35"/>
          <p:cNvSpPr/>
          <p:nvPr/>
        </p:nvSpPr>
        <p:spPr>
          <a:xfrm>
            <a:off x="129396" y="116231"/>
            <a:ext cx="11714671" cy="1122871"/>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i="1" lang="ru-RU" sz="3200">
                <a:solidFill>
                  <a:srgbClr val="FF0000"/>
                </a:solidFill>
                <a:latin typeface="Calibri"/>
                <a:ea typeface="Calibri"/>
                <a:cs typeface="Calibri"/>
                <a:sym typeface="Calibri"/>
              </a:rPr>
              <a:t>61.	Описать создание функций, определяемых пользователем в языке PHP.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37"/>
          <p:cNvSpPr/>
          <p:nvPr/>
        </p:nvSpPr>
        <p:spPr>
          <a:xfrm>
            <a:off x="129396" y="116231"/>
            <a:ext cx="11714671" cy="1122871"/>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i="1" lang="ru-RU" sz="3200">
                <a:solidFill>
                  <a:srgbClr val="FF0000"/>
                </a:solidFill>
                <a:latin typeface="Calibri"/>
                <a:ea typeface="Calibri"/>
                <a:cs typeface="Calibri"/>
                <a:sym typeface="Calibri"/>
              </a:rPr>
              <a:t>62.	Написать и прокомментировать синтаксис функций, определяемых пользователем.</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38"/>
          <p:cNvSpPr/>
          <p:nvPr/>
        </p:nvSpPr>
        <p:spPr>
          <a:xfrm>
            <a:off x="129396" y="116231"/>
            <a:ext cx="11714671" cy="595932"/>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i="1" lang="ru-RU" sz="3200">
                <a:solidFill>
                  <a:srgbClr val="FF0000"/>
                </a:solidFill>
                <a:latin typeface="Calibri"/>
                <a:ea typeface="Calibri"/>
                <a:cs typeface="Calibri"/>
                <a:sym typeface="Calibri"/>
              </a:rPr>
              <a:t>63.	Перечислить категории аргументов функций в языке PHP.</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39"/>
          <p:cNvSpPr/>
          <p:nvPr/>
        </p:nvSpPr>
        <p:spPr>
          <a:xfrm>
            <a:off x="129396" y="116231"/>
            <a:ext cx="11714671" cy="595932"/>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i="1" lang="ru-RU" sz="3200">
                <a:solidFill>
                  <a:srgbClr val="FF0000"/>
                </a:solidFill>
                <a:latin typeface="Calibri"/>
                <a:ea typeface="Calibri"/>
                <a:cs typeface="Calibri"/>
                <a:sym typeface="Calibri"/>
              </a:rPr>
              <a:t>64) Описать использование глобальных переменных в языке PHP.</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40"/>
          <p:cNvSpPr/>
          <p:nvPr/>
        </p:nvSpPr>
        <p:spPr>
          <a:xfrm>
            <a:off x="129396" y="116231"/>
            <a:ext cx="11714671" cy="1122871"/>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i="1" lang="ru-RU" sz="3200">
                <a:solidFill>
                  <a:srgbClr val="FF0000"/>
                </a:solidFill>
                <a:latin typeface="Calibri"/>
                <a:ea typeface="Calibri"/>
                <a:cs typeface="Calibri"/>
                <a:sym typeface="Calibri"/>
              </a:rPr>
              <a:t>65.	Охарактеризовать назначение аргументов функций в языке PHP.</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41"/>
          <p:cNvSpPr/>
          <p:nvPr/>
        </p:nvSpPr>
        <p:spPr>
          <a:xfrm>
            <a:off x="129396" y="116231"/>
            <a:ext cx="11714671" cy="1122871"/>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i="1" lang="ru-RU" sz="3200">
                <a:solidFill>
                  <a:srgbClr val="FF0000"/>
                </a:solidFill>
                <a:latin typeface="Calibri"/>
                <a:ea typeface="Calibri"/>
                <a:cs typeface="Calibri"/>
                <a:sym typeface="Calibri"/>
              </a:rPr>
              <a:t>66) Прокомментировать использование статических переменных в языке PHP.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FF0000"/>
              </a:buClr>
              <a:buSzPct val="100000"/>
              <a:buFont typeface="Calibri"/>
              <a:buNone/>
            </a:pPr>
            <a:r>
              <a:rPr b="1" i="1" lang="ru-RU">
                <a:solidFill>
                  <a:srgbClr val="FF0000"/>
                </a:solidFill>
              </a:rPr>
              <a:t>7)Изложить особенности вставки графики, звука и видео на WEB-страницу</a:t>
            </a:r>
            <a:endParaRPr/>
          </a:p>
        </p:txBody>
      </p:sp>
      <p:sp>
        <p:nvSpPr>
          <p:cNvPr id="174" name="Google Shape;174;p25"/>
          <p:cNvSpPr/>
          <p:nvPr/>
        </p:nvSpPr>
        <p:spPr>
          <a:xfrm>
            <a:off x="288819" y="1976472"/>
            <a:ext cx="10515601" cy="1569660"/>
          </a:xfrm>
          <a:prstGeom prst="rect">
            <a:avLst/>
          </a:prstGeom>
          <a:noFill/>
          <a:ln>
            <a:noFill/>
          </a:ln>
        </p:spPr>
        <p:txBody>
          <a:bodyPr anchorCtr="0" anchor="ctr" bIns="45700" lIns="91425" spcFirstLastPara="1" rIns="91425" wrap="square" tIns="45700">
            <a:noAutofit/>
          </a:bodyPr>
          <a:lstStyle/>
          <a:p>
            <a:pPr indent="450850" lvl="0" marL="0" marR="0" rtl="0" algn="l">
              <a:lnSpc>
                <a:spcPct val="100000"/>
              </a:lnSpc>
              <a:spcBef>
                <a:spcPts val="0"/>
              </a:spcBef>
              <a:spcAft>
                <a:spcPts val="0"/>
              </a:spcAft>
              <a:buClr>
                <a:srgbClr val="FF0000"/>
              </a:buClr>
              <a:buSzPts val="2400"/>
              <a:buFont typeface="Arial"/>
              <a:buNone/>
            </a:pPr>
            <a:r>
              <a:rPr b="1" i="0" lang="ru-RU" sz="2400" u="none" cap="none" strike="noStrike">
                <a:solidFill>
                  <a:srgbClr val="FF0000"/>
                </a:solidFill>
                <a:latin typeface="Arial"/>
                <a:ea typeface="Arial"/>
                <a:cs typeface="Arial"/>
                <a:sym typeface="Arial"/>
              </a:rPr>
              <a:t>Вставить изображение </a:t>
            </a:r>
            <a:r>
              <a:rPr b="0" i="0" lang="ru-RU" sz="2400" u="none" cap="none" strike="noStrike">
                <a:solidFill>
                  <a:schemeClr val="dk1"/>
                </a:solidFill>
                <a:latin typeface="Arial"/>
                <a:ea typeface="Arial"/>
                <a:cs typeface="Arial"/>
                <a:sym typeface="Arial"/>
              </a:rPr>
              <a:t>позволяет одинарный </a:t>
            </a:r>
            <a:r>
              <a:rPr b="1" i="0" lang="ru-RU" sz="2400" u="none" cap="none" strike="noStrike">
                <a:solidFill>
                  <a:srgbClr val="000000"/>
                </a:solidFill>
                <a:latin typeface="Arial"/>
                <a:ea typeface="Arial"/>
                <a:cs typeface="Arial"/>
                <a:sym typeface="Arial"/>
              </a:rPr>
              <a:t>тег img</a:t>
            </a:r>
            <a:r>
              <a:rPr b="0" i="0" lang="ru-RU" sz="2400" u="none" cap="none" strike="noStrike">
                <a:solidFill>
                  <a:schemeClr val="dk1"/>
                </a:solidFill>
                <a:latin typeface="Arial"/>
                <a:ea typeface="Arial"/>
                <a:cs typeface="Arial"/>
                <a:sym typeface="Arial"/>
              </a:rPr>
              <a:t>. Браузер помещает изображение в том месте веб-страницы, где встретит тег img.</a:t>
            </a:r>
            <a:endParaRPr b="0" i="0" sz="2400" u="none" cap="none" strike="noStrike">
              <a:solidFill>
                <a:schemeClr val="dk1"/>
              </a:solidFill>
              <a:latin typeface="Arial"/>
              <a:ea typeface="Arial"/>
              <a:cs typeface="Arial"/>
              <a:sym typeface="Arial"/>
            </a:endParaRPr>
          </a:p>
          <a:p>
            <a:pPr indent="450850" lvl="0" marL="0" marR="0" rtl="0" algn="l">
              <a:lnSpc>
                <a:spcPct val="100000"/>
              </a:lnSpc>
              <a:spcBef>
                <a:spcPts val="0"/>
              </a:spcBef>
              <a:spcAft>
                <a:spcPts val="0"/>
              </a:spcAft>
              <a:buClr>
                <a:srgbClr val="000000"/>
              </a:buClr>
              <a:buSzPts val="2400"/>
              <a:buFont typeface="Arial"/>
              <a:buNone/>
            </a:pPr>
            <a:r>
              <a:rPr b="1" i="0" lang="ru-RU" sz="2400" u="none" cap="none" strike="noStrike">
                <a:solidFill>
                  <a:srgbClr val="000000"/>
                </a:solidFill>
                <a:latin typeface="Arial"/>
                <a:ea typeface="Arial"/>
                <a:cs typeface="Arial"/>
                <a:sym typeface="Arial"/>
              </a:rPr>
              <a:t>Код вставки картинки в html</a:t>
            </a:r>
            <a:r>
              <a:rPr b="0" i="0" lang="ru-RU" sz="2400" u="none" cap="none" strike="noStrike">
                <a:solidFill>
                  <a:schemeClr val="dk1"/>
                </a:solidFill>
                <a:latin typeface="Arial"/>
                <a:ea typeface="Arial"/>
                <a:cs typeface="Arial"/>
                <a:sym typeface="Arial"/>
              </a:rPr>
              <a:t> страницу имеет такой вид:</a:t>
            </a:r>
            <a:endParaRPr b="0" i="0" sz="2400" u="none" cap="none" strike="noStrike">
              <a:solidFill>
                <a:schemeClr val="dk1"/>
              </a:solidFill>
              <a:latin typeface="Arial"/>
              <a:ea typeface="Arial"/>
              <a:cs typeface="Arial"/>
              <a:sym typeface="Arial"/>
            </a:endParaRPr>
          </a:p>
          <a:p>
            <a:pPr indent="45085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pic>
        <p:nvPicPr>
          <p:cNvPr descr="код для вставки картинки" id="175" name="Google Shape;175;p25"/>
          <p:cNvPicPr preferRelativeResize="0"/>
          <p:nvPr/>
        </p:nvPicPr>
        <p:blipFill rotWithShape="1">
          <a:blip r:embed="rId3">
            <a:alphaModFix/>
          </a:blip>
          <a:srcRect b="0" l="0" r="0" t="0"/>
          <a:stretch/>
        </p:blipFill>
        <p:spPr>
          <a:xfrm>
            <a:off x="7671963" y="3117168"/>
            <a:ext cx="3615088" cy="682366"/>
          </a:xfrm>
          <a:prstGeom prst="rect">
            <a:avLst/>
          </a:prstGeom>
          <a:noFill/>
          <a:ln>
            <a:noFill/>
          </a:ln>
        </p:spPr>
      </p:pic>
      <p:sp>
        <p:nvSpPr>
          <p:cNvPr id="176" name="Google Shape;176;p25"/>
          <p:cNvSpPr/>
          <p:nvPr/>
        </p:nvSpPr>
        <p:spPr>
          <a:xfrm>
            <a:off x="0" y="904875"/>
            <a:ext cx="12192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25"/>
          <p:cNvSpPr/>
          <p:nvPr/>
        </p:nvSpPr>
        <p:spPr>
          <a:xfrm>
            <a:off x="266641" y="3546132"/>
            <a:ext cx="671401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2400">
                <a:solidFill>
                  <a:schemeClr val="dk1"/>
                </a:solidFill>
                <a:latin typeface="Arial"/>
                <a:ea typeface="Arial"/>
                <a:cs typeface="Arial"/>
                <a:sym typeface="Arial"/>
              </a:rPr>
              <a:t>Адрес картинки указывается в </a:t>
            </a:r>
            <a:r>
              <a:rPr b="1" lang="ru-RU" sz="2400">
                <a:solidFill>
                  <a:srgbClr val="000000"/>
                </a:solidFill>
                <a:latin typeface="Arial"/>
                <a:ea typeface="Arial"/>
                <a:cs typeface="Arial"/>
                <a:sym typeface="Arial"/>
              </a:rPr>
              <a:t>атрибуте src</a:t>
            </a:r>
            <a:r>
              <a:rPr lang="ru-RU" sz="2400">
                <a:solidFill>
                  <a:schemeClr val="dk1"/>
                </a:solidFill>
                <a:latin typeface="Arial"/>
                <a:ea typeface="Arial"/>
                <a:cs typeface="Arial"/>
                <a:sym typeface="Arial"/>
              </a:rPr>
              <a:t>. </a:t>
            </a:r>
            <a:endParaRPr sz="2400">
              <a:solidFill>
                <a:schemeClr val="dk1"/>
              </a:solidFill>
              <a:latin typeface="Arial"/>
              <a:ea typeface="Arial"/>
              <a:cs typeface="Arial"/>
              <a:sym typeface="Arial"/>
            </a:endParaRPr>
          </a:p>
        </p:txBody>
      </p:sp>
      <p:sp>
        <p:nvSpPr>
          <p:cNvPr id="178" name="Google Shape;178;p25"/>
          <p:cNvSpPr/>
          <p:nvPr/>
        </p:nvSpPr>
        <p:spPr>
          <a:xfrm>
            <a:off x="179191" y="4265684"/>
            <a:ext cx="11833617" cy="1200329"/>
          </a:xfrm>
          <a:prstGeom prst="rect">
            <a:avLst/>
          </a:prstGeom>
          <a:noFill/>
          <a:ln>
            <a:noFill/>
          </a:ln>
        </p:spPr>
        <p:txBody>
          <a:bodyPr anchorCtr="0" anchor="ctr" bIns="45700" lIns="91425" spcFirstLastPara="1" rIns="91425" wrap="square" tIns="45700">
            <a:noAutofit/>
          </a:bodyPr>
          <a:lstStyle/>
          <a:p>
            <a:pPr indent="450850" lvl="0" marL="0" marR="0" rtl="0" algn="l">
              <a:lnSpc>
                <a:spcPct val="100000"/>
              </a:lnSpc>
              <a:spcBef>
                <a:spcPts val="0"/>
              </a:spcBef>
              <a:spcAft>
                <a:spcPts val="0"/>
              </a:spcAft>
              <a:buClr>
                <a:schemeClr val="dk1"/>
              </a:buClr>
              <a:buSzPts val="2400"/>
              <a:buFont typeface="Arial"/>
              <a:buNone/>
            </a:pPr>
            <a:r>
              <a:rPr b="0" i="0" lang="ru-RU" sz="2400" u="none" cap="none" strike="noStrike">
                <a:solidFill>
                  <a:schemeClr val="dk1"/>
                </a:solidFill>
                <a:latin typeface="Arial"/>
                <a:ea typeface="Arial"/>
                <a:cs typeface="Arial"/>
                <a:sym typeface="Arial"/>
              </a:rPr>
              <a:t>В атрибуте src можно указывать не только относительные ссылки на изображения, но и url-адрес изображения. Например:</a:t>
            </a:r>
            <a:endParaRPr b="0" i="0" sz="2400" u="none" cap="none" strike="noStrike">
              <a:solidFill>
                <a:schemeClr val="dk1"/>
              </a:solidFill>
              <a:latin typeface="Arial"/>
              <a:ea typeface="Arial"/>
              <a:cs typeface="Arial"/>
              <a:sym typeface="Arial"/>
            </a:endParaRPr>
          </a:p>
          <a:p>
            <a:pPr indent="45085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pic>
        <p:nvPicPr>
          <p:cNvPr descr="указываем путь до картинки" id="179" name="Google Shape;179;p25"/>
          <p:cNvPicPr preferRelativeResize="0"/>
          <p:nvPr/>
        </p:nvPicPr>
        <p:blipFill rotWithShape="1">
          <a:blip r:embed="rId4">
            <a:alphaModFix/>
          </a:blip>
          <a:srcRect b="0" l="0" r="0" t="0"/>
          <a:stretch/>
        </p:blipFill>
        <p:spPr>
          <a:xfrm>
            <a:off x="3431618" y="5051496"/>
            <a:ext cx="7965907" cy="1015656"/>
          </a:xfrm>
          <a:prstGeom prst="rect">
            <a:avLst/>
          </a:prstGeom>
          <a:noFill/>
          <a:ln>
            <a:noFill/>
          </a:ln>
        </p:spPr>
      </p:pic>
      <p:sp>
        <p:nvSpPr>
          <p:cNvPr id="180" name="Google Shape;180;p25"/>
          <p:cNvSpPr/>
          <p:nvPr/>
        </p:nvSpPr>
        <p:spPr>
          <a:xfrm>
            <a:off x="222916" y="4427838"/>
            <a:ext cx="11833617"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42"/>
          <p:cNvSpPr/>
          <p:nvPr/>
        </p:nvSpPr>
        <p:spPr>
          <a:xfrm>
            <a:off x="129396" y="116231"/>
            <a:ext cx="11714671" cy="1122871"/>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i="1" lang="ru-RU" sz="3200">
                <a:solidFill>
                  <a:srgbClr val="FF0000"/>
                </a:solidFill>
                <a:latin typeface="Calibri"/>
                <a:ea typeface="Calibri"/>
                <a:cs typeface="Calibri"/>
                <a:sym typeface="Calibri"/>
              </a:rPr>
              <a:t>67.	Охарактеризовать возвращаемые значения функций языка PHP.</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43"/>
          <p:cNvSpPr/>
          <p:nvPr/>
        </p:nvSpPr>
        <p:spPr>
          <a:xfrm>
            <a:off x="129396" y="116231"/>
            <a:ext cx="11714671" cy="1122871"/>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i="1" lang="ru-RU" sz="3200">
                <a:solidFill>
                  <a:srgbClr val="FF0000"/>
                </a:solidFill>
                <a:latin typeface="Calibri"/>
                <a:ea typeface="Calibri"/>
                <a:cs typeface="Calibri"/>
                <a:sym typeface="Calibri"/>
              </a:rPr>
              <a:t>68.	Написать и прокомментировать синтаксис возвращаемого значения языка PHP.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p:nvPr/>
        </p:nvSpPr>
        <p:spPr>
          <a:xfrm>
            <a:off x="576647" y="325163"/>
            <a:ext cx="11162271" cy="1631216"/>
          </a:xfrm>
          <a:prstGeom prst="rect">
            <a:avLst/>
          </a:prstGeom>
          <a:noFill/>
          <a:ln>
            <a:noFill/>
          </a:ln>
        </p:spPr>
        <p:txBody>
          <a:bodyPr anchorCtr="0" anchor="t" bIns="45700" lIns="91425" spcFirstLastPara="1" rIns="91425" wrap="square" tIns="45700">
            <a:noAutofit/>
          </a:bodyPr>
          <a:lstStyle/>
          <a:p>
            <a:pPr indent="450215" lvl="0" marL="0" marR="0" rtl="0" algn="just">
              <a:spcBef>
                <a:spcPts val="0"/>
              </a:spcBef>
              <a:spcAft>
                <a:spcPts val="0"/>
              </a:spcAft>
              <a:buNone/>
            </a:pPr>
            <a:r>
              <a:rPr b="1" lang="ru-RU" sz="2000">
                <a:solidFill>
                  <a:schemeClr val="dk1"/>
                </a:solidFill>
                <a:latin typeface="Arial"/>
                <a:ea typeface="Arial"/>
                <a:cs typeface="Arial"/>
                <a:sym typeface="Arial"/>
              </a:rPr>
              <a:t>Альтернативный текст</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ru-RU" sz="2000">
                <a:solidFill>
                  <a:schemeClr val="dk1"/>
                </a:solidFill>
                <a:latin typeface="Arial"/>
                <a:ea typeface="Arial"/>
                <a:cs typeface="Arial"/>
                <a:sym typeface="Arial"/>
              </a:rPr>
              <a:t>Следующий атрибут — alt. Его значением должно быть текстовое описание изображения для использования в ситуациях, когда изображение не может быть просмотрено / отображено или отрисовка занимает много времени из-за медленного интернет-соединения. </a:t>
            </a:r>
            <a:endParaRPr sz="2000">
              <a:solidFill>
                <a:schemeClr val="dk1"/>
              </a:solidFill>
              <a:latin typeface="Arial"/>
              <a:ea typeface="Arial"/>
              <a:cs typeface="Arial"/>
              <a:sym typeface="Arial"/>
            </a:endParaRPr>
          </a:p>
        </p:txBody>
      </p:sp>
      <p:sp>
        <p:nvSpPr>
          <p:cNvPr id="186" name="Google Shape;186;p26"/>
          <p:cNvSpPr/>
          <p:nvPr/>
        </p:nvSpPr>
        <p:spPr>
          <a:xfrm>
            <a:off x="1713470" y="2133832"/>
            <a:ext cx="8089558" cy="1015663"/>
          </a:xfrm>
          <a:prstGeom prst="rect">
            <a:avLst/>
          </a:prstGeom>
          <a:noFill/>
          <a:ln>
            <a:noFill/>
          </a:ln>
        </p:spPr>
        <p:txBody>
          <a:bodyPr anchorCtr="0" anchor="t" bIns="45700" lIns="91425" spcFirstLastPara="1" rIns="91425" wrap="square" tIns="45700">
            <a:noAutofit/>
          </a:bodyPr>
          <a:lstStyle/>
          <a:p>
            <a:pPr indent="450215" lvl="0" marL="0" marR="0" rtl="0" algn="just">
              <a:spcBef>
                <a:spcPts val="0"/>
              </a:spcBef>
              <a:spcAft>
                <a:spcPts val="0"/>
              </a:spcAft>
              <a:buNone/>
            </a:pPr>
            <a:r>
              <a:rPr lang="ru-RU" sz="2000">
                <a:solidFill>
                  <a:schemeClr val="dk1"/>
                </a:solidFill>
                <a:latin typeface="Arial"/>
                <a:ea typeface="Arial"/>
                <a:cs typeface="Arial"/>
                <a:sym typeface="Arial"/>
              </a:rPr>
              <a:t>&lt;img src="images/dinosaur.jpg"</a:t>
            </a:r>
            <a:endParaRPr/>
          </a:p>
          <a:p>
            <a:pPr indent="450215" lvl="0" marL="0" marR="0" rtl="0" algn="just">
              <a:spcBef>
                <a:spcPts val="0"/>
              </a:spcBef>
              <a:spcAft>
                <a:spcPts val="0"/>
              </a:spcAft>
              <a:buNone/>
            </a:pPr>
            <a:r>
              <a:rPr lang="ru-RU" sz="2000">
                <a:solidFill>
                  <a:schemeClr val="dk1"/>
                </a:solidFill>
                <a:latin typeface="Arial"/>
                <a:ea typeface="Arial"/>
                <a:cs typeface="Arial"/>
                <a:sym typeface="Arial"/>
              </a:rPr>
              <a:t>     alt="Голова и туловище скелета динозавра;</a:t>
            </a:r>
            <a:endParaRPr/>
          </a:p>
          <a:p>
            <a:pPr indent="450215" lvl="0" marL="0" marR="0" rtl="0" algn="just">
              <a:spcBef>
                <a:spcPts val="0"/>
              </a:spcBef>
              <a:spcAft>
                <a:spcPts val="0"/>
              </a:spcAft>
              <a:buNone/>
            </a:pPr>
            <a:r>
              <a:rPr lang="ru-RU" sz="2000">
                <a:solidFill>
                  <a:schemeClr val="dk1"/>
                </a:solidFill>
                <a:latin typeface="Arial"/>
                <a:ea typeface="Arial"/>
                <a:cs typeface="Arial"/>
                <a:sym typeface="Arial"/>
              </a:rPr>
              <a:t>         у него большая голова с длинными острыми зубами"&gt;</a:t>
            </a:r>
            <a:endParaRPr/>
          </a:p>
        </p:txBody>
      </p:sp>
      <p:sp>
        <p:nvSpPr>
          <p:cNvPr id="187" name="Google Shape;187;p26"/>
          <p:cNvSpPr/>
          <p:nvPr/>
        </p:nvSpPr>
        <p:spPr>
          <a:xfrm>
            <a:off x="576646" y="3827171"/>
            <a:ext cx="11162271" cy="1938992"/>
          </a:xfrm>
          <a:prstGeom prst="rect">
            <a:avLst/>
          </a:prstGeom>
          <a:noFill/>
          <a:ln>
            <a:noFill/>
          </a:ln>
        </p:spPr>
        <p:txBody>
          <a:bodyPr anchorCtr="0" anchor="t" bIns="45700" lIns="91425" spcFirstLastPara="1" rIns="91425" wrap="square" tIns="45700">
            <a:noAutofit/>
          </a:bodyPr>
          <a:lstStyle/>
          <a:p>
            <a:pPr indent="450215" lvl="0" marL="0" marR="0" rtl="0" algn="just">
              <a:spcBef>
                <a:spcPts val="0"/>
              </a:spcBef>
              <a:spcAft>
                <a:spcPts val="0"/>
              </a:spcAft>
              <a:buNone/>
            </a:pPr>
            <a:r>
              <a:rPr b="1" lang="ru-RU" sz="2000">
                <a:solidFill>
                  <a:schemeClr val="dk1"/>
                </a:solidFill>
                <a:latin typeface="Arial"/>
                <a:ea typeface="Arial"/>
                <a:cs typeface="Arial"/>
                <a:sym typeface="Arial"/>
              </a:rPr>
              <a:t>Ширина и высота</a:t>
            </a:r>
            <a:endParaRPr sz="2000">
              <a:solidFill>
                <a:schemeClr val="dk1"/>
              </a:solidFill>
              <a:latin typeface="Arial"/>
              <a:ea typeface="Arial"/>
              <a:cs typeface="Arial"/>
              <a:sym typeface="Arial"/>
            </a:endParaRPr>
          </a:p>
          <a:p>
            <a:pPr indent="450215" lvl="0" marL="0" marR="0" rtl="0" algn="just">
              <a:spcBef>
                <a:spcPts val="0"/>
              </a:spcBef>
              <a:spcAft>
                <a:spcPts val="0"/>
              </a:spcAft>
              <a:buNone/>
            </a:pPr>
            <a:r>
              <a:rPr lang="ru-RU" sz="2000">
                <a:solidFill>
                  <a:schemeClr val="dk1"/>
                </a:solidFill>
                <a:latin typeface="Arial"/>
                <a:ea typeface="Arial"/>
                <a:cs typeface="Arial"/>
                <a:sym typeface="Arial"/>
              </a:rPr>
              <a:t>Вы можете использовать атрибуты width и height, чтобы указать ширину и высоту вашего изображения.</a:t>
            </a:r>
            <a:endParaRPr/>
          </a:p>
          <a:p>
            <a:pPr indent="450215" lvl="0" marL="0" marR="0" rtl="0" algn="just">
              <a:spcBef>
                <a:spcPts val="0"/>
              </a:spcBef>
              <a:spcAft>
                <a:spcPts val="0"/>
              </a:spcAft>
              <a:buNone/>
            </a:pPr>
            <a:r>
              <a:rPr b="1" lang="ru-RU" sz="2000">
                <a:solidFill>
                  <a:schemeClr val="dk1"/>
                </a:solidFill>
                <a:latin typeface="Arial"/>
                <a:ea typeface="Arial"/>
                <a:cs typeface="Arial"/>
                <a:sym typeface="Arial"/>
              </a:rPr>
              <a:t>Заголовок изображения</a:t>
            </a:r>
            <a:endParaRPr sz="2000">
              <a:solidFill>
                <a:schemeClr val="dk1"/>
              </a:solidFill>
              <a:latin typeface="Arial"/>
              <a:ea typeface="Arial"/>
              <a:cs typeface="Arial"/>
              <a:sym typeface="Arial"/>
            </a:endParaRPr>
          </a:p>
          <a:p>
            <a:pPr indent="450215" lvl="0" marL="0" marR="0" rtl="0" algn="just">
              <a:spcBef>
                <a:spcPts val="0"/>
              </a:spcBef>
              <a:spcAft>
                <a:spcPts val="0"/>
              </a:spcAft>
              <a:buNone/>
            </a:pPr>
            <a:r>
              <a:rPr lang="ru-RU" sz="2000">
                <a:solidFill>
                  <a:schemeClr val="dk1"/>
                </a:solidFill>
                <a:latin typeface="Arial"/>
                <a:ea typeface="Arial"/>
                <a:cs typeface="Arial"/>
                <a:sym typeface="Arial"/>
              </a:rPr>
              <a:t>Как и для ссылок, вы также можете добавить атрибут title для изображений, чтобы при необходимости предоставить дополнительную информацию.</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p:nvPr/>
        </p:nvSpPr>
        <p:spPr>
          <a:xfrm>
            <a:off x="255373" y="197346"/>
            <a:ext cx="11574161" cy="6463308"/>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ru-RU" sz="1800">
                <a:solidFill>
                  <a:srgbClr val="FF0000"/>
                </a:solidFill>
                <a:latin typeface="Arial"/>
                <a:ea typeface="Arial"/>
                <a:cs typeface="Arial"/>
                <a:sym typeface="Arial"/>
              </a:rPr>
              <a:t>Звуковые эффекты </a:t>
            </a:r>
            <a:r>
              <a:rPr lang="ru-RU" sz="1800">
                <a:solidFill>
                  <a:schemeClr val="dk1"/>
                </a:solidFill>
                <a:latin typeface="Arial"/>
                <a:ea typeface="Arial"/>
                <a:cs typeface="Arial"/>
                <a:sym typeface="Arial"/>
              </a:rPr>
              <a:t>на Web-страницах создаются с помощью аудио-файлов. Наиболее распространены следующие форматы: </a:t>
            </a:r>
            <a:r>
              <a:rPr b="1" lang="ru-RU" sz="1800">
                <a:solidFill>
                  <a:schemeClr val="dk1"/>
                </a:solidFill>
                <a:latin typeface="Arial"/>
                <a:ea typeface="Arial"/>
                <a:cs typeface="Arial"/>
                <a:sym typeface="Arial"/>
              </a:rPr>
              <a:t>MP3</a:t>
            </a:r>
            <a:r>
              <a:rPr lang="ru-RU" sz="1800">
                <a:solidFill>
                  <a:schemeClr val="dk1"/>
                </a:solidFill>
                <a:latin typeface="Arial"/>
                <a:ea typeface="Arial"/>
                <a:cs typeface="Arial"/>
                <a:sym typeface="Arial"/>
              </a:rPr>
              <a:t> , </a:t>
            </a:r>
            <a:r>
              <a:rPr b="1" lang="ru-RU" sz="1800">
                <a:solidFill>
                  <a:schemeClr val="dk1"/>
                </a:solidFill>
                <a:latin typeface="Arial"/>
                <a:ea typeface="Arial"/>
                <a:cs typeface="Arial"/>
                <a:sym typeface="Arial"/>
              </a:rPr>
              <a:t>AAC </a:t>
            </a:r>
            <a:r>
              <a:rPr i="1" lang="ru-RU" sz="1800">
                <a:solidFill>
                  <a:schemeClr val="dk1"/>
                </a:solidFill>
                <a:latin typeface="Arial"/>
                <a:ea typeface="Arial"/>
                <a:cs typeface="Arial"/>
                <a:sym typeface="Arial"/>
              </a:rPr>
              <a:t>(Advanced Audio Codec), </a:t>
            </a:r>
            <a:r>
              <a:rPr b="1" lang="ru-RU" sz="1800">
                <a:solidFill>
                  <a:schemeClr val="dk1"/>
                </a:solidFill>
                <a:latin typeface="Arial"/>
                <a:ea typeface="Arial"/>
                <a:cs typeface="Arial"/>
                <a:sym typeface="Arial"/>
              </a:rPr>
              <a:t>Ogg Vorbis, Wav, Midi</a:t>
            </a:r>
            <a:r>
              <a:rPr lang="ru-RU" sz="1800">
                <a:solidFill>
                  <a:schemeClr val="dk1"/>
                </a:solidFill>
                <a:latin typeface="Arial"/>
                <a:ea typeface="Arial"/>
                <a:cs typeface="Arial"/>
                <a:sym typeface="Arial"/>
              </a:rPr>
              <a:t> </a:t>
            </a:r>
            <a:endParaRPr/>
          </a:p>
          <a:p>
            <a:pPr indent="0" lvl="0" marL="0" marR="0" rtl="0" algn="just">
              <a:spcBef>
                <a:spcPts val="0"/>
              </a:spcBef>
              <a:spcAft>
                <a:spcPts val="0"/>
              </a:spcAft>
              <a:buNone/>
            </a:pPr>
            <a:r>
              <a:t/>
            </a:r>
            <a:endParaRPr sz="1800">
              <a:solidFill>
                <a:schemeClr val="dk1"/>
              </a:solidFill>
              <a:latin typeface="Arial"/>
              <a:ea typeface="Arial"/>
              <a:cs typeface="Arial"/>
              <a:sym typeface="Arial"/>
            </a:endParaRPr>
          </a:p>
          <a:p>
            <a:pPr indent="0" lvl="0" marL="0" marR="0" rtl="0" algn="just">
              <a:spcBef>
                <a:spcPts val="0"/>
              </a:spcBef>
              <a:spcAft>
                <a:spcPts val="0"/>
              </a:spcAft>
              <a:buNone/>
            </a:pPr>
            <a:r>
              <a:rPr lang="ru-RU" sz="1800">
                <a:solidFill>
                  <a:schemeClr val="dk1"/>
                </a:solidFill>
                <a:latin typeface="Arial"/>
                <a:ea typeface="Arial"/>
                <a:cs typeface="Arial"/>
                <a:sym typeface="Arial"/>
              </a:rPr>
              <a:t>Звук на страницах часто используется для озвучения событий – нажатия кнопки, переход по гиперссылке, открытия окна. Часто страницы сопровождаются звуковым фоном с помощью тега &lt;</a:t>
            </a:r>
            <a:r>
              <a:rPr b="1" lang="ru-RU" sz="1800">
                <a:solidFill>
                  <a:schemeClr val="dk1"/>
                </a:solidFill>
                <a:latin typeface="Arial"/>
                <a:ea typeface="Arial"/>
                <a:cs typeface="Arial"/>
                <a:sym typeface="Arial"/>
              </a:rPr>
              <a:t>BgSound&gt;</a:t>
            </a:r>
            <a:r>
              <a:rPr lang="ru-RU" sz="1800">
                <a:solidFill>
                  <a:schemeClr val="dk1"/>
                </a:solidFill>
                <a:latin typeface="Arial"/>
                <a:ea typeface="Arial"/>
                <a:cs typeface="Arial"/>
                <a:sym typeface="Arial"/>
              </a:rPr>
              <a:t>.</a:t>
            </a:r>
            <a:endParaRPr/>
          </a:p>
          <a:p>
            <a:pPr indent="0" lvl="0" marL="0" marR="0" rtl="0" algn="just">
              <a:spcBef>
                <a:spcPts val="0"/>
              </a:spcBef>
              <a:spcAft>
                <a:spcPts val="0"/>
              </a:spcAft>
              <a:buNone/>
            </a:pPr>
            <a:r>
              <a:t/>
            </a:r>
            <a:endParaRPr sz="1800">
              <a:solidFill>
                <a:schemeClr val="dk1"/>
              </a:solidFill>
              <a:latin typeface="Arial"/>
              <a:ea typeface="Arial"/>
              <a:cs typeface="Arial"/>
              <a:sym typeface="Arial"/>
            </a:endParaRPr>
          </a:p>
          <a:p>
            <a:pPr indent="0" lvl="0" marL="0" marR="0" rtl="0" algn="just">
              <a:spcBef>
                <a:spcPts val="0"/>
              </a:spcBef>
              <a:spcAft>
                <a:spcPts val="0"/>
              </a:spcAft>
              <a:buNone/>
            </a:pPr>
            <a:r>
              <a:rPr lang="ru-RU" sz="1800">
                <a:solidFill>
                  <a:schemeClr val="dk1"/>
                </a:solidFill>
                <a:latin typeface="Arial"/>
                <a:ea typeface="Arial"/>
                <a:cs typeface="Arial"/>
                <a:sym typeface="Arial"/>
              </a:rPr>
              <a:t>На страницу можно встроить аудио-плейер с помощью тега &lt;</a:t>
            </a:r>
            <a:r>
              <a:rPr b="1" lang="ru-RU" sz="1800">
                <a:solidFill>
                  <a:schemeClr val="dk1"/>
                </a:solidFill>
                <a:latin typeface="Arial"/>
                <a:ea typeface="Arial"/>
                <a:cs typeface="Arial"/>
                <a:sym typeface="Arial"/>
              </a:rPr>
              <a:t>EMBED</a:t>
            </a:r>
            <a:r>
              <a:rPr lang="ru-RU" sz="1800">
                <a:solidFill>
                  <a:schemeClr val="dk1"/>
                </a:solidFill>
                <a:latin typeface="Arial"/>
                <a:ea typeface="Arial"/>
                <a:cs typeface="Arial"/>
                <a:sym typeface="Arial"/>
              </a:rPr>
              <a:t>&gt; с атрибутами:</a:t>
            </a:r>
            <a:r>
              <a:rPr b="1" lang="ru-RU"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indent="0" lvl="0" marL="0" marR="0" rtl="0" algn="just">
              <a:spcBef>
                <a:spcPts val="0"/>
              </a:spcBef>
              <a:spcAft>
                <a:spcPts val="0"/>
              </a:spcAft>
              <a:buNone/>
            </a:pPr>
            <a:r>
              <a:rPr b="1" lang="ru-RU" sz="1800">
                <a:solidFill>
                  <a:schemeClr val="dk1"/>
                </a:solidFill>
                <a:latin typeface="Arial"/>
                <a:ea typeface="Arial"/>
                <a:cs typeface="Arial"/>
                <a:sym typeface="Arial"/>
              </a:rPr>
              <a:t>SRC – </a:t>
            </a:r>
            <a:r>
              <a:rPr lang="ru-RU" sz="1800">
                <a:solidFill>
                  <a:schemeClr val="dk1"/>
                </a:solidFill>
                <a:latin typeface="Arial"/>
                <a:ea typeface="Arial"/>
                <a:cs typeface="Arial"/>
                <a:sym typeface="Arial"/>
              </a:rPr>
              <a:t>URL-адрес звукового файла;</a:t>
            </a:r>
            <a:endParaRPr/>
          </a:p>
          <a:p>
            <a:pPr indent="0" lvl="0" marL="0" marR="0" rtl="0" algn="just">
              <a:spcBef>
                <a:spcPts val="0"/>
              </a:spcBef>
              <a:spcAft>
                <a:spcPts val="0"/>
              </a:spcAft>
              <a:buNone/>
            </a:pPr>
            <a:r>
              <a:rPr b="1" lang="ru-RU" sz="1800">
                <a:solidFill>
                  <a:schemeClr val="dk1"/>
                </a:solidFill>
                <a:latin typeface="Arial"/>
                <a:ea typeface="Arial"/>
                <a:cs typeface="Arial"/>
                <a:sym typeface="Arial"/>
              </a:rPr>
              <a:t>Width, Height</a:t>
            </a:r>
            <a:r>
              <a:rPr lang="ru-RU" sz="1800">
                <a:solidFill>
                  <a:schemeClr val="dk1"/>
                </a:solidFill>
                <a:latin typeface="Arial"/>
                <a:ea typeface="Arial"/>
                <a:cs typeface="Arial"/>
                <a:sym typeface="Arial"/>
              </a:rPr>
              <a:t> – размеры панели управления проигрывателя (в пикселях или процентах от полного размера);</a:t>
            </a:r>
            <a:endParaRPr/>
          </a:p>
          <a:p>
            <a:pPr indent="0" lvl="0" marL="0" marR="0" rtl="0" algn="just">
              <a:spcBef>
                <a:spcPts val="0"/>
              </a:spcBef>
              <a:spcAft>
                <a:spcPts val="0"/>
              </a:spcAft>
              <a:buNone/>
            </a:pPr>
            <a:r>
              <a:rPr b="1" lang="ru-RU" sz="1800">
                <a:solidFill>
                  <a:schemeClr val="dk1"/>
                </a:solidFill>
                <a:latin typeface="Arial"/>
                <a:ea typeface="Arial"/>
                <a:cs typeface="Arial"/>
                <a:sym typeface="Arial"/>
              </a:rPr>
              <a:t>Autostart</a:t>
            </a:r>
            <a:r>
              <a:rPr lang="ru-RU" sz="1800">
                <a:solidFill>
                  <a:schemeClr val="dk1"/>
                </a:solidFill>
                <a:latin typeface="Arial"/>
                <a:ea typeface="Arial"/>
                <a:cs typeface="Arial"/>
                <a:sym typeface="Arial"/>
              </a:rPr>
              <a:t> – можно применить два значения: </a:t>
            </a:r>
            <a:r>
              <a:rPr b="1" lang="ru-RU" sz="1800">
                <a:solidFill>
                  <a:schemeClr val="dk1"/>
                </a:solidFill>
                <a:latin typeface="Arial"/>
                <a:ea typeface="Arial"/>
                <a:cs typeface="Arial"/>
                <a:sym typeface="Arial"/>
              </a:rPr>
              <a:t>True</a:t>
            </a:r>
            <a:r>
              <a:rPr lang="ru-RU" sz="1800">
                <a:solidFill>
                  <a:schemeClr val="dk1"/>
                </a:solidFill>
                <a:latin typeface="Arial"/>
                <a:ea typeface="Arial"/>
                <a:cs typeface="Arial"/>
                <a:sym typeface="Arial"/>
              </a:rPr>
              <a:t> - начало воспроизведения сразу после загрузки страницы и </a:t>
            </a:r>
            <a:r>
              <a:rPr b="1" lang="ru-RU" sz="1800">
                <a:solidFill>
                  <a:schemeClr val="dk1"/>
                </a:solidFill>
                <a:latin typeface="Arial"/>
                <a:ea typeface="Arial"/>
                <a:cs typeface="Arial"/>
                <a:sym typeface="Arial"/>
              </a:rPr>
              <a:t>False</a:t>
            </a:r>
            <a:r>
              <a:rPr lang="ru-RU" sz="1800">
                <a:solidFill>
                  <a:schemeClr val="dk1"/>
                </a:solidFill>
                <a:latin typeface="Arial"/>
                <a:ea typeface="Arial"/>
                <a:cs typeface="Arial"/>
                <a:sym typeface="Arial"/>
              </a:rPr>
              <a:t> – включение звука пользователем.</a:t>
            </a:r>
            <a:endParaRPr/>
          </a:p>
          <a:p>
            <a:pPr indent="0" lvl="0" marL="0" marR="0" rtl="0" algn="just">
              <a:spcBef>
                <a:spcPts val="0"/>
              </a:spcBef>
              <a:spcAft>
                <a:spcPts val="0"/>
              </a:spcAft>
              <a:buNone/>
            </a:pPr>
            <a:r>
              <a:t/>
            </a:r>
            <a:endParaRPr sz="1800">
              <a:solidFill>
                <a:schemeClr val="dk1"/>
              </a:solidFill>
              <a:latin typeface="Arial"/>
              <a:ea typeface="Arial"/>
              <a:cs typeface="Arial"/>
              <a:sym typeface="Arial"/>
            </a:endParaRPr>
          </a:p>
          <a:p>
            <a:pPr indent="0" lvl="0" marL="0" marR="0" rtl="0" algn="just">
              <a:spcBef>
                <a:spcPts val="0"/>
              </a:spcBef>
              <a:spcAft>
                <a:spcPts val="0"/>
              </a:spcAft>
              <a:buNone/>
            </a:pPr>
            <a:r>
              <a:rPr lang="ru-RU" sz="1800">
                <a:solidFill>
                  <a:schemeClr val="dk1"/>
                </a:solidFill>
                <a:latin typeface="Arial"/>
                <a:ea typeface="Arial"/>
                <a:cs typeface="Arial"/>
                <a:sym typeface="Arial"/>
              </a:rPr>
              <a:t>Для внедрения звукового контента в веб-страницы также используется HTML5-элемент &lt;</a:t>
            </a:r>
            <a:r>
              <a:rPr b="1" lang="ru-RU" sz="1800">
                <a:solidFill>
                  <a:schemeClr val="dk1"/>
                </a:solidFill>
                <a:latin typeface="Arial"/>
                <a:ea typeface="Arial"/>
                <a:cs typeface="Arial"/>
                <a:sym typeface="Arial"/>
              </a:rPr>
              <a:t>AUDIO</a:t>
            </a:r>
            <a:r>
              <a:rPr lang="ru-RU" sz="1800">
                <a:solidFill>
                  <a:schemeClr val="dk1"/>
                </a:solidFill>
                <a:latin typeface="Arial"/>
                <a:ea typeface="Arial"/>
                <a:cs typeface="Arial"/>
                <a:sym typeface="Arial"/>
              </a:rPr>
              <a:t>&gt; . В общем виде HTML-разметка имеет следующий вид:</a:t>
            </a:r>
            <a:endParaRPr/>
          </a:p>
          <a:p>
            <a:pPr indent="0" lvl="0" marL="0" marR="0" rtl="0" algn="ctr">
              <a:spcBef>
                <a:spcPts val="0"/>
              </a:spcBef>
              <a:spcAft>
                <a:spcPts val="0"/>
              </a:spcAft>
              <a:buNone/>
            </a:pPr>
            <a:r>
              <a:rPr lang="ru-RU" sz="1800">
                <a:solidFill>
                  <a:schemeClr val="dk1"/>
                </a:solidFill>
                <a:latin typeface="Arial"/>
                <a:ea typeface="Arial"/>
                <a:cs typeface="Arial"/>
                <a:sym typeface="Arial"/>
              </a:rPr>
              <a:t>&lt;audio src="name.ogg" controls&gt;&lt;/audio&gt;</a:t>
            </a:r>
            <a:endParaRPr/>
          </a:p>
          <a:p>
            <a:pPr indent="0" lvl="0" marL="0" marR="0" rtl="0" algn="just">
              <a:spcBef>
                <a:spcPts val="0"/>
              </a:spcBef>
              <a:spcAft>
                <a:spcPts val="0"/>
              </a:spcAft>
              <a:buNone/>
            </a:pPr>
            <a:r>
              <a:rPr lang="ru-RU" sz="1800">
                <a:solidFill>
                  <a:schemeClr val="dk1"/>
                </a:solidFill>
                <a:latin typeface="Arial"/>
                <a:ea typeface="Arial"/>
                <a:cs typeface="Arial"/>
                <a:sym typeface="Arial"/>
              </a:rPr>
              <a:t>Атрибуты тега &lt;</a:t>
            </a:r>
            <a:r>
              <a:rPr b="1" lang="ru-RU" sz="1800">
                <a:solidFill>
                  <a:schemeClr val="dk1"/>
                </a:solidFill>
                <a:latin typeface="Arial"/>
                <a:ea typeface="Arial"/>
                <a:cs typeface="Arial"/>
                <a:sym typeface="Arial"/>
              </a:rPr>
              <a:t>AUDIO</a:t>
            </a:r>
            <a:r>
              <a:rPr lang="ru-RU" sz="1800">
                <a:solidFill>
                  <a:schemeClr val="dk1"/>
                </a:solidFill>
                <a:latin typeface="Arial"/>
                <a:ea typeface="Arial"/>
                <a:cs typeface="Arial"/>
                <a:sym typeface="Arial"/>
              </a:rPr>
              <a:t>&gt;:</a:t>
            </a:r>
            <a:endParaRPr/>
          </a:p>
          <a:p>
            <a:pPr indent="0" lvl="0" marL="0" marR="0" rtl="0" algn="just">
              <a:spcBef>
                <a:spcPts val="0"/>
              </a:spcBef>
              <a:spcAft>
                <a:spcPts val="0"/>
              </a:spcAft>
              <a:buNone/>
            </a:pPr>
            <a:r>
              <a:rPr b="1" lang="ru-RU" sz="1800">
                <a:solidFill>
                  <a:schemeClr val="dk1"/>
                </a:solidFill>
                <a:latin typeface="Arial"/>
                <a:ea typeface="Arial"/>
                <a:cs typeface="Arial"/>
                <a:sym typeface="Arial"/>
              </a:rPr>
              <a:t>Autoplay</a:t>
            </a:r>
            <a:r>
              <a:rPr lang="ru-RU" sz="1800">
                <a:solidFill>
                  <a:schemeClr val="dk1"/>
                </a:solidFill>
                <a:latin typeface="Arial"/>
                <a:ea typeface="Arial"/>
                <a:cs typeface="Arial"/>
                <a:sym typeface="Arial"/>
              </a:rPr>
              <a:t> обеспечивает автоматическое воспроизведение аудио файла сразу же после загрузки страницы.</a:t>
            </a:r>
            <a:endParaRPr/>
          </a:p>
          <a:p>
            <a:pPr indent="0" lvl="0" marL="0" marR="0" rtl="0" algn="just">
              <a:spcBef>
                <a:spcPts val="0"/>
              </a:spcBef>
              <a:spcAft>
                <a:spcPts val="0"/>
              </a:spcAft>
              <a:buNone/>
            </a:pPr>
            <a:r>
              <a:rPr b="1" lang="ru-RU" sz="1800">
                <a:solidFill>
                  <a:schemeClr val="dk1"/>
                </a:solidFill>
                <a:latin typeface="Arial"/>
                <a:ea typeface="Arial"/>
                <a:cs typeface="Arial"/>
                <a:sym typeface="Arial"/>
              </a:rPr>
              <a:t>Controls</a:t>
            </a:r>
            <a:r>
              <a:rPr lang="ru-RU" sz="1800">
                <a:solidFill>
                  <a:schemeClr val="dk1"/>
                </a:solidFill>
                <a:latin typeface="Arial"/>
                <a:ea typeface="Arial"/>
                <a:cs typeface="Arial"/>
                <a:sym typeface="Arial"/>
              </a:rPr>
              <a:t> указывает браузеру, что нужно отобразить базовые элементы управления воспроизведением (начинать и останавливать воспроизведение, переходить в другое место записи, регулировать громкость).</a:t>
            </a:r>
            <a:endParaRPr/>
          </a:p>
          <a:p>
            <a:pPr indent="0" lvl="0" marL="0" marR="0" rtl="0" algn="just">
              <a:spcBef>
                <a:spcPts val="0"/>
              </a:spcBef>
              <a:spcAft>
                <a:spcPts val="0"/>
              </a:spcAft>
              <a:buNone/>
            </a:pPr>
            <a:r>
              <a:rPr b="1" lang="ru-RU" sz="1800">
                <a:solidFill>
                  <a:schemeClr val="dk1"/>
                </a:solidFill>
                <a:latin typeface="Arial"/>
                <a:ea typeface="Arial"/>
                <a:cs typeface="Arial"/>
                <a:sym typeface="Arial"/>
              </a:rPr>
              <a:t>Loop</a:t>
            </a:r>
            <a:r>
              <a:rPr lang="ru-RU" sz="1800">
                <a:solidFill>
                  <a:schemeClr val="dk1"/>
                </a:solidFill>
                <a:latin typeface="Arial"/>
                <a:ea typeface="Arial"/>
                <a:cs typeface="Arial"/>
                <a:sym typeface="Arial"/>
              </a:rPr>
              <a:t> - циклическое воспроизведение аудио файла.</a:t>
            </a:r>
            <a:endParaRPr/>
          </a:p>
          <a:p>
            <a:pPr indent="0" lvl="0" marL="0" marR="0" rtl="0" algn="just">
              <a:spcBef>
                <a:spcPts val="0"/>
              </a:spcBef>
              <a:spcAft>
                <a:spcPts val="0"/>
              </a:spcAft>
              <a:buNone/>
            </a:pPr>
            <a:r>
              <a:rPr b="1" lang="ru-RU" sz="1800">
                <a:solidFill>
                  <a:schemeClr val="dk1"/>
                </a:solidFill>
                <a:latin typeface="Arial"/>
                <a:ea typeface="Arial"/>
                <a:cs typeface="Arial"/>
                <a:sym typeface="Arial"/>
              </a:rPr>
              <a:t>Muted</a:t>
            </a:r>
            <a:r>
              <a:rPr lang="ru-RU" sz="1800">
                <a:solidFill>
                  <a:schemeClr val="dk1"/>
                </a:solidFill>
                <a:latin typeface="Arial"/>
                <a:ea typeface="Arial"/>
                <a:cs typeface="Arial"/>
                <a:sym typeface="Arial"/>
              </a:rPr>
              <a:t> выключает звук при воспроизведении аудио файла.</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p:nvPr/>
        </p:nvSpPr>
        <p:spPr>
          <a:xfrm>
            <a:off x="568411" y="108052"/>
            <a:ext cx="11154033" cy="5078313"/>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ru-RU" sz="1800">
                <a:solidFill>
                  <a:schemeClr val="dk1"/>
                </a:solidFill>
                <a:latin typeface="Arial"/>
                <a:ea typeface="Arial"/>
                <a:cs typeface="Arial"/>
                <a:sym typeface="Arial"/>
              </a:rPr>
              <a:t>Для вставки видео-файлов можно воспользоваться тегом &lt;</a:t>
            </a:r>
            <a:r>
              <a:rPr b="1" lang="ru-RU" sz="1800">
                <a:solidFill>
                  <a:schemeClr val="dk1"/>
                </a:solidFill>
                <a:latin typeface="Arial"/>
                <a:ea typeface="Arial"/>
                <a:cs typeface="Arial"/>
                <a:sym typeface="Arial"/>
              </a:rPr>
              <a:t>EMBED</a:t>
            </a:r>
            <a:r>
              <a:rPr lang="ru-RU" sz="1800">
                <a:solidFill>
                  <a:schemeClr val="dk1"/>
                </a:solidFill>
                <a:latin typeface="Arial"/>
                <a:ea typeface="Arial"/>
                <a:cs typeface="Arial"/>
                <a:sym typeface="Arial"/>
              </a:rPr>
              <a:t>&gt; с атрибутом </a:t>
            </a:r>
            <a:r>
              <a:rPr b="1" lang="ru-RU" sz="1800">
                <a:solidFill>
                  <a:schemeClr val="dk1"/>
                </a:solidFill>
                <a:latin typeface="Arial"/>
                <a:ea typeface="Arial"/>
                <a:cs typeface="Arial"/>
                <a:sym typeface="Arial"/>
              </a:rPr>
              <a:t>SRC – </a:t>
            </a:r>
            <a:r>
              <a:rPr lang="ru-RU" sz="1800">
                <a:solidFill>
                  <a:schemeClr val="dk1"/>
                </a:solidFill>
                <a:latin typeface="Arial"/>
                <a:ea typeface="Arial"/>
                <a:cs typeface="Arial"/>
                <a:sym typeface="Arial"/>
              </a:rPr>
              <a:t>URL-адрес видео-файла. </a:t>
            </a:r>
            <a:endParaRPr/>
          </a:p>
          <a:p>
            <a:pPr indent="0" lvl="0" marL="0" marR="0" rtl="0" algn="just">
              <a:spcBef>
                <a:spcPts val="0"/>
              </a:spcBef>
              <a:spcAft>
                <a:spcPts val="0"/>
              </a:spcAft>
              <a:buNone/>
            </a:pPr>
            <a:r>
              <a:rPr lang="ru-RU" sz="1800">
                <a:solidFill>
                  <a:schemeClr val="dk1"/>
                </a:solidFill>
                <a:latin typeface="Arial"/>
                <a:ea typeface="Arial"/>
                <a:cs typeface="Arial"/>
                <a:sym typeface="Arial"/>
              </a:rPr>
              <a:t>Тег &lt;</a:t>
            </a:r>
            <a:r>
              <a:rPr b="1" lang="ru-RU" sz="1800">
                <a:solidFill>
                  <a:schemeClr val="dk1"/>
                </a:solidFill>
                <a:latin typeface="Arial"/>
                <a:ea typeface="Arial"/>
                <a:cs typeface="Arial"/>
                <a:sym typeface="Arial"/>
              </a:rPr>
              <a:t>VIDEO</a:t>
            </a:r>
            <a:r>
              <a:rPr lang="ru-RU" sz="1800">
                <a:solidFill>
                  <a:schemeClr val="dk1"/>
                </a:solidFill>
                <a:latin typeface="Arial"/>
                <a:ea typeface="Arial"/>
                <a:cs typeface="Arial"/>
                <a:sym typeface="Arial"/>
              </a:rPr>
              <a:t>&gt; добавляет, воспроизводит и управляет настройками видеоролика на веб-странице. Путь к файлу задается через атрибут </a:t>
            </a:r>
            <a:r>
              <a:rPr b="1" lang="ru-RU" sz="1800">
                <a:solidFill>
                  <a:schemeClr val="dk1"/>
                </a:solidFill>
                <a:latin typeface="Arial"/>
                <a:ea typeface="Arial"/>
                <a:cs typeface="Arial"/>
                <a:sym typeface="Arial"/>
              </a:rPr>
              <a:t>SRC</a:t>
            </a:r>
            <a:r>
              <a:rPr lang="ru-RU" sz="1800">
                <a:solidFill>
                  <a:schemeClr val="dk1"/>
                </a:solidFill>
                <a:latin typeface="Arial"/>
                <a:ea typeface="Arial"/>
                <a:cs typeface="Arial"/>
                <a:sym typeface="Arial"/>
              </a:rPr>
              <a:t> или вложенный тег &lt;</a:t>
            </a:r>
            <a:r>
              <a:rPr b="1" lang="ru-RU" sz="1800">
                <a:solidFill>
                  <a:schemeClr val="dk1"/>
                </a:solidFill>
                <a:latin typeface="Arial"/>
                <a:ea typeface="Arial"/>
                <a:cs typeface="Arial"/>
                <a:sym typeface="Arial"/>
              </a:rPr>
              <a:t>SOURCE</a:t>
            </a:r>
            <a:r>
              <a:rPr lang="ru-RU" sz="1800">
                <a:solidFill>
                  <a:schemeClr val="dk1"/>
                </a:solidFill>
                <a:latin typeface="Arial"/>
                <a:ea typeface="Arial"/>
                <a:cs typeface="Arial"/>
                <a:sym typeface="Arial"/>
              </a:rPr>
              <a:t>&gt;. </a:t>
            </a:r>
            <a:endParaRPr/>
          </a:p>
          <a:p>
            <a:pPr indent="0" lvl="0" marL="0" marR="0" rtl="0" algn="just">
              <a:spcBef>
                <a:spcPts val="0"/>
              </a:spcBef>
              <a:spcAft>
                <a:spcPts val="0"/>
              </a:spcAft>
              <a:buNone/>
            </a:pPr>
            <a:r>
              <a:rPr lang="ru-RU" sz="1800" u="sng">
                <a:solidFill>
                  <a:schemeClr val="dk1"/>
                </a:solidFill>
                <a:latin typeface="Arial"/>
                <a:ea typeface="Arial"/>
                <a:cs typeface="Arial"/>
                <a:sym typeface="Arial"/>
              </a:rPr>
              <a:t>Синтаксис</a:t>
            </a:r>
            <a:r>
              <a:rPr lang="ru-RU"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0" lvl="0" marL="0" marR="0" rtl="0" algn="ctr">
              <a:spcBef>
                <a:spcPts val="0"/>
              </a:spcBef>
              <a:spcAft>
                <a:spcPts val="0"/>
              </a:spcAft>
              <a:buNone/>
            </a:pPr>
            <a:r>
              <a:rPr lang="ru-RU" sz="1800">
                <a:solidFill>
                  <a:schemeClr val="dk1"/>
                </a:solidFill>
                <a:latin typeface="Arial"/>
                <a:ea typeface="Arial"/>
                <a:cs typeface="Arial"/>
                <a:sym typeface="Arial"/>
              </a:rPr>
              <a:t>&lt;video src="video.ogv" controls&gt;&lt;/video&gt;</a:t>
            </a:r>
            <a:endParaRPr sz="1800">
              <a:solidFill>
                <a:schemeClr val="dk1"/>
              </a:solidFill>
              <a:latin typeface="Arial"/>
              <a:ea typeface="Arial"/>
              <a:cs typeface="Arial"/>
              <a:sym typeface="Arial"/>
            </a:endParaRPr>
          </a:p>
          <a:p>
            <a:pPr indent="0" lvl="0" marL="0" marR="0" rtl="0" algn="just">
              <a:spcBef>
                <a:spcPts val="0"/>
              </a:spcBef>
              <a:spcAft>
                <a:spcPts val="0"/>
              </a:spcAft>
              <a:buNone/>
            </a:pPr>
            <a:r>
              <a:rPr lang="ru-RU" sz="1800">
                <a:solidFill>
                  <a:schemeClr val="dk1"/>
                </a:solidFill>
                <a:latin typeface="Arial"/>
                <a:ea typeface="Arial"/>
                <a:cs typeface="Arial"/>
                <a:sym typeface="Arial"/>
              </a:rPr>
              <a:t>Атрибуты:</a:t>
            </a:r>
            <a:endParaRPr/>
          </a:p>
          <a:p>
            <a:pPr indent="0" lvl="0" marL="0" marR="0" rtl="0" algn="just">
              <a:spcBef>
                <a:spcPts val="0"/>
              </a:spcBef>
              <a:spcAft>
                <a:spcPts val="0"/>
              </a:spcAft>
              <a:buNone/>
            </a:pPr>
            <a:r>
              <a:rPr b="1" lang="ru-RU" sz="1800">
                <a:solidFill>
                  <a:schemeClr val="dk1"/>
                </a:solidFill>
                <a:latin typeface="Arial"/>
                <a:ea typeface="Arial"/>
                <a:cs typeface="Arial"/>
                <a:sym typeface="Arial"/>
              </a:rPr>
              <a:t>Autoplay</a:t>
            </a:r>
            <a:r>
              <a:rPr lang="ru-RU" sz="1800">
                <a:solidFill>
                  <a:schemeClr val="dk1"/>
                </a:solidFill>
                <a:latin typeface="Arial"/>
                <a:ea typeface="Arial"/>
                <a:cs typeface="Arial"/>
                <a:sym typeface="Arial"/>
              </a:rPr>
              <a:t> - видео начинает воспроизводиться автоматически после загрузки страницы.</a:t>
            </a:r>
            <a:endParaRPr/>
          </a:p>
          <a:p>
            <a:pPr indent="0" lvl="0" marL="0" marR="0" rtl="0" algn="just">
              <a:spcBef>
                <a:spcPts val="0"/>
              </a:spcBef>
              <a:spcAft>
                <a:spcPts val="0"/>
              </a:spcAft>
              <a:buNone/>
            </a:pPr>
            <a:r>
              <a:rPr b="1" lang="ru-RU" sz="1800">
                <a:solidFill>
                  <a:schemeClr val="dk1"/>
                </a:solidFill>
                <a:latin typeface="Arial"/>
                <a:ea typeface="Arial"/>
                <a:cs typeface="Arial"/>
                <a:sym typeface="Arial"/>
              </a:rPr>
              <a:t>Controls</a:t>
            </a:r>
            <a:r>
              <a:rPr lang="ru-RU" sz="1800">
                <a:solidFill>
                  <a:schemeClr val="dk1"/>
                </a:solidFill>
                <a:latin typeface="Arial"/>
                <a:ea typeface="Arial"/>
                <a:cs typeface="Arial"/>
                <a:sym typeface="Arial"/>
              </a:rPr>
              <a:t>  добавляет панель управления к видеоролику.</a:t>
            </a:r>
            <a:endParaRPr/>
          </a:p>
          <a:p>
            <a:pPr indent="0" lvl="0" marL="0" marR="0" rtl="0" algn="just">
              <a:spcBef>
                <a:spcPts val="0"/>
              </a:spcBef>
              <a:spcAft>
                <a:spcPts val="0"/>
              </a:spcAft>
              <a:buNone/>
            </a:pPr>
            <a:r>
              <a:rPr b="1" lang="ru-RU" sz="1800">
                <a:solidFill>
                  <a:schemeClr val="dk1"/>
                </a:solidFill>
                <a:latin typeface="Arial"/>
                <a:ea typeface="Arial"/>
                <a:cs typeface="Arial"/>
                <a:sym typeface="Arial"/>
              </a:rPr>
              <a:t>Height</a:t>
            </a:r>
            <a:r>
              <a:rPr lang="ru-RU" sz="1800">
                <a:solidFill>
                  <a:schemeClr val="dk1"/>
                </a:solidFill>
                <a:latin typeface="Arial"/>
                <a:ea typeface="Arial"/>
                <a:cs typeface="Arial"/>
                <a:sym typeface="Arial"/>
              </a:rPr>
              <a:t> задает высоту области для воспроизведения видеоролика.</a:t>
            </a:r>
            <a:endParaRPr/>
          </a:p>
          <a:p>
            <a:pPr indent="0" lvl="0" marL="0" marR="0" rtl="0" algn="just">
              <a:spcBef>
                <a:spcPts val="0"/>
              </a:spcBef>
              <a:spcAft>
                <a:spcPts val="0"/>
              </a:spcAft>
              <a:buNone/>
            </a:pPr>
            <a:r>
              <a:rPr b="1" lang="ru-RU" sz="1800">
                <a:solidFill>
                  <a:schemeClr val="dk1"/>
                </a:solidFill>
                <a:latin typeface="Arial"/>
                <a:ea typeface="Arial"/>
                <a:cs typeface="Arial"/>
                <a:sym typeface="Arial"/>
              </a:rPr>
              <a:t>Loop</a:t>
            </a:r>
            <a:r>
              <a:rPr lang="ru-RU" sz="1800">
                <a:solidFill>
                  <a:schemeClr val="dk1"/>
                </a:solidFill>
                <a:latin typeface="Arial"/>
                <a:ea typeface="Arial"/>
                <a:cs typeface="Arial"/>
                <a:sym typeface="Arial"/>
              </a:rPr>
              <a:t> повторяет воспроизведение видео с начала после его завершения.</a:t>
            </a:r>
            <a:endParaRPr/>
          </a:p>
          <a:p>
            <a:pPr indent="0" lvl="0" marL="0" marR="0" rtl="0" algn="just">
              <a:spcBef>
                <a:spcPts val="0"/>
              </a:spcBef>
              <a:spcAft>
                <a:spcPts val="0"/>
              </a:spcAft>
              <a:buNone/>
            </a:pPr>
            <a:r>
              <a:rPr b="1" lang="ru-RU" sz="1800">
                <a:solidFill>
                  <a:schemeClr val="dk1"/>
                </a:solidFill>
                <a:latin typeface="Arial"/>
                <a:ea typeface="Arial"/>
                <a:cs typeface="Arial"/>
                <a:sym typeface="Arial"/>
              </a:rPr>
              <a:t>Poster</a:t>
            </a:r>
            <a:r>
              <a:rPr lang="ru-RU" sz="1800">
                <a:solidFill>
                  <a:schemeClr val="dk1"/>
                </a:solidFill>
                <a:latin typeface="Arial"/>
                <a:ea typeface="Arial"/>
                <a:cs typeface="Arial"/>
                <a:sym typeface="Arial"/>
              </a:rPr>
              <a:t> указывает адрес картинки, которая будет отображаться, пока видео не доступно или не воспроизводится. </a:t>
            </a:r>
            <a:endParaRPr/>
          </a:p>
          <a:p>
            <a:pPr indent="0" lvl="0" marL="0" marR="0" rtl="0" algn="just">
              <a:spcBef>
                <a:spcPts val="0"/>
              </a:spcBef>
              <a:spcAft>
                <a:spcPts val="0"/>
              </a:spcAft>
              <a:buNone/>
            </a:pPr>
            <a:r>
              <a:rPr b="1" lang="ru-RU" sz="1800">
                <a:solidFill>
                  <a:schemeClr val="dk1"/>
                </a:solidFill>
                <a:latin typeface="Arial"/>
                <a:ea typeface="Arial"/>
                <a:cs typeface="Arial"/>
                <a:sym typeface="Arial"/>
              </a:rPr>
              <a:t>Preload</a:t>
            </a:r>
            <a:r>
              <a:rPr lang="ru-RU" sz="1800">
                <a:solidFill>
                  <a:schemeClr val="dk1"/>
                </a:solidFill>
                <a:latin typeface="Arial"/>
                <a:ea typeface="Arial"/>
                <a:cs typeface="Arial"/>
                <a:sym typeface="Arial"/>
              </a:rPr>
              <a:t> используется для загрузки видео вместе с загрузкой веб-страницы.</a:t>
            </a:r>
            <a:endParaRPr/>
          </a:p>
          <a:p>
            <a:pPr indent="0" lvl="0" marL="0" marR="0" rtl="0" algn="just">
              <a:spcBef>
                <a:spcPts val="0"/>
              </a:spcBef>
              <a:spcAft>
                <a:spcPts val="0"/>
              </a:spcAft>
              <a:buNone/>
            </a:pPr>
            <a:r>
              <a:rPr b="1" lang="ru-RU" sz="1800">
                <a:solidFill>
                  <a:schemeClr val="dk1"/>
                </a:solidFill>
                <a:latin typeface="Arial"/>
                <a:ea typeface="Arial"/>
                <a:cs typeface="Arial"/>
                <a:sym typeface="Arial"/>
              </a:rPr>
              <a:t>Src</a:t>
            </a:r>
            <a:r>
              <a:rPr lang="ru-RU" sz="1800">
                <a:solidFill>
                  <a:schemeClr val="dk1"/>
                </a:solidFill>
                <a:latin typeface="Arial"/>
                <a:ea typeface="Arial"/>
                <a:cs typeface="Arial"/>
                <a:sym typeface="Arial"/>
              </a:rPr>
              <a:t> указывает путь к воспроизводимому видеоролику.</a:t>
            </a:r>
            <a:endParaRPr/>
          </a:p>
          <a:p>
            <a:pPr indent="0" lvl="0" marL="0" marR="0" rtl="0" algn="just">
              <a:spcBef>
                <a:spcPts val="0"/>
              </a:spcBef>
              <a:spcAft>
                <a:spcPts val="0"/>
              </a:spcAft>
              <a:buNone/>
            </a:pPr>
            <a:r>
              <a:rPr b="1" lang="ru-RU" sz="1800">
                <a:solidFill>
                  <a:schemeClr val="dk1"/>
                </a:solidFill>
                <a:latin typeface="Arial"/>
                <a:ea typeface="Arial"/>
                <a:cs typeface="Arial"/>
                <a:sym typeface="Arial"/>
              </a:rPr>
              <a:t>Width</a:t>
            </a:r>
            <a:r>
              <a:rPr lang="ru-RU" sz="1800">
                <a:solidFill>
                  <a:schemeClr val="dk1"/>
                </a:solidFill>
                <a:latin typeface="Arial"/>
                <a:ea typeface="Arial"/>
                <a:cs typeface="Arial"/>
                <a:sym typeface="Arial"/>
              </a:rPr>
              <a:t> задает ширину области для воспроизведения видеоролика. </a:t>
            </a:r>
            <a:endParaRPr/>
          </a:p>
          <a:p>
            <a:pPr indent="0" lvl="0" marL="0" marR="0" rtl="0" algn="just">
              <a:spcBef>
                <a:spcPts val="0"/>
              </a:spcBef>
              <a:spcAft>
                <a:spcPts val="0"/>
              </a:spcAft>
              <a:buNone/>
            </a:pPr>
            <a:r>
              <a:rPr lang="ru-RU" sz="1800">
                <a:solidFill>
                  <a:schemeClr val="dk1"/>
                </a:solidFill>
                <a:latin typeface="Arial"/>
                <a:ea typeface="Arial"/>
                <a:cs typeface="Arial"/>
                <a:sym typeface="Arial"/>
              </a:rPr>
              <a:t>Закрывающий тег  обязателен.</a:t>
            </a:r>
            <a:endParaRPr/>
          </a:p>
          <a:p>
            <a:pPr indent="0" lvl="0" marL="0" marR="0" rtl="0" algn="just">
              <a:spcBef>
                <a:spcPts val="0"/>
              </a:spcBef>
              <a:spcAft>
                <a:spcPts val="0"/>
              </a:spcAft>
              <a:buNone/>
            </a:pPr>
            <a:r>
              <a:rPr b="1" lang="ru-RU" sz="1800">
                <a:solidFill>
                  <a:schemeClr val="dk1"/>
                </a:solidFill>
                <a:latin typeface="Arial"/>
                <a:ea typeface="Arial"/>
                <a:cs typeface="Arial"/>
                <a:sym typeface="Arial"/>
              </a:rPr>
              <a:t>Muted</a:t>
            </a:r>
            <a:r>
              <a:rPr lang="ru-RU" sz="1800">
                <a:solidFill>
                  <a:schemeClr val="dk1"/>
                </a:solidFill>
                <a:latin typeface="Arial"/>
                <a:ea typeface="Arial"/>
                <a:cs typeface="Arial"/>
                <a:sym typeface="Arial"/>
              </a:rPr>
              <a:t> выключает звук при воспроизведении видеофайла.</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587976" y="211641"/>
            <a:ext cx="10851292" cy="969496"/>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FF0000"/>
              </a:buClr>
              <a:buSzPct val="100000"/>
              <a:buFont typeface="Calibri"/>
              <a:buNone/>
            </a:pPr>
            <a:r>
              <a:rPr b="1" i="1" lang="ru-RU" sz="3600">
                <a:solidFill>
                  <a:srgbClr val="FF0000"/>
                </a:solidFill>
              </a:rPr>
              <a:t>8) Описать создание списков: нумерованного, ненумерованного, списка определений</a:t>
            </a:r>
            <a:endParaRPr/>
          </a:p>
        </p:txBody>
      </p:sp>
      <p:sp>
        <p:nvSpPr>
          <p:cNvPr id="203" name="Google Shape;203;p29"/>
          <p:cNvSpPr/>
          <p:nvPr/>
        </p:nvSpPr>
        <p:spPr>
          <a:xfrm>
            <a:off x="230660" y="1213763"/>
            <a:ext cx="11368215" cy="96949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RU" sz="1900">
                <a:solidFill>
                  <a:srgbClr val="FF0000"/>
                </a:solidFill>
                <a:latin typeface="Arial"/>
                <a:ea typeface="Arial"/>
                <a:cs typeface="Arial"/>
                <a:sym typeface="Arial"/>
              </a:rPr>
              <a:t>Нумерованный список </a:t>
            </a:r>
            <a:r>
              <a:rPr lang="ru-RU" sz="1900">
                <a:solidFill>
                  <a:schemeClr val="dk1"/>
                </a:solidFill>
                <a:latin typeface="Arial"/>
                <a:ea typeface="Arial"/>
                <a:cs typeface="Arial"/>
                <a:sym typeface="Arial"/>
              </a:rPr>
              <a:t>формируется с использованием элемента &lt;OL&gt;, внутри которого может находиться элемент формирования заголовка списка &lt;LH&gt; и обязательно один или несколько элементов &lt;LI&gt;  формирования непосредственно самих элементов списка.</a:t>
            </a:r>
            <a:endParaRPr sz="1900">
              <a:solidFill>
                <a:schemeClr val="dk1"/>
              </a:solidFill>
              <a:latin typeface="Arial"/>
              <a:ea typeface="Arial"/>
              <a:cs typeface="Arial"/>
              <a:sym typeface="Arial"/>
            </a:endParaRPr>
          </a:p>
        </p:txBody>
      </p:sp>
      <p:sp>
        <p:nvSpPr>
          <p:cNvPr id="204" name="Google Shape;204;p29"/>
          <p:cNvSpPr/>
          <p:nvPr/>
        </p:nvSpPr>
        <p:spPr>
          <a:xfrm>
            <a:off x="230660" y="2149019"/>
            <a:ext cx="11565924" cy="4478149"/>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ru-RU" sz="1900">
                <a:solidFill>
                  <a:schemeClr val="dk1"/>
                </a:solidFill>
                <a:latin typeface="Arial"/>
                <a:ea typeface="Arial"/>
                <a:cs typeface="Arial"/>
                <a:sym typeface="Arial"/>
              </a:rPr>
              <a:t>По умолчанию нумерация осуществляется арабскими цифрами, начиная с 1. Это умолчание можно изменить указанием атрибута </a:t>
            </a:r>
            <a:r>
              <a:rPr b="1" lang="ru-RU" sz="1900">
                <a:solidFill>
                  <a:schemeClr val="dk1"/>
                </a:solidFill>
                <a:latin typeface="Arial"/>
                <a:ea typeface="Arial"/>
                <a:cs typeface="Arial"/>
                <a:sym typeface="Arial"/>
              </a:rPr>
              <a:t>Type</a:t>
            </a:r>
            <a:r>
              <a:rPr lang="ru-RU" sz="1900">
                <a:solidFill>
                  <a:schemeClr val="dk1"/>
                </a:solidFill>
                <a:latin typeface="Arial"/>
                <a:ea typeface="Arial"/>
                <a:cs typeface="Arial"/>
                <a:sym typeface="Arial"/>
              </a:rPr>
              <a:t> в виде:</a:t>
            </a:r>
            <a:endParaRPr/>
          </a:p>
          <a:p>
            <a:pPr indent="0" lvl="0" marL="0" marR="0" rtl="0" algn="just">
              <a:spcBef>
                <a:spcPts val="0"/>
              </a:spcBef>
              <a:spcAft>
                <a:spcPts val="0"/>
              </a:spcAft>
              <a:buNone/>
            </a:pPr>
            <a:r>
              <a:rPr lang="ru-RU" sz="1900">
                <a:solidFill>
                  <a:schemeClr val="dk1"/>
                </a:solidFill>
                <a:latin typeface="Arial"/>
                <a:ea typeface="Arial"/>
                <a:cs typeface="Arial"/>
                <a:sym typeface="Arial"/>
              </a:rPr>
              <a:t>&lt;OL Type=a&gt;</a:t>
            </a:r>
            <a:endParaRPr/>
          </a:p>
          <a:p>
            <a:pPr indent="0" lvl="0" marL="0" marR="0" rtl="0" algn="just">
              <a:spcBef>
                <a:spcPts val="0"/>
              </a:spcBef>
              <a:spcAft>
                <a:spcPts val="0"/>
              </a:spcAft>
              <a:buNone/>
            </a:pPr>
            <a:r>
              <a:rPr lang="ru-RU" sz="1900">
                <a:solidFill>
                  <a:schemeClr val="dk1"/>
                </a:solidFill>
                <a:latin typeface="Arial"/>
                <a:ea typeface="Arial"/>
                <a:cs typeface="Arial"/>
                <a:sym typeface="Arial"/>
              </a:rPr>
              <a:t>Атрибут </a:t>
            </a:r>
            <a:r>
              <a:rPr b="1" lang="ru-RU" sz="1900">
                <a:solidFill>
                  <a:schemeClr val="dk1"/>
                </a:solidFill>
                <a:latin typeface="Arial"/>
                <a:ea typeface="Arial"/>
                <a:cs typeface="Arial"/>
                <a:sym typeface="Arial"/>
              </a:rPr>
              <a:t>Type </a:t>
            </a:r>
            <a:r>
              <a:rPr lang="ru-RU" sz="1900">
                <a:solidFill>
                  <a:schemeClr val="dk1"/>
                </a:solidFill>
                <a:latin typeface="Arial"/>
                <a:ea typeface="Arial"/>
                <a:cs typeface="Arial"/>
                <a:sym typeface="Arial"/>
              </a:rPr>
              <a:t>может принимать следующие значения:</a:t>
            </a:r>
            <a:endParaRPr/>
          </a:p>
          <a:p>
            <a:pPr indent="0" lvl="0" marL="0" marR="0" rtl="0" algn="just">
              <a:spcBef>
                <a:spcPts val="0"/>
              </a:spcBef>
              <a:spcAft>
                <a:spcPts val="0"/>
              </a:spcAft>
              <a:buNone/>
            </a:pPr>
            <a:r>
              <a:rPr i="1" lang="ru-RU" sz="1900">
                <a:solidFill>
                  <a:schemeClr val="dk1"/>
                </a:solidFill>
                <a:latin typeface="Arial"/>
                <a:ea typeface="Arial"/>
                <a:cs typeface="Arial"/>
                <a:sym typeface="Arial"/>
              </a:rPr>
              <a:t>1</a:t>
            </a:r>
            <a:r>
              <a:rPr lang="ru-RU" sz="1900">
                <a:solidFill>
                  <a:schemeClr val="dk1"/>
                </a:solidFill>
                <a:latin typeface="Arial"/>
                <a:ea typeface="Arial"/>
                <a:cs typeface="Arial"/>
                <a:sym typeface="Arial"/>
              </a:rPr>
              <a:t> – арабские цифры (это единица, а не буква эл);</a:t>
            </a:r>
            <a:endParaRPr/>
          </a:p>
          <a:p>
            <a:pPr indent="0" lvl="0" marL="0" marR="0" rtl="0" algn="just">
              <a:spcBef>
                <a:spcPts val="0"/>
              </a:spcBef>
              <a:spcAft>
                <a:spcPts val="0"/>
              </a:spcAft>
              <a:buNone/>
            </a:pPr>
            <a:r>
              <a:rPr i="1" lang="ru-RU" sz="1900">
                <a:solidFill>
                  <a:schemeClr val="dk1"/>
                </a:solidFill>
                <a:latin typeface="Arial"/>
                <a:ea typeface="Arial"/>
                <a:cs typeface="Arial"/>
                <a:sym typeface="Arial"/>
              </a:rPr>
              <a:t>а</a:t>
            </a:r>
            <a:r>
              <a:rPr lang="ru-RU" sz="1900">
                <a:solidFill>
                  <a:schemeClr val="dk1"/>
                </a:solidFill>
                <a:latin typeface="Arial"/>
                <a:ea typeface="Arial"/>
                <a:cs typeface="Arial"/>
                <a:sym typeface="Arial"/>
              </a:rPr>
              <a:t> – строчные буквы латинского алфавита;</a:t>
            </a:r>
            <a:endParaRPr/>
          </a:p>
          <a:p>
            <a:pPr indent="0" lvl="0" marL="0" marR="0" rtl="0" algn="just">
              <a:spcBef>
                <a:spcPts val="0"/>
              </a:spcBef>
              <a:spcAft>
                <a:spcPts val="0"/>
              </a:spcAft>
              <a:buNone/>
            </a:pPr>
            <a:r>
              <a:rPr i="1" lang="ru-RU" sz="1900">
                <a:solidFill>
                  <a:schemeClr val="dk1"/>
                </a:solidFill>
                <a:latin typeface="Arial"/>
                <a:ea typeface="Arial"/>
                <a:cs typeface="Arial"/>
                <a:sym typeface="Arial"/>
              </a:rPr>
              <a:t>А</a:t>
            </a:r>
            <a:r>
              <a:rPr lang="ru-RU" sz="1900">
                <a:solidFill>
                  <a:schemeClr val="dk1"/>
                </a:solidFill>
                <a:latin typeface="Arial"/>
                <a:ea typeface="Arial"/>
                <a:cs typeface="Arial"/>
                <a:sym typeface="Arial"/>
              </a:rPr>
              <a:t> – прописные буквы латинского алфавита;</a:t>
            </a:r>
            <a:endParaRPr/>
          </a:p>
          <a:p>
            <a:pPr indent="0" lvl="0" marL="0" marR="0" rtl="0" algn="just">
              <a:spcBef>
                <a:spcPts val="0"/>
              </a:spcBef>
              <a:spcAft>
                <a:spcPts val="0"/>
              </a:spcAft>
              <a:buNone/>
            </a:pPr>
            <a:r>
              <a:rPr i="1" lang="ru-RU" sz="1900">
                <a:solidFill>
                  <a:schemeClr val="dk1"/>
                </a:solidFill>
                <a:latin typeface="Arial"/>
                <a:ea typeface="Arial"/>
                <a:cs typeface="Arial"/>
                <a:sym typeface="Arial"/>
              </a:rPr>
              <a:t>I</a:t>
            </a:r>
            <a:r>
              <a:rPr lang="ru-RU" sz="1900">
                <a:solidFill>
                  <a:schemeClr val="dk1"/>
                </a:solidFill>
                <a:latin typeface="Arial"/>
                <a:ea typeface="Arial"/>
                <a:cs typeface="Arial"/>
                <a:sym typeface="Arial"/>
              </a:rPr>
              <a:t> – прописные римские цифры;</a:t>
            </a:r>
            <a:endParaRPr/>
          </a:p>
          <a:p>
            <a:pPr indent="0" lvl="0" marL="0" marR="0" rtl="0" algn="just">
              <a:spcBef>
                <a:spcPts val="0"/>
              </a:spcBef>
              <a:spcAft>
                <a:spcPts val="0"/>
              </a:spcAft>
              <a:buNone/>
            </a:pPr>
            <a:r>
              <a:rPr i="1" lang="ru-RU" sz="1900">
                <a:solidFill>
                  <a:schemeClr val="dk1"/>
                </a:solidFill>
                <a:latin typeface="Arial"/>
                <a:ea typeface="Arial"/>
                <a:cs typeface="Arial"/>
                <a:sym typeface="Arial"/>
              </a:rPr>
              <a:t>i</a:t>
            </a:r>
            <a:r>
              <a:rPr lang="ru-RU" sz="1900">
                <a:solidFill>
                  <a:schemeClr val="dk1"/>
                </a:solidFill>
                <a:latin typeface="Arial"/>
                <a:ea typeface="Arial"/>
                <a:cs typeface="Arial"/>
                <a:sym typeface="Arial"/>
              </a:rPr>
              <a:t> – строчные римские цифры</a:t>
            </a:r>
            <a:endParaRPr/>
          </a:p>
          <a:p>
            <a:pPr indent="0" lvl="0" marL="0" marR="0" rtl="0" algn="just">
              <a:spcBef>
                <a:spcPts val="0"/>
              </a:spcBef>
              <a:spcAft>
                <a:spcPts val="0"/>
              </a:spcAft>
              <a:buNone/>
            </a:pPr>
            <a:r>
              <a:rPr lang="ru-RU" sz="1900">
                <a:solidFill>
                  <a:schemeClr val="dk1"/>
                </a:solidFill>
                <a:latin typeface="Arial"/>
                <a:ea typeface="Arial"/>
                <a:cs typeface="Arial"/>
                <a:sym typeface="Arial"/>
              </a:rPr>
              <a:t>Параметр </a:t>
            </a:r>
            <a:r>
              <a:rPr b="1" lang="ru-RU" sz="1900">
                <a:solidFill>
                  <a:schemeClr val="dk1"/>
                </a:solidFill>
                <a:latin typeface="Arial"/>
                <a:ea typeface="Arial"/>
                <a:cs typeface="Arial"/>
                <a:sym typeface="Arial"/>
              </a:rPr>
              <a:t>Start</a:t>
            </a:r>
            <a:r>
              <a:rPr lang="ru-RU" sz="1900">
                <a:solidFill>
                  <a:schemeClr val="dk1"/>
                </a:solidFill>
                <a:latin typeface="Arial"/>
                <a:ea typeface="Arial"/>
                <a:cs typeface="Arial"/>
                <a:sym typeface="Arial"/>
              </a:rPr>
              <a:t> = "начало" (только для &lt;OL&gt; ), определяющий начало нового отсчёта: например, если нужно не 1, 2, 3, а 24, 25, 26</a:t>
            </a:r>
            <a:endParaRPr/>
          </a:p>
          <a:p>
            <a:pPr indent="0" lvl="0" marL="0" marR="0" rtl="0" algn="just">
              <a:spcBef>
                <a:spcPts val="0"/>
              </a:spcBef>
              <a:spcAft>
                <a:spcPts val="0"/>
              </a:spcAft>
              <a:buNone/>
            </a:pPr>
            <a:r>
              <a:rPr lang="ru-RU" sz="1900">
                <a:solidFill>
                  <a:schemeClr val="dk1"/>
                </a:solidFill>
                <a:latin typeface="Arial"/>
                <a:ea typeface="Arial"/>
                <a:cs typeface="Arial"/>
                <a:sym typeface="Arial"/>
              </a:rPr>
              <a:t>&lt;OL START=24&gt;</a:t>
            </a:r>
            <a:endParaRPr/>
          </a:p>
          <a:p>
            <a:pPr indent="0" lvl="0" marL="0" marR="0" rtl="0" algn="just">
              <a:spcBef>
                <a:spcPts val="0"/>
              </a:spcBef>
              <a:spcAft>
                <a:spcPts val="0"/>
              </a:spcAft>
              <a:buNone/>
            </a:pPr>
            <a:r>
              <a:rPr lang="ru-RU" sz="1900">
                <a:solidFill>
                  <a:schemeClr val="dk1"/>
                </a:solidFill>
                <a:latin typeface="Arial"/>
                <a:ea typeface="Arial"/>
                <a:cs typeface="Arial"/>
                <a:sym typeface="Arial"/>
              </a:rPr>
              <a:t>Кроме этого нумерацию можно изменить в элементах &lt;LI&gt;:</a:t>
            </a:r>
            <a:endParaRPr/>
          </a:p>
          <a:p>
            <a:pPr indent="0" lvl="0" marL="0" marR="0" rtl="0" algn="just">
              <a:spcBef>
                <a:spcPts val="0"/>
              </a:spcBef>
              <a:spcAft>
                <a:spcPts val="0"/>
              </a:spcAft>
              <a:buNone/>
            </a:pPr>
            <a:r>
              <a:rPr lang="ru-RU" sz="1900">
                <a:solidFill>
                  <a:schemeClr val="dk1"/>
                </a:solidFill>
                <a:latin typeface="Arial"/>
                <a:ea typeface="Arial"/>
                <a:cs typeface="Arial"/>
                <a:sym typeface="Arial"/>
              </a:rPr>
              <a:t>&lt;LI VALUE = 3&gt;  – дальнейшая нумерация будет с 3-го символа.</a:t>
            </a:r>
            <a:endParaRPr/>
          </a:p>
          <a:p>
            <a:pPr indent="0" lvl="0" marL="0" marR="0" rtl="0" algn="just">
              <a:spcBef>
                <a:spcPts val="0"/>
              </a:spcBef>
              <a:spcAft>
                <a:spcPts val="0"/>
              </a:spcAft>
              <a:buNone/>
            </a:pPr>
            <a:r>
              <a:rPr lang="ru-RU" sz="1900">
                <a:solidFill>
                  <a:schemeClr val="dk1"/>
                </a:solidFill>
                <a:latin typeface="Arial"/>
                <a:ea typeface="Arial"/>
                <a:cs typeface="Arial"/>
                <a:sym typeface="Arial"/>
              </a:rPr>
              <a:t>Атрибут </a:t>
            </a:r>
            <a:r>
              <a:rPr b="1" lang="ru-RU" sz="1900">
                <a:solidFill>
                  <a:schemeClr val="dk1"/>
                </a:solidFill>
                <a:latin typeface="Arial"/>
                <a:ea typeface="Arial"/>
                <a:cs typeface="Arial"/>
                <a:sym typeface="Arial"/>
              </a:rPr>
              <a:t>Reversed</a:t>
            </a:r>
            <a:r>
              <a:rPr lang="ru-RU" sz="1900">
                <a:solidFill>
                  <a:schemeClr val="dk1"/>
                </a:solidFill>
                <a:latin typeface="Arial"/>
                <a:ea typeface="Arial"/>
                <a:cs typeface="Arial"/>
                <a:sym typeface="Arial"/>
              </a:rPr>
              <a:t> задает отображение списка в обратном порядке (например, 9, 8, 7…).</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p:nvPr/>
        </p:nvSpPr>
        <p:spPr>
          <a:xfrm>
            <a:off x="576649" y="382371"/>
            <a:ext cx="10939848"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RU" sz="2000">
                <a:solidFill>
                  <a:srgbClr val="FF0000"/>
                </a:solidFill>
                <a:latin typeface="Arial"/>
                <a:ea typeface="Arial"/>
                <a:cs typeface="Arial"/>
                <a:sym typeface="Arial"/>
              </a:rPr>
              <a:t>Ненумерованный список </a:t>
            </a:r>
            <a:r>
              <a:rPr lang="ru-RU" sz="2000">
                <a:solidFill>
                  <a:schemeClr val="dk1"/>
                </a:solidFill>
                <a:latin typeface="Arial"/>
                <a:ea typeface="Arial"/>
                <a:cs typeface="Arial"/>
                <a:sym typeface="Arial"/>
              </a:rPr>
              <a:t>определяется элементом &lt;UL&gt;, внутри которого может находиться элемент заголовка списка &lt;LH&gt; и обязательно один или несколько элементов &lt;LI&gt; непосредственно самих элементов списка.</a:t>
            </a:r>
            <a:endParaRPr sz="2000">
              <a:solidFill>
                <a:schemeClr val="dk1"/>
              </a:solidFill>
              <a:latin typeface="Arial"/>
              <a:ea typeface="Arial"/>
              <a:cs typeface="Arial"/>
              <a:sym typeface="Arial"/>
            </a:endParaRPr>
          </a:p>
        </p:txBody>
      </p:sp>
      <p:sp>
        <p:nvSpPr>
          <p:cNvPr id="210" name="Google Shape;210;p30"/>
          <p:cNvSpPr/>
          <p:nvPr/>
        </p:nvSpPr>
        <p:spPr>
          <a:xfrm>
            <a:off x="576648" y="1680170"/>
            <a:ext cx="10939849" cy="3477875"/>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ru-RU" sz="2000">
                <a:solidFill>
                  <a:schemeClr val="dk1"/>
                </a:solidFill>
                <a:latin typeface="Arial"/>
                <a:ea typeface="Arial"/>
                <a:cs typeface="Arial"/>
                <a:sym typeface="Arial"/>
              </a:rPr>
              <a:t>В элементе &lt;UL&gt; можно указывать тип маркера списка следующим образом:</a:t>
            </a:r>
            <a:endParaRPr/>
          </a:p>
          <a:p>
            <a:pPr indent="0" lvl="0" marL="0" marR="0" rtl="0" algn="l">
              <a:spcBef>
                <a:spcPts val="0"/>
              </a:spcBef>
              <a:spcAft>
                <a:spcPts val="0"/>
              </a:spcAft>
              <a:buNone/>
            </a:pPr>
            <a:r>
              <a:rPr lang="ru-RU" sz="2000">
                <a:solidFill>
                  <a:schemeClr val="dk1"/>
                </a:solidFill>
                <a:latin typeface="Arial"/>
                <a:ea typeface="Arial"/>
                <a:cs typeface="Arial"/>
                <a:sym typeface="Arial"/>
              </a:rPr>
              <a:t>&lt;UL Type = Disс&gt; – заполненный кружок</a:t>
            </a:r>
            <a:endParaRPr/>
          </a:p>
          <a:p>
            <a:pPr indent="1530350" lvl="0" marL="0" marR="0" rtl="0" algn="l">
              <a:spcBef>
                <a:spcPts val="0"/>
              </a:spcBef>
              <a:spcAft>
                <a:spcPts val="0"/>
              </a:spcAft>
              <a:buNone/>
            </a:pPr>
            <a:r>
              <a:rPr lang="ru-RU" sz="2000">
                <a:solidFill>
                  <a:schemeClr val="dk1"/>
                </a:solidFill>
                <a:latin typeface="Arial"/>
                <a:ea typeface="Arial"/>
                <a:cs typeface="Arial"/>
                <a:sym typeface="Arial"/>
              </a:rPr>
              <a:t>Square – заполненный квадрат </a:t>
            </a:r>
            <a:endParaRPr/>
          </a:p>
          <a:p>
            <a:pPr indent="1530350" lvl="0" marL="0" marR="0" rtl="0" algn="l">
              <a:spcBef>
                <a:spcPts val="0"/>
              </a:spcBef>
              <a:spcAft>
                <a:spcPts val="0"/>
              </a:spcAft>
              <a:buNone/>
            </a:pPr>
            <a:r>
              <a:rPr lang="ru-RU" sz="2000">
                <a:solidFill>
                  <a:schemeClr val="dk1"/>
                </a:solidFill>
                <a:latin typeface="Arial"/>
                <a:ea typeface="Arial"/>
                <a:cs typeface="Arial"/>
                <a:sym typeface="Arial"/>
              </a:rPr>
              <a:t>Circle – незаполненный кружок</a:t>
            </a:r>
            <a:endParaRPr/>
          </a:p>
          <a:p>
            <a:pPr indent="153035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just">
              <a:spcBef>
                <a:spcPts val="0"/>
              </a:spcBef>
              <a:spcAft>
                <a:spcPts val="0"/>
              </a:spcAft>
              <a:buNone/>
            </a:pPr>
            <a:r>
              <a:rPr lang="ru-RU" sz="2000">
                <a:solidFill>
                  <a:schemeClr val="dk1"/>
                </a:solidFill>
                <a:latin typeface="Arial"/>
                <a:ea typeface="Arial"/>
                <a:cs typeface="Arial"/>
                <a:sym typeface="Arial"/>
              </a:rPr>
              <a:t>Если тип маркера указан в явном виде, то именно он и отображается. Если тип маркера не указан, то браузером автоматически происходит его изменение для вложенных списков.</a:t>
            </a:r>
            <a:endParaRPr/>
          </a:p>
          <a:p>
            <a:pPr indent="0" lvl="0" marL="0" marR="0" rtl="0" algn="just">
              <a:spcBef>
                <a:spcPts val="0"/>
              </a:spcBef>
              <a:spcAft>
                <a:spcPts val="0"/>
              </a:spcAft>
              <a:buNone/>
            </a:pPr>
            <a:r>
              <a:t/>
            </a:r>
            <a:endParaRPr sz="2000">
              <a:solidFill>
                <a:schemeClr val="dk1"/>
              </a:solidFill>
              <a:latin typeface="Arial"/>
              <a:ea typeface="Arial"/>
              <a:cs typeface="Arial"/>
              <a:sym typeface="Arial"/>
            </a:endParaRPr>
          </a:p>
          <a:p>
            <a:pPr indent="0" lvl="0" marL="0" marR="0" rtl="0" algn="just">
              <a:spcBef>
                <a:spcPts val="0"/>
              </a:spcBef>
              <a:spcAft>
                <a:spcPts val="0"/>
              </a:spcAft>
              <a:buNone/>
            </a:pPr>
            <a:r>
              <a:rPr lang="ru-RU" sz="2000">
                <a:solidFill>
                  <a:schemeClr val="dk1"/>
                </a:solidFill>
                <a:latin typeface="Arial"/>
                <a:ea typeface="Arial"/>
                <a:cs typeface="Arial"/>
                <a:sym typeface="Arial"/>
              </a:rPr>
              <a:t>В качестве маркера может быть использована любая картинка, подключение которой выполняется с использованием листов стилей.</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p:nvPr/>
        </p:nvSpPr>
        <p:spPr>
          <a:xfrm>
            <a:off x="436605" y="765140"/>
            <a:ext cx="10981037" cy="2862322"/>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ru-RU" sz="2000">
                <a:solidFill>
                  <a:srgbClr val="FF0000"/>
                </a:solidFill>
                <a:latin typeface="Arial"/>
                <a:ea typeface="Arial"/>
                <a:cs typeface="Arial"/>
                <a:sym typeface="Arial"/>
              </a:rPr>
              <a:t>Многоуровневый список </a:t>
            </a:r>
            <a:r>
              <a:rPr lang="ru-RU" sz="2000">
                <a:solidFill>
                  <a:schemeClr val="dk1"/>
                </a:solidFill>
                <a:latin typeface="Arial"/>
                <a:ea typeface="Arial"/>
                <a:cs typeface="Arial"/>
                <a:sym typeface="Arial"/>
              </a:rPr>
              <a:t>используется для отображения элементов списка на разных уровнях с различными отступами.</a:t>
            </a:r>
            <a:endParaRPr/>
          </a:p>
          <a:p>
            <a:pPr indent="0" lvl="0" marL="0" marR="0" rtl="0" algn="just">
              <a:spcBef>
                <a:spcPts val="0"/>
              </a:spcBef>
              <a:spcAft>
                <a:spcPts val="0"/>
              </a:spcAft>
              <a:buNone/>
            </a:pPr>
            <a:r>
              <a:t/>
            </a:r>
            <a:endParaRPr sz="2000">
              <a:solidFill>
                <a:schemeClr val="dk1"/>
              </a:solidFill>
              <a:latin typeface="Arial"/>
              <a:ea typeface="Arial"/>
              <a:cs typeface="Arial"/>
              <a:sym typeface="Arial"/>
            </a:endParaRPr>
          </a:p>
          <a:p>
            <a:pPr indent="0" lvl="0" marL="0" marR="0" rtl="0" algn="just">
              <a:spcBef>
                <a:spcPts val="0"/>
              </a:spcBef>
              <a:spcAft>
                <a:spcPts val="0"/>
              </a:spcAft>
              <a:buNone/>
            </a:pPr>
            <a:r>
              <a:rPr lang="ru-RU" sz="2000">
                <a:solidFill>
                  <a:schemeClr val="dk1"/>
                </a:solidFill>
                <a:latin typeface="Arial"/>
                <a:ea typeface="Arial"/>
                <a:cs typeface="Arial"/>
                <a:sym typeface="Arial"/>
              </a:rPr>
              <a:t>Чтобы сделать вложенную нумерацию, нужно использовать следующие свойства:</a:t>
            </a:r>
            <a:endParaRPr/>
          </a:p>
          <a:p>
            <a:pPr indent="-342900" lvl="0" marL="342900" marR="0" rtl="0" algn="just">
              <a:spcBef>
                <a:spcPts val="0"/>
              </a:spcBef>
              <a:spcAft>
                <a:spcPts val="0"/>
              </a:spcAft>
              <a:buClr>
                <a:schemeClr val="dk1"/>
              </a:buClr>
              <a:buSzPts val="2000"/>
              <a:buFont typeface="Noto Sans Symbols"/>
              <a:buChar char="−"/>
            </a:pPr>
            <a:r>
              <a:rPr lang="ru-RU" sz="2000">
                <a:solidFill>
                  <a:schemeClr val="dk1"/>
                </a:solidFill>
                <a:latin typeface="Arial"/>
                <a:ea typeface="Arial"/>
                <a:cs typeface="Arial"/>
                <a:sym typeface="Arial"/>
              </a:rPr>
              <a:t>counter-reset сбрасывает один или несколько счётчиков, задавая значение для сброса;</a:t>
            </a:r>
            <a:endParaRPr/>
          </a:p>
          <a:p>
            <a:pPr indent="-342900" lvl="0" marL="342900" marR="0" rtl="0" algn="just">
              <a:spcBef>
                <a:spcPts val="0"/>
              </a:spcBef>
              <a:spcAft>
                <a:spcPts val="0"/>
              </a:spcAft>
              <a:buClr>
                <a:schemeClr val="dk1"/>
              </a:buClr>
              <a:buSzPts val="2000"/>
              <a:buFont typeface="Noto Sans Symbols"/>
              <a:buChar char="−"/>
            </a:pPr>
            <a:r>
              <a:rPr lang="ru-RU" sz="2000">
                <a:solidFill>
                  <a:schemeClr val="dk1"/>
                </a:solidFill>
                <a:latin typeface="Arial"/>
                <a:ea typeface="Arial"/>
                <a:cs typeface="Arial"/>
                <a:sym typeface="Arial"/>
              </a:rPr>
              <a:t>counter-increment задаёт значение приращения счётчика, т.е. с каким шагом будет нумероваться каждый последующий пункт;</a:t>
            </a:r>
            <a:endParaRPr/>
          </a:p>
          <a:p>
            <a:pPr indent="-342900" lvl="0" marL="342900" marR="0" rtl="0" algn="just">
              <a:spcBef>
                <a:spcPts val="0"/>
              </a:spcBef>
              <a:spcAft>
                <a:spcPts val="0"/>
              </a:spcAft>
              <a:buClr>
                <a:schemeClr val="dk1"/>
              </a:buClr>
              <a:buSzPts val="2000"/>
              <a:buFont typeface="Noto Sans Symbols"/>
              <a:buChar char="−"/>
            </a:pPr>
            <a:r>
              <a:rPr lang="ru-RU" sz="2000">
                <a:solidFill>
                  <a:schemeClr val="dk1"/>
                </a:solidFill>
                <a:latin typeface="Arial"/>
                <a:ea typeface="Arial"/>
                <a:cs typeface="Arial"/>
                <a:sym typeface="Arial"/>
              </a:rPr>
              <a:t>content — генерируемое содержимое, в данном случае отвечает за вывод номера перед каждым пунктом списка.</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4"/>
          <p:cNvSpPr txBox="1"/>
          <p:nvPr>
            <p:ph type="title"/>
          </p:nvPr>
        </p:nvSpPr>
        <p:spPr>
          <a:xfrm>
            <a:off x="1097279" y="286603"/>
            <a:ext cx="9774853"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b="1" i="1" lang="ru-RU">
                <a:solidFill>
                  <a:srgbClr val="FF0000"/>
                </a:solidFill>
              </a:rPr>
              <a:t>1) Описать историю создания языка HTML</a:t>
            </a:r>
            <a:endParaRPr b="1" i="1">
              <a:solidFill>
                <a:srgbClr val="FF0000"/>
              </a:solidFill>
            </a:endParaRPr>
          </a:p>
        </p:txBody>
      </p:sp>
      <p:sp>
        <p:nvSpPr>
          <p:cNvPr id="108" name="Google Shape;108;p14"/>
          <p:cNvSpPr txBox="1"/>
          <p:nvPr/>
        </p:nvSpPr>
        <p:spPr>
          <a:xfrm>
            <a:off x="572548" y="1939030"/>
            <a:ext cx="10853258"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2400" u="none" cap="none" strike="noStrike">
                <a:solidFill>
                  <a:srgbClr val="000000"/>
                </a:solidFill>
                <a:latin typeface="Calibri"/>
                <a:ea typeface="Calibri"/>
                <a:cs typeface="Calibri"/>
                <a:sym typeface="Calibri"/>
              </a:rPr>
              <a:t>Разработан для </a:t>
            </a:r>
            <a:r>
              <a:rPr b="1" i="0" lang="ru-RU" sz="2400" u="none" cap="none" strike="noStrike">
                <a:solidFill>
                  <a:srgbClr val="000000"/>
                </a:solidFill>
                <a:latin typeface="Calibri"/>
                <a:ea typeface="Calibri"/>
                <a:cs typeface="Calibri"/>
                <a:sym typeface="Calibri"/>
              </a:rPr>
              <a:t>выполнения разметки и оформления документов, размещаемых на веб-страницах</a:t>
            </a:r>
            <a:r>
              <a:rPr b="0" i="0" lang="ru-RU" sz="2400" u="none" cap="none" strike="noStrike">
                <a:solidFill>
                  <a:srgbClr val="000000"/>
                </a:solidFill>
                <a:latin typeface="Calibri"/>
                <a:ea typeface="Calibri"/>
                <a:cs typeface="Calibri"/>
                <a:sym typeface="Calibri"/>
              </a:rPr>
              <a:t>. Свои первые черты язык начал обретать в 1986 году. Толчком стало принятие Международной организацией по стандартизации (ISO) ISO-8879-стандарта - Standard Generalized Markup Language или, в сокращенном варианте SGML. </a:t>
            </a:r>
            <a:endParaRPr sz="2400">
              <a:solidFill>
                <a:schemeClr val="dk1"/>
              </a:solidFill>
              <a:latin typeface="Calibri"/>
              <a:ea typeface="Calibri"/>
              <a:cs typeface="Calibri"/>
              <a:sym typeface="Calibri"/>
            </a:endParaRPr>
          </a:p>
        </p:txBody>
      </p:sp>
      <p:sp>
        <p:nvSpPr>
          <p:cNvPr id="109" name="Google Shape;109;p14"/>
          <p:cNvSpPr txBox="1"/>
          <p:nvPr/>
        </p:nvSpPr>
        <p:spPr>
          <a:xfrm>
            <a:off x="572547" y="3878022"/>
            <a:ext cx="10853257" cy="2308324"/>
          </a:xfrm>
          <a:prstGeom prst="rect">
            <a:avLst/>
          </a:prstGeom>
          <a:noFill/>
          <a:ln>
            <a:noFill/>
          </a:ln>
        </p:spPr>
        <p:txBody>
          <a:bodyPr anchorCtr="0" anchor="t" bIns="45700" lIns="91425" spcFirstLastPara="1" rIns="91425" wrap="square" tIns="45700">
            <a:spAutoFit/>
          </a:bodyPr>
          <a:lstStyle/>
          <a:p>
            <a:pPr indent="450215" lvl="0" marL="0" marR="0" rtl="0" algn="just">
              <a:spcBef>
                <a:spcPts val="0"/>
              </a:spcBef>
              <a:spcAft>
                <a:spcPts val="0"/>
              </a:spcAft>
              <a:buNone/>
            </a:pPr>
            <a:r>
              <a:rPr lang="ru-RU" sz="2400">
                <a:solidFill>
                  <a:schemeClr val="dk1"/>
                </a:solidFill>
                <a:latin typeface="Calibri"/>
                <a:ea typeface="Calibri"/>
                <a:cs typeface="Calibri"/>
                <a:sym typeface="Calibri"/>
              </a:rPr>
              <a:t>Разработчики HTML смогли решить две задачи:</a:t>
            </a:r>
            <a:endParaRPr/>
          </a:p>
          <a:p>
            <a:pPr indent="-342900" lvl="0" marL="342900" marR="0" rtl="0" algn="just">
              <a:spcBef>
                <a:spcPts val="0"/>
              </a:spcBef>
              <a:spcAft>
                <a:spcPts val="0"/>
              </a:spcAft>
              <a:buClr>
                <a:schemeClr val="dk1"/>
              </a:buClr>
              <a:buSzPts val="1000"/>
              <a:buFont typeface="Noto Sans Symbols"/>
              <a:buChar char="−"/>
            </a:pPr>
            <a:r>
              <a:rPr lang="ru-RU" sz="2400">
                <a:solidFill>
                  <a:schemeClr val="dk1"/>
                </a:solidFill>
                <a:latin typeface="Calibri"/>
                <a:ea typeface="Calibri"/>
                <a:cs typeface="Calibri"/>
                <a:sym typeface="Calibri"/>
              </a:rPr>
              <a:t>предоставить дизайнерам гипертекстовых баз данных простое средство создания документов;</a:t>
            </a:r>
            <a:endParaRPr/>
          </a:p>
          <a:p>
            <a:pPr indent="-342900" lvl="0" marL="342900" marR="0" rtl="0" algn="just">
              <a:spcBef>
                <a:spcPts val="0"/>
              </a:spcBef>
              <a:spcAft>
                <a:spcPts val="0"/>
              </a:spcAft>
              <a:buClr>
                <a:schemeClr val="dk1"/>
              </a:buClr>
              <a:buSzPts val="1000"/>
              <a:buFont typeface="Noto Sans Symbols"/>
              <a:buChar char="−"/>
            </a:pPr>
            <a:r>
              <a:rPr lang="ru-RU" sz="2400">
                <a:solidFill>
                  <a:schemeClr val="dk1"/>
                </a:solidFill>
                <a:latin typeface="Calibri"/>
                <a:ea typeface="Calibri"/>
                <a:cs typeface="Calibri"/>
                <a:sym typeface="Calibri"/>
              </a:rPr>
              <a:t>сделать это средство достаточно мощным, чтобы отразить имевшиеся на тот момент представления об интерфейсе пользователя гипертекстовых баз данных.</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nvSpPr>
        <p:spPr>
          <a:xfrm>
            <a:off x="331074" y="256852"/>
            <a:ext cx="11256579"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ru-RU" sz="4800" u="none" cap="none" strike="noStrike">
                <a:solidFill>
                  <a:srgbClr val="FF0000"/>
                </a:solidFill>
                <a:latin typeface="Calibri"/>
                <a:ea typeface="Calibri"/>
                <a:cs typeface="Calibri"/>
                <a:sym typeface="Calibri"/>
              </a:rPr>
              <a:t>9) Описать создание ссылок на документы и файлы</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nvSpPr>
        <p:spPr>
          <a:xfrm>
            <a:off x="813733" y="146494"/>
            <a:ext cx="10494628"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ru-RU" sz="3200" u="none" cap="none" strike="noStrike">
                <a:solidFill>
                  <a:srgbClr val="FF0000"/>
                </a:solidFill>
                <a:latin typeface="Calibri"/>
                <a:ea typeface="Calibri"/>
                <a:cs typeface="Calibri"/>
                <a:sym typeface="Calibri"/>
              </a:rPr>
              <a:t>10) Описать понятие и назначение изображений-карт (карт-ссылок)</a:t>
            </a:r>
            <a:endParaRPr/>
          </a:p>
        </p:txBody>
      </p:sp>
      <p:sp>
        <p:nvSpPr>
          <p:cNvPr id="226" name="Google Shape;226;p33"/>
          <p:cNvSpPr txBox="1"/>
          <p:nvPr/>
        </p:nvSpPr>
        <p:spPr>
          <a:xfrm>
            <a:off x="112071" y="1107347"/>
            <a:ext cx="11747936"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1600">
                <a:solidFill>
                  <a:srgbClr val="4A4A4A"/>
                </a:solidFill>
                <a:latin typeface="PT Sans"/>
                <a:ea typeface="PT Sans"/>
                <a:cs typeface="PT Sans"/>
                <a:sym typeface="PT Sans"/>
              </a:rPr>
              <a:t>Карты-изображения позволяют создавать ссылки произвольной формы для разных областей одного изображения. Вначале рассмотрим плюсы и минусы данной технологии.</a:t>
            </a:r>
            <a:endParaRPr/>
          </a:p>
          <a:p>
            <a:pPr indent="0" lvl="0" marL="0" marR="0" rtl="0" algn="l">
              <a:spcBef>
                <a:spcPts val="0"/>
              </a:spcBef>
              <a:spcAft>
                <a:spcPts val="0"/>
              </a:spcAft>
              <a:buNone/>
            </a:pPr>
            <a:r>
              <a:rPr b="1" i="0" lang="ru-RU" sz="1600">
                <a:solidFill>
                  <a:srgbClr val="4A4A4A"/>
                </a:solidFill>
                <a:latin typeface="PT Sans"/>
                <a:ea typeface="PT Sans"/>
                <a:cs typeface="PT Sans"/>
                <a:sym typeface="PT Sans"/>
              </a:rPr>
              <a:t>Плюсы</a:t>
            </a:r>
            <a:endParaRPr/>
          </a:p>
          <a:p>
            <a:pPr indent="-101600" lvl="0" marL="0" marR="0" rtl="0" algn="l">
              <a:spcBef>
                <a:spcPts val="0"/>
              </a:spcBef>
              <a:spcAft>
                <a:spcPts val="0"/>
              </a:spcAft>
              <a:buClr>
                <a:srgbClr val="4A4A4A"/>
              </a:buClr>
              <a:buSzPts val="1600"/>
              <a:buFont typeface="Arial"/>
              <a:buChar char="•"/>
            </a:pPr>
            <a:r>
              <a:rPr b="0" i="0" lang="ru-RU" sz="1600">
                <a:solidFill>
                  <a:srgbClr val="4A4A4A"/>
                </a:solidFill>
                <a:latin typeface="PT Sans"/>
                <a:ea typeface="PT Sans"/>
                <a:cs typeface="PT Sans"/>
                <a:sym typeface="PT Sans"/>
              </a:rPr>
              <a:t>Карты-изображения позволяют задать любую форму области ссылки, что особенно пригодится для указания географического района. Поэтому, карты-изображения применяются наиболее часто в географической тематике.</a:t>
            </a:r>
            <a:endParaRPr/>
          </a:p>
          <a:p>
            <a:pPr indent="-101600" lvl="0" marL="0" marR="0" rtl="0" algn="l">
              <a:spcBef>
                <a:spcPts val="0"/>
              </a:spcBef>
              <a:spcAft>
                <a:spcPts val="0"/>
              </a:spcAft>
              <a:buClr>
                <a:srgbClr val="4A4A4A"/>
              </a:buClr>
              <a:buSzPts val="1600"/>
              <a:buFont typeface="Arial"/>
              <a:buChar char="•"/>
            </a:pPr>
            <a:r>
              <a:rPr b="0" i="0" lang="ru-RU" sz="1600">
                <a:solidFill>
                  <a:srgbClr val="4A4A4A"/>
                </a:solidFill>
                <a:latin typeface="PT Sans"/>
                <a:ea typeface="PT Sans"/>
                <a:cs typeface="PT Sans"/>
                <a:sym typeface="PT Sans"/>
              </a:rPr>
              <a:t>С одной картинкой удобнее работать — не приходится заботиться о состыковке отдельных фрагментов при разрезании, и рисунок легко можно поместить в нужное место.</a:t>
            </a:r>
            <a:endParaRPr/>
          </a:p>
          <a:p>
            <a:pPr indent="0" lvl="0" marL="0" marR="0" rtl="0" algn="l">
              <a:spcBef>
                <a:spcPts val="0"/>
              </a:spcBef>
              <a:spcAft>
                <a:spcPts val="0"/>
              </a:spcAft>
              <a:buNone/>
            </a:pPr>
            <a:r>
              <a:rPr b="1" i="0" lang="ru-RU" sz="1600">
                <a:solidFill>
                  <a:srgbClr val="4A4A4A"/>
                </a:solidFill>
                <a:latin typeface="PT Sans"/>
                <a:ea typeface="PT Sans"/>
                <a:cs typeface="PT Sans"/>
                <a:sym typeface="PT Sans"/>
              </a:rPr>
              <a:t>Минусы</a:t>
            </a:r>
            <a:endParaRPr/>
          </a:p>
          <a:p>
            <a:pPr indent="-101600" lvl="0" marL="0" marR="0" rtl="0" algn="l">
              <a:spcBef>
                <a:spcPts val="0"/>
              </a:spcBef>
              <a:spcAft>
                <a:spcPts val="0"/>
              </a:spcAft>
              <a:buClr>
                <a:srgbClr val="4A4A4A"/>
              </a:buClr>
              <a:buSzPts val="1600"/>
              <a:buFont typeface="Arial"/>
              <a:buChar char="•"/>
            </a:pPr>
            <a:r>
              <a:rPr b="0" i="0" lang="ru-RU" sz="1600">
                <a:solidFill>
                  <a:srgbClr val="4A4A4A"/>
                </a:solidFill>
                <a:latin typeface="PT Sans"/>
                <a:ea typeface="PT Sans"/>
                <a:cs typeface="PT Sans"/>
                <a:sym typeface="PT Sans"/>
              </a:rPr>
              <a:t>При сложной форме области ссылки увеличивается объём кода HTML. Контур аппроксимируется набором прямых отрезков, для каждой точки такого отрезка следует задать две координаты, а общее количество таких точек может быть достаточно велико.</a:t>
            </a:r>
            <a:endParaRPr/>
          </a:p>
          <a:p>
            <a:pPr indent="-101600" lvl="0" marL="0" marR="0" rtl="0" algn="l">
              <a:spcBef>
                <a:spcPts val="0"/>
              </a:spcBef>
              <a:spcAft>
                <a:spcPts val="0"/>
              </a:spcAft>
              <a:buClr>
                <a:srgbClr val="4A4A4A"/>
              </a:buClr>
              <a:buSzPts val="1600"/>
              <a:buFont typeface="Arial"/>
              <a:buChar char="•"/>
            </a:pPr>
            <a:r>
              <a:rPr b="0" i="0" lang="ru-RU" sz="1600">
                <a:solidFill>
                  <a:srgbClr val="4A4A4A"/>
                </a:solidFill>
                <a:latin typeface="PT Sans"/>
                <a:ea typeface="PT Sans"/>
                <a:cs typeface="PT Sans"/>
                <a:sym typeface="PT Sans"/>
              </a:rPr>
              <a:t>Соответственно, увеличивается сложность задания координат. Вручную их указывать не удобно, поэтому приходится пользоваться специальными программами, которые визуально показывают области и позволяют их редактировать.</a:t>
            </a:r>
            <a:endParaRPr/>
          </a:p>
          <a:p>
            <a:pPr indent="-101600" lvl="0" marL="0" marR="0" rtl="0" algn="l">
              <a:spcBef>
                <a:spcPts val="0"/>
              </a:spcBef>
              <a:spcAft>
                <a:spcPts val="0"/>
              </a:spcAft>
              <a:buClr>
                <a:srgbClr val="4A4A4A"/>
              </a:buClr>
              <a:buSzPts val="1600"/>
              <a:buFont typeface="Arial"/>
              <a:buChar char="•"/>
            </a:pPr>
            <a:r>
              <a:rPr b="0" i="0" lang="ru-RU" sz="1600">
                <a:solidFill>
                  <a:srgbClr val="4A4A4A"/>
                </a:solidFill>
                <a:latin typeface="PT Sans"/>
                <a:ea typeface="PT Sans"/>
                <a:cs typeface="PT Sans"/>
                <a:sym typeface="PT Sans"/>
              </a:rPr>
              <a:t>При смене изображения, например, при увеличении масштаба придётся заново задавать координаты всех областей ссылок.</a:t>
            </a:r>
            <a:endParaRPr/>
          </a:p>
          <a:p>
            <a:pPr indent="-101600" lvl="0" marL="0" marR="0" rtl="0" algn="l">
              <a:spcBef>
                <a:spcPts val="0"/>
              </a:spcBef>
              <a:spcAft>
                <a:spcPts val="0"/>
              </a:spcAft>
              <a:buClr>
                <a:srgbClr val="4A4A4A"/>
              </a:buClr>
              <a:buSzPts val="1600"/>
              <a:buFont typeface="Arial"/>
              <a:buChar char="•"/>
            </a:pPr>
            <a:r>
              <a:rPr b="0" i="0" lang="ru-RU" sz="1600">
                <a:solidFill>
                  <a:srgbClr val="4A4A4A"/>
                </a:solidFill>
                <a:latin typeface="PT Sans"/>
                <a:ea typeface="PT Sans"/>
                <a:cs typeface="PT Sans"/>
                <a:sym typeface="PT Sans"/>
              </a:rPr>
              <a:t>К картам-изображениям нельзя применять разные эффекты, которые доступны при разрезании одного рисунка на фрагменты: эффект перекатывания, частичная анимация, индивидуальная оптимизация картинок для их быстрой загрузки.</a:t>
            </a:r>
            <a:endParaRPr/>
          </a:p>
          <a:p>
            <a:pPr indent="-101600" lvl="0" marL="0" marR="0" rtl="0" algn="l">
              <a:spcBef>
                <a:spcPts val="0"/>
              </a:spcBef>
              <a:spcAft>
                <a:spcPts val="0"/>
              </a:spcAft>
              <a:buClr>
                <a:srgbClr val="4A4A4A"/>
              </a:buClr>
              <a:buSzPts val="1600"/>
              <a:buFont typeface="Arial"/>
              <a:buChar char="•"/>
            </a:pPr>
            <a:r>
              <a:rPr b="0" i="0" lang="ru-RU" sz="1600">
                <a:solidFill>
                  <a:srgbClr val="4A4A4A"/>
                </a:solidFill>
                <a:latin typeface="PT Sans"/>
                <a:ea typeface="PT Sans"/>
                <a:cs typeface="PT Sans"/>
                <a:sym typeface="PT Sans"/>
              </a:rPr>
              <a:t>Нет чётко выделенных границ ссылок. Поэтому эти границы приходится выделять разными средствами непосредственно на изображении. Если рисунок не загрузился по каким-либо причинам, то разобраться в наборе ссылок становится весьма проблематично.</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p:nvPr/>
        </p:nvSpPr>
        <p:spPr>
          <a:xfrm>
            <a:off x="230697" y="80873"/>
            <a:ext cx="11529269" cy="6370975"/>
          </a:xfrm>
          <a:prstGeom prst="rect">
            <a:avLst/>
          </a:prstGeom>
          <a:solidFill>
            <a:srgbClr val="F8F7F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A4A4A"/>
              </a:buClr>
              <a:buSzPts val="1800"/>
              <a:buFont typeface="PT Sans"/>
              <a:buNone/>
            </a:pPr>
            <a:r>
              <a:rPr b="0" i="0" lang="ru-RU" sz="1800" u="none" cap="none" strike="noStrike">
                <a:solidFill>
                  <a:srgbClr val="4A4A4A"/>
                </a:solidFill>
                <a:latin typeface="PT Sans"/>
                <a:ea typeface="PT Sans"/>
                <a:cs typeface="PT Sans"/>
                <a:sym typeface="PT Sans"/>
              </a:rPr>
              <a:t>Элемент </a:t>
            </a:r>
            <a:r>
              <a:rPr b="0" i="0" lang="ru-RU" sz="1800" u="none" cap="none" strike="noStrike">
                <a:solidFill>
                  <a:srgbClr val="000080"/>
                </a:solidFill>
                <a:latin typeface="PT Sans"/>
                <a:ea typeface="PT Sans"/>
                <a:cs typeface="PT Sans"/>
                <a:sym typeface="PT Sans"/>
              </a:rPr>
              <a:t>&lt;area&gt;</a:t>
            </a:r>
            <a:r>
              <a:rPr b="0" i="0" lang="ru-RU" sz="1800" u="none" cap="none" strike="noStrike">
                <a:solidFill>
                  <a:srgbClr val="4A4A4A"/>
                </a:solidFill>
                <a:latin typeface="PT Sans"/>
                <a:ea typeface="PT Sans"/>
                <a:cs typeface="PT Sans"/>
                <a:sym typeface="PT Sans"/>
              </a:rPr>
              <a:t> имеет следующие атрибуты.</a:t>
            </a:r>
            <a:endParaRPr b="0" i="0" sz="18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rgbClr val="E6550D"/>
              </a:buClr>
              <a:buSzPts val="1800"/>
              <a:buFont typeface="PT Sans"/>
              <a:buChar char="•"/>
            </a:pPr>
            <a:r>
              <a:rPr b="0" i="0" lang="ru-RU" sz="1800" u="none" cap="none" strike="noStrike">
                <a:solidFill>
                  <a:srgbClr val="E6550D"/>
                </a:solidFill>
                <a:latin typeface="PT Sans"/>
                <a:ea typeface="PT Sans"/>
                <a:cs typeface="PT Sans"/>
                <a:sym typeface="PT Sans"/>
              </a:rPr>
              <a:t>shape</a:t>
            </a:r>
            <a:r>
              <a:rPr b="0" i="0" lang="ru-RU" sz="1800" u="none" cap="none" strike="noStrike">
                <a:solidFill>
                  <a:srgbClr val="4A4A4A"/>
                </a:solidFill>
                <a:latin typeface="PT Sans"/>
                <a:ea typeface="PT Sans"/>
                <a:cs typeface="PT Sans"/>
                <a:sym typeface="PT Sans"/>
              </a:rPr>
              <a:t> — определяет форму активной области. Форма может быть в виде окружности (circle), прямоугольника (rect), полигона (poly).</a:t>
            </a:r>
            <a:endParaRPr/>
          </a:p>
          <a:p>
            <a:pPr indent="-114300" lvl="0" marL="0" marR="0" rtl="0" algn="l">
              <a:lnSpc>
                <a:spcPct val="100000"/>
              </a:lnSpc>
              <a:spcBef>
                <a:spcPts val="0"/>
              </a:spcBef>
              <a:spcAft>
                <a:spcPts val="0"/>
              </a:spcAft>
              <a:buClr>
                <a:srgbClr val="E6550D"/>
              </a:buClr>
              <a:buSzPts val="1800"/>
              <a:buFont typeface="PT Sans"/>
              <a:buChar char="•"/>
            </a:pPr>
            <a:r>
              <a:rPr b="0" i="0" lang="ru-RU" sz="1800" u="none" cap="none" strike="noStrike">
                <a:solidFill>
                  <a:srgbClr val="E6550D"/>
                </a:solidFill>
                <a:latin typeface="PT Sans"/>
                <a:ea typeface="PT Sans"/>
                <a:cs typeface="PT Sans"/>
                <a:sym typeface="PT Sans"/>
              </a:rPr>
              <a:t>alt</a:t>
            </a:r>
            <a:r>
              <a:rPr b="0" i="0" lang="ru-RU" sz="1800" u="none" cap="none" strike="noStrike">
                <a:solidFill>
                  <a:srgbClr val="4A4A4A"/>
                </a:solidFill>
                <a:latin typeface="PT Sans"/>
                <a:ea typeface="PT Sans"/>
                <a:cs typeface="PT Sans"/>
                <a:sym typeface="PT Sans"/>
              </a:rPr>
              <a:t> — добавляет альтернативный текст для каждой области. Служит лишь комментарием для ссылки, поскольку на экран не выводится. Обязательный атрибут при наличии </a:t>
            </a:r>
            <a:r>
              <a:rPr b="0" i="0" lang="ru-RU" sz="1800" u="none" cap="none" strike="noStrike">
                <a:solidFill>
                  <a:srgbClr val="E6550D"/>
                </a:solidFill>
                <a:latin typeface="PT Sans"/>
                <a:ea typeface="PT Sans"/>
                <a:cs typeface="PT Sans"/>
                <a:sym typeface="PT Sans"/>
              </a:rPr>
              <a:t>href</a:t>
            </a:r>
            <a:r>
              <a:rPr b="0" i="0" lang="ru-RU" sz="1800" u="none" cap="none" strike="noStrike">
                <a:solidFill>
                  <a:srgbClr val="4A4A4A"/>
                </a:solidFill>
                <a:latin typeface="PT Sans"/>
                <a:ea typeface="PT Sans"/>
                <a:cs typeface="PT Sans"/>
                <a:sym typeface="PT Sans"/>
              </a:rPr>
              <a:t>.</a:t>
            </a:r>
            <a:endParaRPr/>
          </a:p>
          <a:p>
            <a:pPr indent="-114300" lvl="0" marL="0" marR="0" rtl="0" algn="l">
              <a:lnSpc>
                <a:spcPct val="100000"/>
              </a:lnSpc>
              <a:spcBef>
                <a:spcPts val="0"/>
              </a:spcBef>
              <a:spcAft>
                <a:spcPts val="0"/>
              </a:spcAft>
              <a:buClr>
                <a:srgbClr val="E6550D"/>
              </a:buClr>
              <a:buSzPts val="1800"/>
              <a:buFont typeface="PT Sans"/>
              <a:buChar char="•"/>
            </a:pPr>
            <a:r>
              <a:rPr b="0" i="0" lang="ru-RU" sz="1800" u="none" cap="none" strike="noStrike">
                <a:solidFill>
                  <a:srgbClr val="E6550D"/>
                </a:solidFill>
                <a:latin typeface="PT Sans"/>
                <a:ea typeface="PT Sans"/>
                <a:cs typeface="PT Sans"/>
                <a:sym typeface="PT Sans"/>
              </a:rPr>
              <a:t>title</a:t>
            </a:r>
            <a:r>
              <a:rPr b="0" i="0" lang="ru-RU" sz="1800" u="none" cap="none" strike="noStrike">
                <a:solidFill>
                  <a:srgbClr val="4A4A4A"/>
                </a:solidFill>
                <a:latin typeface="PT Sans"/>
                <a:ea typeface="PT Sans"/>
                <a:cs typeface="PT Sans"/>
                <a:sym typeface="PT Sans"/>
              </a:rPr>
              <a:t> — выводит всплывающую подсказку при наведении курсора на область.</a:t>
            </a:r>
            <a:endParaRPr/>
          </a:p>
          <a:p>
            <a:pPr indent="-114300" lvl="0" marL="0" marR="0" rtl="0" algn="l">
              <a:lnSpc>
                <a:spcPct val="100000"/>
              </a:lnSpc>
              <a:spcBef>
                <a:spcPts val="0"/>
              </a:spcBef>
              <a:spcAft>
                <a:spcPts val="0"/>
              </a:spcAft>
              <a:buClr>
                <a:srgbClr val="E6550D"/>
              </a:buClr>
              <a:buSzPts val="1800"/>
              <a:buFont typeface="PT Sans"/>
              <a:buChar char="•"/>
            </a:pPr>
            <a:r>
              <a:rPr b="0" i="0" lang="ru-RU" sz="1800" u="none" cap="none" strike="noStrike">
                <a:solidFill>
                  <a:srgbClr val="E6550D"/>
                </a:solidFill>
                <a:latin typeface="PT Sans"/>
                <a:ea typeface="PT Sans"/>
                <a:cs typeface="PT Sans"/>
                <a:sym typeface="PT Sans"/>
              </a:rPr>
              <a:t>href</a:t>
            </a:r>
            <a:r>
              <a:rPr b="0" i="0" lang="ru-RU" sz="1800" u="none" cap="none" strike="noStrike">
                <a:solidFill>
                  <a:srgbClr val="4A4A4A"/>
                </a:solidFill>
                <a:latin typeface="PT Sans"/>
                <a:ea typeface="PT Sans"/>
                <a:cs typeface="PT Sans"/>
                <a:sym typeface="PT Sans"/>
              </a:rPr>
              <a:t> — задаёт адрес документа, на который следует перейти, по своему действию аналогичен подобному атрибуту элемента </a:t>
            </a:r>
            <a:r>
              <a:rPr b="0" i="0" lang="ru-RU" sz="1800" u="none" cap="none" strike="noStrike">
                <a:solidFill>
                  <a:srgbClr val="000080"/>
                </a:solidFill>
                <a:latin typeface="PT Sans"/>
                <a:ea typeface="PT Sans"/>
                <a:cs typeface="PT Sans"/>
                <a:sym typeface="PT Sans"/>
              </a:rPr>
              <a:t>&lt;a&gt;</a:t>
            </a:r>
            <a:r>
              <a:rPr b="0" i="0" lang="ru-RU" sz="1800" u="none" cap="none" strike="noStrike">
                <a:solidFill>
                  <a:srgbClr val="4A4A4A"/>
                </a:solidFill>
                <a:latin typeface="PT Sans"/>
                <a:ea typeface="PT Sans"/>
                <a:cs typeface="PT Sans"/>
                <a:sym typeface="PT Sans"/>
              </a:rPr>
              <a:t>.</a:t>
            </a:r>
            <a:endParaRPr/>
          </a:p>
          <a:p>
            <a:pPr indent="-114300" lvl="0" marL="0" marR="0" rtl="0" algn="l">
              <a:lnSpc>
                <a:spcPct val="100000"/>
              </a:lnSpc>
              <a:spcBef>
                <a:spcPts val="0"/>
              </a:spcBef>
              <a:spcAft>
                <a:spcPts val="0"/>
              </a:spcAft>
              <a:buClr>
                <a:srgbClr val="E6550D"/>
              </a:buClr>
              <a:buSzPts val="1800"/>
              <a:buFont typeface="PT Sans"/>
              <a:buChar char="•"/>
            </a:pPr>
            <a:r>
              <a:rPr b="0" i="0" lang="ru-RU" sz="1800" u="none" cap="none" strike="noStrike">
                <a:solidFill>
                  <a:srgbClr val="E6550D"/>
                </a:solidFill>
                <a:latin typeface="PT Sans"/>
                <a:ea typeface="PT Sans"/>
                <a:cs typeface="PT Sans"/>
                <a:sym typeface="PT Sans"/>
              </a:rPr>
              <a:t>coords</a:t>
            </a:r>
            <a:r>
              <a:rPr b="0" i="0" lang="ru-RU" sz="1800" u="none" cap="none" strike="noStrike">
                <a:solidFill>
                  <a:srgbClr val="4A4A4A"/>
                </a:solidFill>
                <a:latin typeface="PT Sans"/>
                <a:ea typeface="PT Sans"/>
                <a:cs typeface="PT Sans"/>
                <a:sym typeface="PT Sans"/>
              </a:rPr>
              <a:t> — задаёт координаты активной области. Координаты отсчитываются в пикселях от левого верхнего угла изображения, которому соответствует значение 0, 0. Первое число является координатой по горизонтали, второе — по вертикали. Список координат зависит от формы области.</a:t>
            </a:r>
            <a:endParaRPr/>
          </a:p>
          <a:p>
            <a:pPr indent="0" lvl="0" marL="0" marR="0" rtl="0" algn="l">
              <a:lnSpc>
                <a:spcPct val="100000"/>
              </a:lnSpc>
              <a:spcBef>
                <a:spcPts val="0"/>
              </a:spcBef>
              <a:spcAft>
                <a:spcPts val="0"/>
              </a:spcAft>
              <a:buClr>
                <a:srgbClr val="4A4A4A"/>
              </a:buClr>
              <a:buSzPts val="1800"/>
              <a:buFont typeface="PT Sans"/>
              <a:buNone/>
            </a:pPr>
            <a:r>
              <a:rPr b="0" i="0" lang="ru-RU" sz="1800" u="none" cap="none" strike="noStrike">
                <a:solidFill>
                  <a:srgbClr val="4A4A4A"/>
                </a:solidFill>
                <a:latin typeface="PT Sans"/>
                <a:ea typeface="PT Sans"/>
                <a:cs typeface="PT Sans"/>
                <a:sym typeface="PT Sans"/>
              </a:rPr>
              <a:t>Для окружности задаются три числа — координаты центра круга и радиус.</a:t>
            </a:r>
            <a:endParaRPr b="0" i="0" sz="1800" u="none" cap="none" strike="noStrike">
              <a:solidFill>
                <a:srgbClr val="3182BD"/>
              </a:solidFill>
              <a:latin typeface="Fira Mono"/>
              <a:ea typeface="Fira Mono"/>
              <a:cs typeface="Fira Mono"/>
              <a:sym typeface="Fira Mono"/>
            </a:endParaRPr>
          </a:p>
          <a:p>
            <a:pPr indent="0" lvl="0" marL="0" marR="0" rtl="0" algn="l">
              <a:lnSpc>
                <a:spcPct val="100000"/>
              </a:lnSpc>
              <a:spcBef>
                <a:spcPts val="0"/>
              </a:spcBef>
              <a:spcAft>
                <a:spcPts val="0"/>
              </a:spcAft>
              <a:buClr>
                <a:srgbClr val="3182BD"/>
              </a:buClr>
              <a:buSzPts val="1800"/>
              <a:buFont typeface="Fira Mono"/>
              <a:buNone/>
            </a:pPr>
            <a:r>
              <a:rPr b="0" i="0" lang="ru-RU" sz="1800" u="none" cap="none" strike="noStrike">
                <a:solidFill>
                  <a:srgbClr val="3182BD"/>
                </a:solidFill>
                <a:latin typeface="Fira Mono"/>
                <a:ea typeface="Fira Mono"/>
                <a:cs typeface="Fira Mono"/>
                <a:sym typeface="Fira Mono"/>
              </a:rPr>
              <a:t>&lt;area</a:t>
            </a:r>
            <a:r>
              <a:rPr b="0" i="0" lang="ru-RU" sz="1800" u="none" cap="none" strike="noStrike">
                <a:solidFill>
                  <a:srgbClr val="333333"/>
                </a:solidFill>
                <a:latin typeface="Fira Mono"/>
                <a:ea typeface="Fira Mono"/>
                <a:cs typeface="Fira Mono"/>
                <a:sym typeface="Fira Mono"/>
              </a:rPr>
              <a:t> </a:t>
            </a:r>
            <a:r>
              <a:rPr b="0" i="0" lang="ru-RU" sz="1800" u="none" cap="none" strike="noStrike">
                <a:solidFill>
                  <a:srgbClr val="E6550D"/>
                </a:solidFill>
                <a:latin typeface="Fira Mono"/>
                <a:ea typeface="Fira Mono"/>
                <a:cs typeface="Fira Mono"/>
                <a:sym typeface="Fira Mono"/>
              </a:rPr>
              <a:t>shape</a:t>
            </a:r>
            <a:r>
              <a:rPr b="0" i="0" lang="ru-RU" sz="1800" u="none" cap="none" strike="noStrike">
                <a:solidFill>
                  <a:srgbClr val="756BB1"/>
                </a:solidFill>
                <a:latin typeface="Fira Mono"/>
                <a:ea typeface="Fira Mono"/>
                <a:cs typeface="Fira Mono"/>
                <a:sym typeface="Fira Mono"/>
              </a:rPr>
              <a:t>=</a:t>
            </a:r>
            <a:r>
              <a:rPr b="0" i="0" lang="ru-RU" sz="1800" u="none" cap="none" strike="noStrike">
                <a:solidFill>
                  <a:srgbClr val="31A354"/>
                </a:solidFill>
                <a:latin typeface="Fira Mono"/>
                <a:ea typeface="Fira Mono"/>
                <a:cs typeface="Fira Mono"/>
                <a:sym typeface="Fira Mono"/>
              </a:rPr>
              <a:t>"circle"</a:t>
            </a:r>
            <a:r>
              <a:rPr b="0" i="0" lang="ru-RU" sz="1800" u="none" cap="none" strike="noStrike">
                <a:solidFill>
                  <a:srgbClr val="333333"/>
                </a:solidFill>
                <a:latin typeface="Fira Mono"/>
                <a:ea typeface="Fira Mono"/>
                <a:cs typeface="Fira Mono"/>
                <a:sym typeface="Fira Mono"/>
              </a:rPr>
              <a:t> </a:t>
            </a:r>
            <a:r>
              <a:rPr b="0" i="0" lang="ru-RU" sz="1800" u="none" cap="none" strike="noStrike">
                <a:solidFill>
                  <a:srgbClr val="E6550D"/>
                </a:solidFill>
                <a:latin typeface="Fira Mono"/>
                <a:ea typeface="Fira Mono"/>
                <a:cs typeface="Fira Mono"/>
                <a:sym typeface="Fira Mono"/>
              </a:rPr>
              <a:t>coords</a:t>
            </a:r>
            <a:r>
              <a:rPr b="0" i="0" lang="ru-RU" sz="1800" u="none" cap="none" strike="noStrike">
                <a:solidFill>
                  <a:srgbClr val="756BB1"/>
                </a:solidFill>
                <a:latin typeface="Fira Mono"/>
                <a:ea typeface="Fira Mono"/>
                <a:cs typeface="Fira Mono"/>
                <a:sym typeface="Fira Mono"/>
              </a:rPr>
              <a:t>=</a:t>
            </a:r>
            <a:r>
              <a:rPr b="0" i="0" lang="ru-RU" sz="1800" u="none" cap="none" strike="noStrike">
                <a:solidFill>
                  <a:srgbClr val="31A354"/>
                </a:solidFill>
                <a:latin typeface="Fira Mono"/>
                <a:ea typeface="Fira Mono"/>
                <a:cs typeface="Fira Mono"/>
                <a:sym typeface="Fira Mono"/>
              </a:rPr>
              <a:t>"230, 340, 100"</a:t>
            </a:r>
            <a:r>
              <a:rPr b="0" i="0" lang="ru-RU" sz="1800" u="none" cap="none" strike="noStrike">
                <a:solidFill>
                  <a:srgbClr val="333333"/>
                </a:solidFill>
                <a:latin typeface="Fira Mono"/>
                <a:ea typeface="Fira Mono"/>
                <a:cs typeface="Fira Mono"/>
                <a:sym typeface="Fira Mono"/>
              </a:rPr>
              <a:t> </a:t>
            </a:r>
            <a:r>
              <a:rPr b="0" i="0" lang="ru-RU" sz="1800" u="none" cap="none" strike="noStrike">
                <a:solidFill>
                  <a:srgbClr val="E6550D"/>
                </a:solidFill>
                <a:latin typeface="Fira Mono"/>
                <a:ea typeface="Fira Mono"/>
                <a:cs typeface="Fira Mono"/>
                <a:sym typeface="Fira Mono"/>
              </a:rPr>
              <a:t>href</a:t>
            </a:r>
            <a:r>
              <a:rPr b="0" i="0" lang="ru-RU" sz="1800" u="none" cap="none" strike="noStrike">
                <a:solidFill>
                  <a:srgbClr val="756BB1"/>
                </a:solidFill>
                <a:latin typeface="Fira Mono"/>
                <a:ea typeface="Fira Mono"/>
                <a:cs typeface="Fira Mono"/>
                <a:sym typeface="Fira Mono"/>
              </a:rPr>
              <a:t>=</a:t>
            </a:r>
            <a:r>
              <a:rPr b="0" i="0" lang="ru-RU" sz="1800" u="none" cap="none" strike="noStrike">
                <a:solidFill>
                  <a:srgbClr val="31A354"/>
                </a:solidFill>
                <a:latin typeface="Fira Mono"/>
                <a:ea typeface="Fira Mono"/>
                <a:cs typeface="Fira Mono"/>
                <a:sym typeface="Fira Mono"/>
              </a:rPr>
              <a:t>"circle.html"</a:t>
            </a:r>
            <a:r>
              <a:rPr b="0" i="0" lang="ru-RU" sz="1800" u="none" cap="none" strike="noStrike">
                <a:solidFill>
                  <a:srgbClr val="333333"/>
                </a:solidFill>
                <a:latin typeface="Fira Mono"/>
                <a:ea typeface="Fira Mono"/>
                <a:cs typeface="Fira Mono"/>
                <a:sym typeface="Fira Mono"/>
              </a:rPr>
              <a:t> </a:t>
            </a:r>
            <a:r>
              <a:rPr b="0" i="0" lang="ru-RU" sz="1800" u="none" cap="none" strike="noStrike">
                <a:solidFill>
                  <a:srgbClr val="E6550D"/>
                </a:solidFill>
                <a:latin typeface="Fira Mono"/>
                <a:ea typeface="Fira Mono"/>
                <a:cs typeface="Fira Mono"/>
                <a:sym typeface="Fira Mono"/>
              </a:rPr>
              <a:t>alt</a:t>
            </a:r>
            <a:r>
              <a:rPr b="0" i="0" lang="ru-RU" sz="1800" u="none" cap="none" strike="noStrike">
                <a:solidFill>
                  <a:srgbClr val="756BB1"/>
                </a:solidFill>
                <a:latin typeface="Fira Mono"/>
                <a:ea typeface="Fira Mono"/>
                <a:cs typeface="Fira Mono"/>
                <a:sym typeface="Fira Mono"/>
              </a:rPr>
              <a:t>=</a:t>
            </a:r>
            <a:r>
              <a:rPr b="0" i="0" lang="ru-RU" sz="1800" u="none" cap="none" strike="noStrike">
                <a:solidFill>
                  <a:srgbClr val="31A354"/>
                </a:solidFill>
                <a:latin typeface="Fira Mono"/>
                <a:ea typeface="Fira Mono"/>
                <a:cs typeface="Fira Mono"/>
                <a:sym typeface="Fira Mono"/>
              </a:rPr>
              <a:t>""</a:t>
            </a:r>
            <a:r>
              <a:rPr b="0" i="0" lang="ru-RU" sz="1800" u="none" cap="none" strike="noStrike">
                <a:solidFill>
                  <a:srgbClr val="3182BD"/>
                </a:solidFill>
                <a:latin typeface="Fira Mono"/>
                <a:ea typeface="Fira Mono"/>
                <a:cs typeface="Fira Mono"/>
                <a:sym typeface="Fira Mono"/>
              </a:rPr>
              <a:t>&gt;</a:t>
            </a:r>
            <a:endParaRPr b="0" i="0" sz="1800" u="none" cap="none" strike="noStrike">
              <a:solidFill>
                <a:srgbClr val="333333"/>
              </a:solidFill>
              <a:latin typeface="Fira Mono"/>
              <a:ea typeface="Fira Mono"/>
              <a:cs typeface="Fira Mono"/>
              <a:sym typeface="Fira Mono"/>
            </a:endParaRPr>
          </a:p>
          <a:p>
            <a:pPr indent="0" lvl="0" marL="0" marR="0" rtl="0" algn="l">
              <a:lnSpc>
                <a:spcPct val="100000"/>
              </a:lnSpc>
              <a:spcBef>
                <a:spcPts val="0"/>
              </a:spcBef>
              <a:spcAft>
                <a:spcPts val="0"/>
              </a:spcAft>
              <a:buClr>
                <a:srgbClr val="4A4A4A"/>
              </a:buClr>
              <a:buSzPts val="1800"/>
              <a:buFont typeface="PT Sans"/>
              <a:buNone/>
            </a:pPr>
            <a:r>
              <a:rPr b="0" i="0" lang="ru-RU" sz="1800" u="none" cap="none" strike="noStrike">
                <a:solidFill>
                  <a:srgbClr val="4A4A4A"/>
                </a:solidFill>
                <a:latin typeface="PT Sans"/>
                <a:ea typeface="PT Sans"/>
                <a:cs typeface="PT Sans"/>
                <a:sym typeface="PT Sans"/>
              </a:rPr>
              <a:t>Для прямоугольника — координаты левого верхнего и правого нижнего угла.</a:t>
            </a:r>
            <a:endParaRPr b="0" i="0" sz="1800" u="none" cap="none" strike="noStrike">
              <a:solidFill>
                <a:srgbClr val="3182BD"/>
              </a:solidFill>
              <a:latin typeface="Fira Mono"/>
              <a:ea typeface="Fira Mono"/>
              <a:cs typeface="Fira Mono"/>
              <a:sym typeface="Fira Mono"/>
            </a:endParaRPr>
          </a:p>
          <a:p>
            <a:pPr indent="0" lvl="0" marL="0" marR="0" rtl="0" algn="l">
              <a:lnSpc>
                <a:spcPct val="100000"/>
              </a:lnSpc>
              <a:spcBef>
                <a:spcPts val="0"/>
              </a:spcBef>
              <a:spcAft>
                <a:spcPts val="0"/>
              </a:spcAft>
              <a:buClr>
                <a:srgbClr val="3182BD"/>
              </a:buClr>
              <a:buSzPts val="1800"/>
              <a:buFont typeface="Fira Mono"/>
              <a:buNone/>
            </a:pPr>
            <a:r>
              <a:rPr b="0" i="0" lang="ru-RU" sz="1800" u="none" cap="none" strike="noStrike">
                <a:solidFill>
                  <a:srgbClr val="3182BD"/>
                </a:solidFill>
                <a:latin typeface="Fira Mono"/>
                <a:ea typeface="Fira Mono"/>
                <a:cs typeface="Fira Mono"/>
                <a:sym typeface="Fira Mono"/>
              </a:rPr>
              <a:t>&lt;area</a:t>
            </a:r>
            <a:r>
              <a:rPr b="0" i="0" lang="ru-RU" sz="1800" u="none" cap="none" strike="noStrike">
                <a:solidFill>
                  <a:srgbClr val="333333"/>
                </a:solidFill>
                <a:latin typeface="Fira Mono"/>
                <a:ea typeface="Fira Mono"/>
                <a:cs typeface="Fira Mono"/>
                <a:sym typeface="Fira Mono"/>
              </a:rPr>
              <a:t> </a:t>
            </a:r>
            <a:r>
              <a:rPr b="0" i="0" lang="ru-RU" sz="1800" u="none" cap="none" strike="noStrike">
                <a:solidFill>
                  <a:srgbClr val="E6550D"/>
                </a:solidFill>
                <a:latin typeface="Fira Mono"/>
                <a:ea typeface="Fira Mono"/>
                <a:cs typeface="Fira Mono"/>
                <a:sym typeface="Fira Mono"/>
              </a:rPr>
              <a:t>shape</a:t>
            </a:r>
            <a:r>
              <a:rPr b="0" i="0" lang="ru-RU" sz="1800" u="none" cap="none" strike="noStrike">
                <a:solidFill>
                  <a:srgbClr val="756BB1"/>
                </a:solidFill>
                <a:latin typeface="Fira Mono"/>
                <a:ea typeface="Fira Mono"/>
                <a:cs typeface="Fira Mono"/>
                <a:sym typeface="Fira Mono"/>
              </a:rPr>
              <a:t>=</a:t>
            </a:r>
            <a:r>
              <a:rPr b="0" i="0" lang="ru-RU" sz="1800" u="none" cap="none" strike="noStrike">
                <a:solidFill>
                  <a:srgbClr val="31A354"/>
                </a:solidFill>
                <a:latin typeface="Fira Mono"/>
                <a:ea typeface="Fira Mono"/>
                <a:cs typeface="Fira Mono"/>
                <a:sym typeface="Fira Mono"/>
              </a:rPr>
              <a:t>"rect"</a:t>
            </a:r>
            <a:r>
              <a:rPr b="0" i="0" lang="ru-RU" sz="1800" u="none" cap="none" strike="noStrike">
                <a:solidFill>
                  <a:srgbClr val="333333"/>
                </a:solidFill>
                <a:latin typeface="Fira Mono"/>
                <a:ea typeface="Fira Mono"/>
                <a:cs typeface="Fira Mono"/>
                <a:sym typeface="Fira Mono"/>
              </a:rPr>
              <a:t> </a:t>
            </a:r>
            <a:r>
              <a:rPr b="0" i="0" lang="ru-RU" sz="1800" u="none" cap="none" strike="noStrike">
                <a:solidFill>
                  <a:srgbClr val="E6550D"/>
                </a:solidFill>
                <a:latin typeface="Fira Mono"/>
                <a:ea typeface="Fira Mono"/>
                <a:cs typeface="Fira Mono"/>
                <a:sym typeface="Fira Mono"/>
              </a:rPr>
              <a:t>coords</a:t>
            </a:r>
            <a:r>
              <a:rPr b="0" i="0" lang="ru-RU" sz="1800" u="none" cap="none" strike="noStrike">
                <a:solidFill>
                  <a:srgbClr val="756BB1"/>
                </a:solidFill>
                <a:latin typeface="Fira Mono"/>
                <a:ea typeface="Fira Mono"/>
                <a:cs typeface="Fira Mono"/>
                <a:sym typeface="Fira Mono"/>
              </a:rPr>
              <a:t>=</a:t>
            </a:r>
            <a:r>
              <a:rPr b="0" i="0" lang="ru-RU" sz="1800" u="none" cap="none" strike="noStrike">
                <a:solidFill>
                  <a:srgbClr val="31A354"/>
                </a:solidFill>
                <a:latin typeface="Fira Mono"/>
                <a:ea typeface="Fira Mono"/>
                <a:cs typeface="Fira Mono"/>
                <a:sym typeface="Fira Mono"/>
              </a:rPr>
              <a:t>"24,18, 210, 56"</a:t>
            </a:r>
            <a:r>
              <a:rPr b="0" i="0" lang="ru-RU" sz="1800" u="none" cap="none" strike="noStrike">
                <a:solidFill>
                  <a:srgbClr val="333333"/>
                </a:solidFill>
                <a:latin typeface="Fira Mono"/>
                <a:ea typeface="Fira Mono"/>
                <a:cs typeface="Fira Mono"/>
                <a:sym typeface="Fira Mono"/>
              </a:rPr>
              <a:t> </a:t>
            </a:r>
            <a:r>
              <a:rPr b="0" i="0" lang="ru-RU" sz="1800" u="none" cap="none" strike="noStrike">
                <a:solidFill>
                  <a:srgbClr val="E6550D"/>
                </a:solidFill>
                <a:latin typeface="Fira Mono"/>
                <a:ea typeface="Fira Mono"/>
                <a:cs typeface="Fira Mono"/>
                <a:sym typeface="Fira Mono"/>
              </a:rPr>
              <a:t>href</a:t>
            </a:r>
            <a:r>
              <a:rPr b="0" i="0" lang="ru-RU" sz="1800" u="none" cap="none" strike="noStrike">
                <a:solidFill>
                  <a:srgbClr val="756BB1"/>
                </a:solidFill>
                <a:latin typeface="Fira Mono"/>
                <a:ea typeface="Fira Mono"/>
                <a:cs typeface="Fira Mono"/>
                <a:sym typeface="Fira Mono"/>
              </a:rPr>
              <a:t>=</a:t>
            </a:r>
            <a:r>
              <a:rPr b="0" i="0" lang="ru-RU" sz="1800" u="none" cap="none" strike="noStrike">
                <a:solidFill>
                  <a:srgbClr val="31A354"/>
                </a:solidFill>
                <a:latin typeface="Fira Mono"/>
                <a:ea typeface="Fira Mono"/>
                <a:cs typeface="Fira Mono"/>
                <a:sym typeface="Fira Mono"/>
              </a:rPr>
              <a:t>"rect.html"</a:t>
            </a:r>
            <a:r>
              <a:rPr b="0" i="0" lang="ru-RU" sz="1800" u="none" cap="none" strike="noStrike">
                <a:solidFill>
                  <a:srgbClr val="333333"/>
                </a:solidFill>
                <a:latin typeface="Fira Mono"/>
                <a:ea typeface="Fira Mono"/>
                <a:cs typeface="Fira Mono"/>
                <a:sym typeface="Fira Mono"/>
              </a:rPr>
              <a:t> </a:t>
            </a:r>
            <a:r>
              <a:rPr b="0" i="0" lang="ru-RU" sz="1800" u="none" cap="none" strike="noStrike">
                <a:solidFill>
                  <a:srgbClr val="E6550D"/>
                </a:solidFill>
                <a:latin typeface="Fira Mono"/>
                <a:ea typeface="Fira Mono"/>
                <a:cs typeface="Fira Mono"/>
                <a:sym typeface="Fira Mono"/>
              </a:rPr>
              <a:t>alt</a:t>
            </a:r>
            <a:r>
              <a:rPr b="0" i="0" lang="ru-RU" sz="1800" u="none" cap="none" strike="noStrike">
                <a:solidFill>
                  <a:srgbClr val="756BB1"/>
                </a:solidFill>
                <a:latin typeface="Fira Mono"/>
                <a:ea typeface="Fira Mono"/>
                <a:cs typeface="Fira Mono"/>
                <a:sym typeface="Fira Mono"/>
              </a:rPr>
              <a:t>=</a:t>
            </a:r>
            <a:r>
              <a:rPr b="0" i="0" lang="ru-RU" sz="1800" u="none" cap="none" strike="noStrike">
                <a:solidFill>
                  <a:srgbClr val="31A354"/>
                </a:solidFill>
                <a:latin typeface="Fira Mono"/>
                <a:ea typeface="Fira Mono"/>
                <a:cs typeface="Fira Mono"/>
                <a:sym typeface="Fira Mono"/>
              </a:rPr>
              <a:t>""</a:t>
            </a:r>
            <a:r>
              <a:rPr b="0" i="0" lang="ru-RU" sz="1800" u="none" cap="none" strike="noStrike">
                <a:solidFill>
                  <a:srgbClr val="3182BD"/>
                </a:solidFill>
                <a:latin typeface="Fira Mono"/>
                <a:ea typeface="Fira Mono"/>
                <a:cs typeface="Fira Mono"/>
                <a:sym typeface="Fira Mono"/>
              </a:rPr>
              <a:t>&gt;</a:t>
            </a:r>
            <a:endParaRPr b="0" i="0" sz="1800" u="none" cap="none" strike="noStrike">
              <a:solidFill>
                <a:srgbClr val="333333"/>
              </a:solidFill>
              <a:latin typeface="Fira Mono"/>
              <a:ea typeface="Fira Mono"/>
              <a:cs typeface="Fira Mono"/>
              <a:sym typeface="Fira Mono"/>
            </a:endParaRPr>
          </a:p>
          <a:p>
            <a:pPr indent="0" lvl="0" marL="0" marR="0" rtl="0" algn="l">
              <a:lnSpc>
                <a:spcPct val="100000"/>
              </a:lnSpc>
              <a:spcBef>
                <a:spcPts val="0"/>
              </a:spcBef>
              <a:spcAft>
                <a:spcPts val="0"/>
              </a:spcAft>
              <a:buClr>
                <a:srgbClr val="4A4A4A"/>
              </a:buClr>
              <a:buSzPts val="1800"/>
              <a:buFont typeface="PT Sans"/>
              <a:buNone/>
            </a:pPr>
            <a:r>
              <a:rPr b="0" i="0" lang="ru-RU" sz="1800" u="none" cap="none" strike="noStrike">
                <a:solidFill>
                  <a:srgbClr val="4A4A4A"/>
                </a:solidFill>
                <a:latin typeface="PT Sans"/>
                <a:ea typeface="PT Sans"/>
                <a:cs typeface="PT Sans"/>
                <a:sym typeface="PT Sans"/>
              </a:rPr>
              <a:t>Для полигона задаются координаты его вершин, как показано на рис. 1.</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A4A4A"/>
              </a:buClr>
              <a:buSzPts val="1800"/>
              <a:buFont typeface="PT Sans"/>
              <a:buNone/>
            </a:pPr>
            <a:r>
              <a:rPr b="0" i="0" lang="ru-RU" sz="1800" u="none" cap="none" strike="noStrike">
                <a:solidFill>
                  <a:srgbClr val="4A4A4A"/>
                </a:solidFill>
                <a:latin typeface="PT Sans"/>
                <a:ea typeface="PT Sans"/>
                <a:cs typeface="PT Sans"/>
                <a:sym typeface="PT Sans"/>
              </a:rPr>
              <a:t>                </a:t>
            </a:r>
            <a:endParaRPr b="0" i="0" sz="1800" u="none" cap="none" strike="noStrike">
              <a:solidFill>
                <a:srgbClr val="4A4A4A"/>
              </a:solidFill>
              <a:latin typeface="PT Sans"/>
              <a:ea typeface="PT Sans"/>
              <a:cs typeface="PT Sans"/>
              <a:sym typeface="PT Sans"/>
            </a:endParaRPr>
          </a:p>
          <a:p>
            <a:pPr indent="0" lvl="0" marL="0" marR="0" rtl="0" algn="l">
              <a:lnSpc>
                <a:spcPct val="100000"/>
              </a:lnSpc>
              <a:spcBef>
                <a:spcPts val="0"/>
              </a:spcBef>
              <a:spcAft>
                <a:spcPts val="0"/>
              </a:spcAft>
              <a:buClr>
                <a:schemeClr val="dk1"/>
              </a:buClr>
              <a:buSzPts val="1800"/>
              <a:buFont typeface="Arial"/>
              <a:buNone/>
            </a:pPr>
            <a:r>
              <a:t/>
            </a:r>
            <a:endParaRPr sz="1800">
              <a:solidFill>
                <a:srgbClr val="4A4A4A"/>
              </a:solidFill>
              <a:latin typeface="PT Sans"/>
              <a:ea typeface="PT Sans"/>
              <a:cs typeface="PT Sans"/>
              <a:sym typeface="PT Sans"/>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4A4A4A"/>
              </a:solidFill>
              <a:latin typeface="PT Sans"/>
              <a:ea typeface="PT Sans"/>
              <a:cs typeface="PT Sans"/>
              <a:sym typeface="PT Sans"/>
            </a:endParaRPr>
          </a:p>
          <a:p>
            <a:pPr indent="0" lvl="0" marL="0" marR="0" rtl="0" algn="l">
              <a:lnSpc>
                <a:spcPct val="100000"/>
              </a:lnSpc>
              <a:spcBef>
                <a:spcPts val="0"/>
              </a:spcBef>
              <a:spcAft>
                <a:spcPts val="0"/>
              </a:spcAft>
              <a:buClr>
                <a:schemeClr val="dk1"/>
              </a:buClr>
              <a:buSzPts val="1800"/>
              <a:buFont typeface="Arial"/>
              <a:buNone/>
            </a:pPr>
            <a:r>
              <a:t/>
            </a:r>
            <a:endParaRPr sz="1800">
              <a:solidFill>
                <a:srgbClr val="4A4A4A"/>
              </a:solidFill>
              <a:latin typeface="PT Sans"/>
              <a:ea typeface="PT Sans"/>
              <a:cs typeface="PT Sans"/>
              <a:sym typeface="PT Sans"/>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4A4A4A"/>
              </a:solidFill>
              <a:latin typeface="PT Sans"/>
              <a:ea typeface="PT Sans"/>
              <a:cs typeface="PT Sans"/>
              <a:sym typeface="PT Sans"/>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4A4A4A"/>
              </a:buClr>
              <a:buSzPts val="1800"/>
              <a:buFont typeface="Georgia"/>
              <a:buNone/>
            </a:pPr>
            <a:r>
              <a:rPr b="0" i="1" lang="ru-RU" sz="1800" u="none" cap="none" strike="noStrike">
                <a:solidFill>
                  <a:srgbClr val="4A4A4A"/>
                </a:solidFill>
                <a:latin typeface="Georgia"/>
                <a:ea typeface="Georgia"/>
                <a:cs typeface="Georgia"/>
                <a:sym typeface="Georgia"/>
              </a:rPr>
              <a:t>Рис. 1. Координатные точки для полигона</a:t>
            </a:r>
            <a:endParaRPr b="0" i="0" sz="1800" u="none" cap="none" strike="noStrike">
              <a:solidFill>
                <a:schemeClr val="dk1"/>
              </a:solidFill>
              <a:latin typeface="Arial"/>
              <a:ea typeface="Arial"/>
              <a:cs typeface="Arial"/>
              <a:sym typeface="Arial"/>
            </a:endParaRPr>
          </a:p>
        </p:txBody>
      </p:sp>
      <p:pic>
        <p:nvPicPr>
          <p:cNvPr descr="Координатные точки для полигона" id="232" name="Google Shape;232;p34"/>
          <p:cNvPicPr preferRelativeResize="0"/>
          <p:nvPr/>
        </p:nvPicPr>
        <p:blipFill rotWithShape="1">
          <a:blip r:embed="rId3">
            <a:alphaModFix/>
          </a:blip>
          <a:srcRect b="0" l="0" r="0" t="0"/>
          <a:stretch/>
        </p:blipFill>
        <p:spPr>
          <a:xfrm>
            <a:off x="5014255" y="4667323"/>
            <a:ext cx="1962151" cy="1285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nvSpPr>
        <p:spPr>
          <a:xfrm>
            <a:off x="467710" y="146494"/>
            <a:ext cx="11256579"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ru-RU" sz="4800" u="none" cap="none" strike="noStrike">
                <a:solidFill>
                  <a:srgbClr val="FF0000"/>
                </a:solidFill>
                <a:latin typeface="Calibri"/>
                <a:ea typeface="Calibri"/>
                <a:cs typeface="Calibri"/>
                <a:sym typeface="Calibri"/>
              </a:rPr>
              <a:t>11) Привести пример размещения изображений-карт на веб-страницах</a:t>
            </a:r>
            <a:endParaRPr/>
          </a:p>
        </p:txBody>
      </p:sp>
      <p:sp>
        <p:nvSpPr>
          <p:cNvPr id="238" name="Google Shape;238;p35"/>
          <p:cNvSpPr/>
          <p:nvPr/>
        </p:nvSpPr>
        <p:spPr>
          <a:xfrm>
            <a:off x="121640" y="1626831"/>
            <a:ext cx="11948718" cy="5084675"/>
          </a:xfrm>
          <a:prstGeom prst="rect">
            <a:avLst/>
          </a:prstGeom>
          <a:solidFill>
            <a:srgbClr val="F8F7F2"/>
          </a:solidFill>
          <a:ln>
            <a:noFill/>
          </a:ln>
        </p:spPr>
        <p:txBody>
          <a:bodyPr anchorCtr="0" anchor="ctr" bIns="158700" lIns="190425" spcFirstLastPara="1" rIns="0" wrap="square" tIns="0">
            <a:noAutofit/>
          </a:bodyPr>
          <a:lstStyle/>
          <a:p>
            <a:pPr indent="0" lvl="0" marL="0" marR="0" rtl="0" algn="l">
              <a:lnSpc>
                <a:spcPct val="100000"/>
              </a:lnSpc>
              <a:spcBef>
                <a:spcPts val="0"/>
              </a:spcBef>
              <a:spcAft>
                <a:spcPts val="0"/>
              </a:spcAft>
              <a:buClr>
                <a:srgbClr val="333333"/>
              </a:buClr>
              <a:buSzPts val="1600"/>
              <a:buFont typeface="Georgia"/>
              <a:buNone/>
            </a:pPr>
            <a:r>
              <a:rPr b="1" i="0" lang="ru-RU" sz="1600" u="none" cap="none" strike="noStrike">
                <a:solidFill>
                  <a:srgbClr val="333333"/>
                </a:solidFill>
                <a:latin typeface="Georgia"/>
                <a:ea typeface="Georgia"/>
                <a:cs typeface="Georgia"/>
                <a:sym typeface="Georgia"/>
              </a:rPr>
              <a:t>Клиентский вариант карты-изображения</a:t>
            </a:r>
            <a:endParaRPr/>
          </a:p>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000000"/>
                </a:solidFill>
                <a:latin typeface="Arial"/>
                <a:ea typeface="Arial"/>
                <a:cs typeface="Arial"/>
                <a:sym typeface="Arial"/>
              </a:rPr>
              <a:t>Для указания того, что изображение является картой, используется атрибут </a:t>
            </a:r>
            <a:r>
              <a:rPr b="0" i="0" lang="ru-RU" sz="1600" u="none" cap="none" strike="noStrike">
                <a:solidFill>
                  <a:srgbClr val="B61039"/>
                </a:solidFill>
                <a:latin typeface="Arial"/>
                <a:ea typeface="Arial"/>
                <a:cs typeface="Arial"/>
                <a:sym typeface="Arial"/>
              </a:rPr>
              <a:t>usemap</a:t>
            </a:r>
            <a:r>
              <a:rPr b="0" i="0" lang="ru-RU" sz="1600" u="none" cap="none" strike="noStrike">
                <a:solidFill>
                  <a:srgbClr val="000000"/>
                </a:solidFill>
                <a:latin typeface="Arial"/>
                <a:ea typeface="Arial"/>
                <a:cs typeface="Arial"/>
                <a:sym typeface="Arial"/>
              </a:rPr>
              <a:t> тега </a:t>
            </a:r>
            <a:r>
              <a:rPr b="1" i="0" lang="ru-RU" sz="1600" u="none" cap="none" strike="noStrike">
                <a:solidFill>
                  <a:srgbClr val="006699"/>
                </a:solidFill>
                <a:latin typeface="Courier New"/>
                <a:ea typeface="Courier New"/>
                <a:cs typeface="Courier New"/>
                <a:sym typeface="Courier New"/>
              </a:rPr>
              <a:t>&lt;img&gt;</a:t>
            </a:r>
            <a:r>
              <a:rPr b="0" i="0" lang="ru-RU" sz="1600" u="none" cap="none" strike="noStrike">
                <a:solidFill>
                  <a:srgbClr val="000000"/>
                </a:solidFill>
                <a:latin typeface="Arial"/>
                <a:ea typeface="Arial"/>
                <a:cs typeface="Arial"/>
                <a:sym typeface="Arial"/>
              </a:rPr>
              <a:t>. В качестве значения указывается ссылка на описание конфигурации карты.</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000000"/>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sz="1600">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000000"/>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666666"/>
              </a:buClr>
              <a:buSzPts val="1600"/>
              <a:buFont typeface="Georgia"/>
              <a:buNone/>
            </a:pPr>
            <a:r>
              <a:rPr b="0" i="1" lang="ru-RU" sz="1600" u="none" cap="none" strike="noStrike">
                <a:solidFill>
                  <a:srgbClr val="666666"/>
                </a:solidFill>
                <a:latin typeface="Georgia"/>
                <a:ea typeface="Georgia"/>
                <a:cs typeface="Georgia"/>
                <a:sym typeface="Georgia"/>
              </a:rPr>
              <a:t>Рис. 1. Закладки являются ссылками, созданными с помощью карты</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000000"/>
                </a:solidFill>
                <a:latin typeface="Arial"/>
                <a:ea typeface="Arial"/>
                <a:cs typeface="Arial"/>
                <a:sym typeface="Arial"/>
              </a:rPr>
              <a:t>Чтобы сделать ссылки на закладки, показанные на рис. 1, следует использовать следующий код (пример 1).</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685C53"/>
              </a:buClr>
              <a:buSzPts val="1600"/>
              <a:buFont typeface="Arial"/>
              <a:buNone/>
            </a:pPr>
            <a:r>
              <a:rPr b="1" i="0" lang="ru-RU" sz="1600" u="none" cap="none" strike="noStrike">
                <a:solidFill>
                  <a:srgbClr val="685C53"/>
                </a:solidFill>
                <a:latin typeface="Arial"/>
                <a:ea typeface="Arial"/>
                <a:cs typeface="Arial"/>
                <a:sym typeface="Arial"/>
              </a:rPr>
              <a:t>Пример 1. Использование карты-изображения</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6699"/>
              </a:buClr>
              <a:buSzPts val="1600"/>
              <a:buFont typeface="Courier New"/>
              <a:buNone/>
            </a:pPr>
            <a:r>
              <a:rPr b="0" i="0" lang="ru-RU" sz="1600" u="none" cap="none" strike="noStrike">
                <a:solidFill>
                  <a:srgbClr val="006699"/>
                </a:solidFill>
                <a:latin typeface="Courier New"/>
                <a:ea typeface="Courier New"/>
                <a:cs typeface="Courier New"/>
                <a:sym typeface="Courier New"/>
              </a:rPr>
              <a:t>&lt;!DOCTYPE HTML PUBLIC "-//W3C//DTD HTML 4.01//EN" "http://www.w3.org/TR/html4/strict.dtd"&gt;</a:t>
            </a:r>
            <a:r>
              <a:rPr b="0" i="0" lang="ru-RU" sz="1600" u="none" cap="none" strike="noStrike">
                <a:solidFill>
                  <a:srgbClr val="000000"/>
                </a:solidFill>
                <a:latin typeface="Courier New"/>
                <a:ea typeface="Courier New"/>
                <a:cs typeface="Courier New"/>
                <a:sym typeface="Courier New"/>
              </a:rPr>
              <a:t> </a:t>
            </a:r>
            <a:r>
              <a:rPr b="1" i="0" lang="ru-RU" sz="1600" u="none" cap="none" strike="noStrike">
                <a:solidFill>
                  <a:srgbClr val="006699"/>
                </a:solidFill>
                <a:latin typeface="Courier New"/>
                <a:ea typeface="Courier New"/>
                <a:cs typeface="Courier New"/>
                <a:sym typeface="Courier New"/>
              </a:rPr>
              <a:t>&lt;html&gt;</a:t>
            </a:r>
            <a:r>
              <a:rPr b="0" i="0" lang="ru-RU" sz="1600" u="none" cap="none" strike="noStrike">
                <a:solidFill>
                  <a:srgbClr val="000000"/>
                </a:solidFill>
                <a:latin typeface="Courier New"/>
                <a:ea typeface="Courier New"/>
                <a:cs typeface="Courier New"/>
                <a:sym typeface="Courier New"/>
              </a:rPr>
              <a:t> </a:t>
            </a:r>
            <a:r>
              <a:rPr b="1" i="0" lang="ru-RU" sz="1600" u="none" cap="none" strike="noStrike">
                <a:solidFill>
                  <a:srgbClr val="006699"/>
                </a:solidFill>
                <a:latin typeface="Courier New"/>
                <a:ea typeface="Courier New"/>
                <a:cs typeface="Courier New"/>
                <a:sym typeface="Courier New"/>
              </a:rPr>
              <a:t>&lt;head&gt;</a:t>
            </a:r>
            <a:r>
              <a:rPr b="0" i="0" lang="ru-RU" sz="1600" u="none" cap="none" strike="noStrike">
                <a:solidFill>
                  <a:srgbClr val="000000"/>
                </a:solidFill>
                <a:latin typeface="Courier New"/>
                <a:ea typeface="Courier New"/>
                <a:cs typeface="Courier New"/>
                <a:sym typeface="Courier New"/>
              </a:rPr>
              <a:t> </a:t>
            </a:r>
            <a:r>
              <a:rPr b="1" i="0" lang="ru-RU" sz="1600" u="none" cap="none" strike="noStrike">
                <a:solidFill>
                  <a:srgbClr val="006699"/>
                </a:solidFill>
                <a:latin typeface="Courier New"/>
                <a:ea typeface="Courier New"/>
                <a:cs typeface="Courier New"/>
                <a:sym typeface="Courier New"/>
              </a:rPr>
              <a:t>&lt;meta</a:t>
            </a:r>
            <a:r>
              <a:rPr b="0" i="0" lang="ru-RU" sz="1600" u="none" cap="none" strike="noStrike">
                <a:solidFill>
                  <a:srgbClr val="B61039"/>
                </a:solidFill>
                <a:latin typeface="Courier New"/>
                <a:ea typeface="Courier New"/>
                <a:cs typeface="Courier New"/>
                <a:sym typeface="Courier New"/>
              </a:rPr>
              <a:t> http-equiv=</a:t>
            </a:r>
            <a:r>
              <a:rPr b="0" i="0" lang="ru-RU" sz="1600" u="none" cap="none" strike="noStrike">
                <a:solidFill>
                  <a:srgbClr val="39892F"/>
                </a:solidFill>
                <a:latin typeface="Courier New"/>
                <a:ea typeface="Courier New"/>
                <a:cs typeface="Courier New"/>
                <a:sym typeface="Courier New"/>
              </a:rPr>
              <a:t>"Content-Type"</a:t>
            </a:r>
            <a:r>
              <a:rPr b="0" i="0" lang="ru-RU" sz="1600" u="none" cap="none" strike="noStrike">
                <a:solidFill>
                  <a:srgbClr val="B61039"/>
                </a:solidFill>
                <a:latin typeface="Courier New"/>
                <a:ea typeface="Courier New"/>
                <a:cs typeface="Courier New"/>
                <a:sym typeface="Courier New"/>
              </a:rPr>
              <a:t> content=</a:t>
            </a:r>
            <a:r>
              <a:rPr b="0" i="0" lang="ru-RU" sz="1600" u="none" cap="none" strike="noStrike">
                <a:solidFill>
                  <a:srgbClr val="39892F"/>
                </a:solidFill>
                <a:latin typeface="Courier New"/>
                <a:ea typeface="Courier New"/>
                <a:cs typeface="Courier New"/>
                <a:sym typeface="Courier New"/>
              </a:rPr>
              <a:t>"text/html; charset=utf-8"</a:t>
            </a:r>
            <a:r>
              <a:rPr b="1" i="0" lang="ru-RU" sz="1600" u="none" cap="none" strike="noStrike">
                <a:solidFill>
                  <a:srgbClr val="006699"/>
                </a:solidFill>
                <a:latin typeface="Courier New"/>
                <a:ea typeface="Courier New"/>
                <a:cs typeface="Courier New"/>
                <a:sym typeface="Courier New"/>
              </a:rPr>
              <a:t>&gt;</a:t>
            </a:r>
            <a:r>
              <a:rPr b="0" i="0" lang="ru-RU" sz="1600" u="none" cap="none" strike="noStrike">
                <a:solidFill>
                  <a:srgbClr val="000000"/>
                </a:solidFill>
                <a:latin typeface="Courier New"/>
                <a:ea typeface="Courier New"/>
                <a:cs typeface="Courier New"/>
                <a:sym typeface="Courier New"/>
              </a:rPr>
              <a:t> </a:t>
            </a:r>
            <a:r>
              <a:rPr b="1" i="0" lang="ru-RU" sz="1600" u="none" cap="none" strike="noStrike">
                <a:solidFill>
                  <a:srgbClr val="006699"/>
                </a:solidFill>
                <a:latin typeface="Courier New"/>
                <a:ea typeface="Courier New"/>
                <a:cs typeface="Courier New"/>
                <a:sym typeface="Courier New"/>
              </a:rPr>
              <a:t>&lt;title&gt;</a:t>
            </a:r>
            <a:r>
              <a:rPr b="0" i="0" lang="ru-RU" sz="1600" u="none" cap="none" strike="noStrike">
                <a:solidFill>
                  <a:srgbClr val="000000"/>
                </a:solidFill>
                <a:latin typeface="Courier New"/>
                <a:ea typeface="Courier New"/>
                <a:cs typeface="Courier New"/>
                <a:sym typeface="Courier New"/>
              </a:rPr>
              <a:t>Карта-изображение</a:t>
            </a:r>
            <a:r>
              <a:rPr b="1" i="0" lang="ru-RU" sz="1600" u="none" cap="none" strike="noStrike">
                <a:solidFill>
                  <a:srgbClr val="006699"/>
                </a:solidFill>
                <a:latin typeface="Courier New"/>
                <a:ea typeface="Courier New"/>
                <a:cs typeface="Courier New"/>
                <a:sym typeface="Courier New"/>
              </a:rPr>
              <a:t>&lt;/title&gt;</a:t>
            </a:r>
            <a:r>
              <a:rPr b="0" i="0" lang="ru-RU" sz="1600" u="none" cap="none" strike="noStrike">
                <a:solidFill>
                  <a:srgbClr val="000000"/>
                </a:solidFill>
                <a:latin typeface="Courier New"/>
                <a:ea typeface="Courier New"/>
                <a:cs typeface="Courier New"/>
                <a:sym typeface="Courier New"/>
              </a:rPr>
              <a:t> </a:t>
            </a:r>
            <a:r>
              <a:rPr b="1" i="0" lang="ru-RU" sz="1600" u="none" cap="none" strike="noStrike">
                <a:solidFill>
                  <a:srgbClr val="006699"/>
                </a:solidFill>
                <a:latin typeface="Courier New"/>
                <a:ea typeface="Courier New"/>
                <a:cs typeface="Courier New"/>
                <a:sym typeface="Courier New"/>
              </a:rPr>
              <a:t>&lt;/head&gt;</a:t>
            </a:r>
            <a:r>
              <a:rPr b="0" i="0" lang="ru-RU" sz="1600" u="none" cap="none" strike="noStrike">
                <a:solidFill>
                  <a:srgbClr val="000000"/>
                </a:solidFill>
                <a:latin typeface="Courier New"/>
                <a:ea typeface="Courier New"/>
                <a:cs typeface="Courier New"/>
                <a:sym typeface="Courier New"/>
              </a:rPr>
              <a:t> </a:t>
            </a:r>
            <a:r>
              <a:rPr b="1" i="0" lang="ru-RU" sz="1600" u="none" cap="none" strike="noStrike">
                <a:solidFill>
                  <a:srgbClr val="006699"/>
                </a:solidFill>
                <a:latin typeface="Courier New"/>
                <a:ea typeface="Courier New"/>
                <a:cs typeface="Courier New"/>
                <a:sym typeface="Courier New"/>
              </a:rPr>
              <a:t>&lt;body&gt;</a:t>
            </a:r>
            <a:r>
              <a:rPr b="0" i="0" lang="ru-RU" sz="1600" u="none" cap="none" strike="noStrike">
                <a:solidFill>
                  <a:srgbClr val="000000"/>
                </a:solidFill>
                <a:latin typeface="Courier New"/>
                <a:ea typeface="Courier New"/>
                <a:cs typeface="Courier New"/>
                <a:sym typeface="Courier New"/>
              </a:rPr>
              <a:t> </a:t>
            </a:r>
            <a:r>
              <a:rPr b="1" i="0" lang="ru-RU" sz="1600" u="none" cap="none" strike="noStrike">
                <a:solidFill>
                  <a:srgbClr val="006699"/>
                </a:solidFill>
                <a:latin typeface="Courier New"/>
                <a:ea typeface="Courier New"/>
                <a:cs typeface="Courier New"/>
                <a:sym typeface="Courier New"/>
              </a:rPr>
              <a:t>&lt;p&gt;&lt;img</a:t>
            </a:r>
            <a:r>
              <a:rPr b="0" i="0" lang="ru-RU" sz="1600" u="none" cap="none" strike="noStrike">
                <a:solidFill>
                  <a:srgbClr val="B61039"/>
                </a:solidFill>
                <a:latin typeface="Courier New"/>
                <a:ea typeface="Courier New"/>
                <a:cs typeface="Courier New"/>
                <a:sym typeface="Courier New"/>
              </a:rPr>
              <a:t> src=</a:t>
            </a:r>
            <a:r>
              <a:rPr b="0" i="0" lang="ru-RU" sz="1600" u="none" cap="none" strike="noStrike">
                <a:solidFill>
                  <a:srgbClr val="39892F"/>
                </a:solidFill>
                <a:latin typeface="Courier New"/>
                <a:ea typeface="Courier New"/>
                <a:cs typeface="Courier New"/>
                <a:sym typeface="Courier New"/>
              </a:rPr>
              <a:t>"images/map.gif"</a:t>
            </a:r>
            <a:r>
              <a:rPr b="0" i="0" lang="ru-RU" sz="1600" u="none" cap="none" strike="noStrike">
                <a:solidFill>
                  <a:srgbClr val="B61039"/>
                </a:solidFill>
                <a:latin typeface="Courier New"/>
                <a:ea typeface="Courier New"/>
                <a:cs typeface="Courier New"/>
                <a:sym typeface="Courier New"/>
              </a:rPr>
              <a:t> width=</a:t>
            </a:r>
            <a:r>
              <a:rPr b="0" i="0" lang="ru-RU" sz="1600" u="none" cap="none" strike="noStrike">
                <a:solidFill>
                  <a:srgbClr val="39892F"/>
                </a:solidFill>
                <a:latin typeface="Courier New"/>
                <a:ea typeface="Courier New"/>
                <a:cs typeface="Courier New"/>
                <a:sym typeface="Courier New"/>
              </a:rPr>
              <a:t>"411"</a:t>
            </a:r>
            <a:r>
              <a:rPr b="0" i="0" lang="ru-RU" sz="1600" u="none" cap="none" strike="noStrike">
                <a:solidFill>
                  <a:srgbClr val="B61039"/>
                </a:solidFill>
                <a:latin typeface="Courier New"/>
                <a:ea typeface="Courier New"/>
                <a:cs typeface="Courier New"/>
                <a:sym typeface="Courier New"/>
              </a:rPr>
              <a:t> height=</a:t>
            </a:r>
            <a:r>
              <a:rPr b="0" i="0" lang="ru-RU" sz="1600" u="none" cap="none" strike="noStrike">
                <a:solidFill>
                  <a:srgbClr val="39892F"/>
                </a:solidFill>
                <a:latin typeface="Courier New"/>
                <a:ea typeface="Courier New"/>
                <a:cs typeface="Courier New"/>
                <a:sym typeface="Courier New"/>
              </a:rPr>
              <a:t>"46"</a:t>
            </a:r>
            <a:r>
              <a:rPr b="0" i="0" lang="ru-RU" sz="1600" u="none" cap="none" strike="noStrike">
                <a:solidFill>
                  <a:srgbClr val="B61039"/>
                </a:solidFill>
                <a:latin typeface="Courier New"/>
                <a:ea typeface="Courier New"/>
                <a:cs typeface="Courier New"/>
                <a:sym typeface="Courier New"/>
              </a:rPr>
              <a:t> usemap=</a:t>
            </a:r>
            <a:r>
              <a:rPr b="0" i="0" lang="ru-RU" sz="1600" u="none" cap="none" strike="noStrike">
                <a:solidFill>
                  <a:srgbClr val="39892F"/>
                </a:solidFill>
                <a:latin typeface="Courier New"/>
                <a:ea typeface="Courier New"/>
                <a:cs typeface="Courier New"/>
                <a:sym typeface="Courier New"/>
              </a:rPr>
              <a:t>"#map"</a:t>
            </a:r>
            <a:r>
              <a:rPr b="0" i="0" lang="ru-RU" sz="1600" u="none" cap="none" strike="noStrike">
                <a:solidFill>
                  <a:srgbClr val="B61039"/>
                </a:solidFill>
                <a:latin typeface="Courier New"/>
                <a:ea typeface="Courier New"/>
                <a:cs typeface="Courier New"/>
                <a:sym typeface="Courier New"/>
              </a:rPr>
              <a:t> alt=</a:t>
            </a:r>
            <a:r>
              <a:rPr b="0" i="0" lang="ru-RU" sz="1600" u="none" cap="none" strike="noStrike">
                <a:solidFill>
                  <a:srgbClr val="39892F"/>
                </a:solidFill>
                <a:latin typeface="Courier New"/>
                <a:ea typeface="Courier New"/>
                <a:cs typeface="Courier New"/>
                <a:sym typeface="Courier New"/>
              </a:rPr>
              <a:t>"Навигация"</a:t>
            </a:r>
            <a:r>
              <a:rPr b="1" i="0" lang="ru-RU" sz="1600" u="none" cap="none" strike="noStrike">
                <a:solidFill>
                  <a:srgbClr val="006699"/>
                </a:solidFill>
                <a:latin typeface="Courier New"/>
                <a:ea typeface="Courier New"/>
                <a:cs typeface="Courier New"/>
                <a:sym typeface="Courier New"/>
              </a:rPr>
              <a:t>&gt;&lt;/p&gt;</a:t>
            </a:r>
            <a:r>
              <a:rPr b="0" i="0" lang="ru-RU" sz="1600" u="none" cap="none" strike="noStrike">
                <a:solidFill>
                  <a:srgbClr val="000000"/>
                </a:solidFill>
                <a:latin typeface="Courier New"/>
                <a:ea typeface="Courier New"/>
                <a:cs typeface="Courier New"/>
                <a:sym typeface="Courier New"/>
              </a:rPr>
              <a:t> </a:t>
            </a:r>
            <a:r>
              <a:rPr b="1" i="0" lang="ru-RU" sz="1600" u="none" cap="none" strike="noStrike">
                <a:solidFill>
                  <a:srgbClr val="006699"/>
                </a:solidFill>
                <a:latin typeface="Courier New"/>
                <a:ea typeface="Courier New"/>
                <a:cs typeface="Courier New"/>
                <a:sym typeface="Courier New"/>
              </a:rPr>
              <a:t>&lt;p&gt;&lt;map</a:t>
            </a:r>
            <a:r>
              <a:rPr b="0" i="0" lang="ru-RU" sz="1600" u="none" cap="none" strike="noStrike">
                <a:solidFill>
                  <a:srgbClr val="B61039"/>
                </a:solidFill>
                <a:latin typeface="Courier New"/>
                <a:ea typeface="Courier New"/>
                <a:cs typeface="Courier New"/>
                <a:sym typeface="Courier New"/>
              </a:rPr>
              <a:t> name=</a:t>
            </a:r>
            <a:r>
              <a:rPr b="0" i="0" lang="ru-RU" sz="1600" u="none" cap="none" strike="noStrike">
                <a:solidFill>
                  <a:srgbClr val="39892F"/>
                </a:solidFill>
                <a:latin typeface="Courier New"/>
                <a:ea typeface="Courier New"/>
                <a:cs typeface="Courier New"/>
                <a:sym typeface="Courier New"/>
              </a:rPr>
              <a:t>"map"</a:t>
            </a:r>
            <a:r>
              <a:rPr b="1" i="0" lang="ru-RU" sz="1600" u="none" cap="none" strike="noStrike">
                <a:solidFill>
                  <a:srgbClr val="006699"/>
                </a:solidFill>
                <a:latin typeface="Courier New"/>
                <a:ea typeface="Courier New"/>
                <a:cs typeface="Courier New"/>
                <a:sym typeface="Courier New"/>
              </a:rPr>
              <a:t>&gt;</a:t>
            </a:r>
            <a:r>
              <a:rPr b="0" i="0" lang="ru-RU" sz="1600" u="none" cap="none" strike="noStrike">
                <a:solidFill>
                  <a:srgbClr val="000000"/>
                </a:solidFill>
                <a:latin typeface="Courier New"/>
                <a:ea typeface="Courier New"/>
                <a:cs typeface="Courier New"/>
                <a:sym typeface="Courier New"/>
              </a:rPr>
              <a:t> </a:t>
            </a:r>
            <a:r>
              <a:rPr b="1" i="0" lang="ru-RU" sz="1600" u="none" cap="none" strike="noStrike">
                <a:solidFill>
                  <a:srgbClr val="006699"/>
                </a:solidFill>
                <a:latin typeface="Courier New"/>
                <a:ea typeface="Courier New"/>
                <a:cs typeface="Courier New"/>
                <a:sym typeface="Courier New"/>
              </a:rPr>
              <a:t>&lt;area</a:t>
            </a:r>
            <a:r>
              <a:rPr b="0" i="0" lang="ru-RU" sz="1600" u="none" cap="none" strike="noStrike">
                <a:solidFill>
                  <a:srgbClr val="B61039"/>
                </a:solidFill>
                <a:latin typeface="Courier New"/>
                <a:ea typeface="Courier New"/>
                <a:cs typeface="Courier New"/>
                <a:sym typeface="Courier New"/>
              </a:rPr>
              <a:t> shape=</a:t>
            </a:r>
            <a:r>
              <a:rPr b="0" i="0" lang="ru-RU" sz="1600" u="none" cap="none" strike="noStrike">
                <a:solidFill>
                  <a:srgbClr val="39892F"/>
                </a:solidFill>
                <a:latin typeface="Courier New"/>
                <a:ea typeface="Courier New"/>
                <a:cs typeface="Courier New"/>
                <a:sym typeface="Courier New"/>
              </a:rPr>
              <a:t>"poly"</a:t>
            </a:r>
            <a:r>
              <a:rPr b="0" i="0" lang="ru-RU" sz="1600" u="none" cap="none" strike="noStrike">
                <a:solidFill>
                  <a:srgbClr val="B61039"/>
                </a:solidFill>
                <a:latin typeface="Courier New"/>
                <a:ea typeface="Courier New"/>
                <a:cs typeface="Courier New"/>
                <a:sym typeface="Courier New"/>
              </a:rPr>
              <a:t> alt=</a:t>
            </a:r>
            <a:r>
              <a:rPr b="0" i="0" lang="ru-RU" sz="1600" u="none" cap="none" strike="noStrike">
                <a:solidFill>
                  <a:srgbClr val="39892F"/>
                </a:solidFill>
                <a:latin typeface="Courier New"/>
                <a:ea typeface="Courier New"/>
                <a:cs typeface="Courier New"/>
                <a:sym typeface="Courier New"/>
              </a:rPr>
              <a:t>"Закладка 2"</a:t>
            </a:r>
            <a:r>
              <a:rPr b="1" i="0" lang="ru-RU" sz="1600" u="none" cap="none" strike="noStrike">
                <a:solidFill>
                  <a:srgbClr val="006699"/>
                </a:solidFill>
                <a:latin typeface="Courier New"/>
                <a:ea typeface="Courier New"/>
                <a:cs typeface="Courier New"/>
                <a:sym typeface="Courier New"/>
              </a:rPr>
              <a:t> </a:t>
            </a:r>
            <a:r>
              <a:rPr b="0" i="0" lang="ru-RU" sz="1600" u="none" cap="none" strike="noStrike">
                <a:solidFill>
                  <a:srgbClr val="B61039"/>
                </a:solidFill>
                <a:latin typeface="Courier New"/>
                <a:ea typeface="Courier New"/>
                <a:cs typeface="Courier New"/>
                <a:sym typeface="Courier New"/>
              </a:rPr>
              <a:t> coords=</a:t>
            </a:r>
            <a:r>
              <a:rPr b="0" i="0" lang="ru-RU" sz="1600" u="none" cap="none" strike="noStrike">
                <a:solidFill>
                  <a:srgbClr val="39892F"/>
                </a:solidFill>
                <a:latin typeface="Courier New"/>
                <a:ea typeface="Courier New"/>
                <a:cs typeface="Courier New"/>
                <a:sym typeface="Courier New"/>
              </a:rPr>
              <a:t>"210,27, 203,9, 202,6, 197,2, 192,1, 120,1, 115,2, 110,6, 112,9, 119,27, 119,32, 211,32, 210,27"</a:t>
            </a:r>
            <a:r>
              <a:rPr b="1" i="0" lang="ru-RU" sz="1600" u="none" cap="none" strike="noStrike">
                <a:solidFill>
                  <a:srgbClr val="006699"/>
                </a:solidFill>
                <a:latin typeface="Courier New"/>
                <a:ea typeface="Courier New"/>
                <a:cs typeface="Courier New"/>
                <a:sym typeface="Courier New"/>
              </a:rPr>
              <a:t> </a:t>
            </a:r>
            <a:r>
              <a:rPr b="0" i="0" lang="ru-RU" sz="1600" u="none" cap="none" strike="noStrike">
                <a:solidFill>
                  <a:srgbClr val="B61039"/>
                </a:solidFill>
                <a:latin typeface="Courier New"/>
                <a:ea typeface="Courier New"/>
                <a:cs typeface="Courier New"/>
                <a:sym typeface="Courier New"/>
              </a:rPr>
              <a:t> href=</a:t>
            </a:r>
            <a:r>
              <a:rPr b="0" i="0" lang="ru-RU" sz="1600" u="none" cap="none" strike="noStrike">
                <a:solidFill>
                  <a:srgbClr val="39892F"/>
                </a:solidFill>
                <a:latin typeface="Courier New"/>
                <a:ea typeface="Courier New"/>
                <a:cs typeface="Courier New"/>
                <a:sym typeface="Courier New"/>
              </a:rPr>
              <a:t>"2.html"</a:t>
            </a:r>
            <a:r>
              <a:rPr b="1" i="0" lang="ru-RU" sz="1600" u="none" cap="none" strike="noStrike">
                <a:solidFill>
                  <a:srgbClr val="006699"/>
                </a:solidFill>
                <a:latin typeface="Courier New"/>
                <a:ea typeface="Courier New"/>
                <a:cs typeface="Courier New"/>
                <a:sym typeface="Courier New"/>
              </a:rPr>
              <a:t>&gt;</a:t>
            </a:r>
            <a:r>
              <a:rPr b="0" i="0" lang="ru-RU" sz="1600" u="none" cap="none" strike="noStrike">
                <a:solidFill>
                  <a:srgbClr val="000000"/>
                </a:solidFill>
                <a:latin typeface="Courier New"/>
                <a:ea typeface="Courier New"/>
                <a:cs typeface="Courier New"/>
                <a:sym typeface="Courier New"/>
              </a:rPr>
              <a:t> </a:t>
            </a:r>
            <a:r>
              <a:rPr b="1" i="0" lang="ru-RU" sz="1600" u="none" cap="none" strike="noStrike">
                <a:solidFill>
                  <a:srgbClr val="006699"/>
                </a:solidFill>
                <a:latin typeface="Courier New"/>
                <a:ea typeface="Courier New"/>
                <a:cs typeface="Courier New"/>
                <a:sym typeface="Courier New"/>
              </a:rPr>
              <a:t>&lt;area</a:t>
            </a:r>
            <a:r>
              <a:rPr b="0" i="0" lang="ru-RU" sz="1600" u="none" cap="none" strike="noStrike">
                <a:solidFill>
                  <a:srgbClr val="B61039"/>
                </a:solidFill>
                <a:latin typeface="Courier New"/>
                <a:ea typeface="Courier New"/>
                <a:cs typeface="Courier New"/>
                <a:sym typeface="Courier New"/>
              </a:rPr>
              <a:t> shape=</a:t>
            </a:r>
            <a:r>
              <a:rPr b="0" i="0" lang="ru-RU" sz="1600" u="none" cap="none" strike="noStrike">
                <a:solidFill>
                  <a:srgbClr val="39892F"/>
                </a:solidFill>
                <a:latin typeface="Courier New"/>
                <a:ea typeface="Courier New"/>
                <a:cs typeface="Courier New"/>
                <a:sym typeface="Courier New"/>
              </a:rPr>
              <a:t>"poly"</a:t>
            </a:r>
            <a:r>
              <a:rPr b="0" i="0" lang="ru-RU" sz="1600" u="none" cap="none" strike="noStrike">
                <a:solidFill>
                  <a:srgbClr val="B61039"/>
                </a:solidFill>
                <a:latin typeface="Courier New"/>
                <a:ea typeface="Courier New"/>
                <a:cs typeface="Courier New"/>
                <a:sym typeface="Courier New"/>
              </a:rPr>
              <a:t> alt=</a:t>
            </a:r>
            <a:r>
              <a:rPr b="0" i="0" lang="ru-RU" sz="1600" u="none" cap="none" strike="noStrike">
                <a:solidFill>
                  <a:srgbClr val="39892F"/>
                </a:solidFill>
                <a:latin typeface="Courier New"/>
                <a:ea typeface="Courier New"/>
                <a:cs typeface="Courier New"/>
                <a:sym typeface="Courier New"/>
              </a:rPr>
              <a:t>"Закладка 3"</a:t>
            </a:r>
            <a:r>
              <a:rPr b="1" i="0" lang="ru-RU" sz="1600" u="none" cap="none" strike="noStrike">
                <a:solidFill>
                  <a:srgbClr val="006699"/>
                </a:solidFill>
                <a:latin typeface="Courier New"/>
                <a:ea typeface="Courier New"/>
                <a:cs typeface="Courier New"/>
                <a:sym typeface="Courier New"/>
              </a:rPr>
              <a:t> </a:t>
            </a:r>
            <a:r>
              <a:rPr b="0" i="0" lang="ru-RU" sz="1600" u="none" cap="none" strike="noStrike">
                <a:solidFill>
                  <a:srgbClr val="B61039"/>
                </a:solidFill>
                <a:latin typeface="Courier New"/>
                <a:ea typeface="Courier New"/>
                <a:cs typeface="Courier New"/>
                <a:sym typeface="Courier New"/>
              </a:rPr>
              <a:t> coords=</a:t>
            </a:r>
            <a:r>
              <a:rPr b="0" i="0" lang="ru-RU" sz="1600" u="none" cap="none" strike="noStrike">
                <a:solidFill>
                  <a:srgbClr val="39892F"/>
                </a:solidFill>
                <a:latin typeface="Courier New"/>
                <a:ea typeface="Courier New"/>
                <a:cs typeface="Courier New"/>
                <a:sym typeface="Courier New"/>
              </a:rPr>
              <a:t>"302,27, 295,9, 293,6, 289,2, 283,1, 212,1, 206,2, 202,6, 203,9, 210,27, 211,32, 284,32, 303,32, 302,27"</a:t>
            </a:r>
            <a:r>
              <a:rPr b="0" i="0" lang="ru-RU" sz="1600" u="none" cap="none" strike="noStrike">
                <a:solidFill>
                  <a:srgbClr val="B61039"/>
                </a:solidFill>
                <a:latin typeface="Courier New"/>
                <a:ea typeface="Courier New"/>
                <a:cs typeface="Courier New"/>
                <a:sym typeface="Courier New"/>
              </a:rPr>
              <a:t> href=</a:t>
            </a:r>
            <a:r>
              <a:rPr b="0" i="0" lang="ru-RU" sz="1600" u="none" cap="none" strike="noStrike">
                <a:solidFill>
                  <a:srgbClr val="39892F"/>
                </a:solidFill>
                <a:latin typeface="Courier New"/>
                <a:ea typeface="Courier New"/>
                <a:cs typeface="Courier New"/>
                <a:sym typeface="Courier New"/>
              </a:rPr>
              <a:t>"3.html"</a:t>
            </a:r>
            <a:r>
              <a:rPr b="1" i="0" lang="ru-RU" sz="1600" u="none" cap="none" strike="noStrike">
                <a:solidFill>
                  <a:srgbClr val="006699"/>
                </a:solidFill>
                <a:latin typeface="Courier New"/>
                <a:ea typeface="Courier New"/>
                <a:cs typeface="Courier New"/>
                <a:sym typeface="Courier New"/>
              </a:rPr>
              <a:t>&gt;</a:t>
            </a:r>
            <a:r>
              <a:rPr b="0" i="0" lang="ru-RU" sz="1600" u="none" cap="none" strike="noStrike">
                <a:solidFill>
                  <a:srgbClr val="000000"/>
                </a:solidFill>
                <a:latin typeface="Courier New"/>
                <a:ea typeface="Courier New"/>
                <a:cs typeface="Courier New"/>
                <a:sym typeface="Courier New"/>
              </a:rPr>
              <a:t> </a:t>
            </a:r>
            <a:r>
              <a:rPr b="1" i="0" lang="ru-RU" sz="1600" u="none" cap="none" strike="noStrike">
                <a:solidFill>
                  <a:srgbClr val="006699"/>
                </a:solidFill>
                <a:latin typeface="Courier New"/>
                <a:ea typeface="Courier New"/>
                <a:cs typeface="Courier New"/>
                <a:sym typeface="Courier New"/>
              </a:rPr>
              <a:t>&lt;area</a:t>
            </a:r>
            <a:r>
              <a:rPr b="0" i="0" lang="ru-RU" sz="1600" u="none" cap="none" strike="noStrike">
                <a:solidFill>
                  <a:srgbClr val="B61039"/>
                </a:solidFill>
                <a:latin typeface="Courier New"/>
                <a:ea typeface="Courier New"/>
                <a:cs typeface="Courier New"/>
                <a:sym typeface="Courier New"/>
              </a:rPr>
              <a:t> shape=</a:t>
            </a:r>
            <a:r>
              <a:rPr b="0" i="0" lang="ru-RU" sz="1600" u="none" cap="none" strike="noStrike">
                <a:solidFill>
                  <a:srgbClr val="39892F"/>
                </a:solidFill>
                <a:latin typeface="Courier New"/>
                <a:ea typeface="Courier New"/>
                <a:cs typeface="Courier New"/>
                <a:sym typeface="Courier New"/>
              </a:rPr>
              <a:t>"poly"</a:t>
            </a:r>
            <a:r>
              <a:rPr b="0" i="0" lang="ru-RU" sz="1600" u="none" cap="none" strike="noStrike">
                <a:solidFill>
                  <a:srgbClr val="B61039"/>
                </a:solidFill>
                <a:latin typeface="Courier New"/>
                <a:ea typeface="Courier New"/>
                <a:cs typeface="Courier New"/>
                <a:sym typeface="Courier New"/>
              </a:rPr>
              <a:t> alt=</a:t>
            </a:r>
            <a:r>
              <a:rPr b="0" i="0" lang="ru-RU" sz="1600" u="none" cap="none" strike="noStrike">
                <a:solidFill>
                  <a:srgbClr val="39892F"/>
                </a:solidFill>
                <a:latin typeface="Courier New"/>
                <a:ea typeface="Courier New"/>
                <a:cs typeface="Courier New"/>
                <a:sym typeface="Courier New"/>
              </a:rPr>
              <a:t>"Закладка 4"</a:t>
            </a:r>
            <a:r>
              <a:rPr b="1" i="0" lang="ru-RU" sz="1600" u="none" cap="none" strike="noStrike">
                <a:solidFill>
                  <a:srgbClr val="006699"/>
                </a:solidFill>
                <a:latin typeface="Courier New"/>
                <a:ea typeface="Courier New"/>
                <a:cs typeface="Courier New"/>
                <a:sym typeface="Courier New"/>
              </a:rPr>
              <a:t> </a:t>
            </a:r>
            <a:r>
              <a:rPr b="0" i="0" lang="ru-RU" sz="1600" u="none" cap="none" strike="noStrike">
                <a:solidFill>
                  <a:srgbClr val="B61039"/>
                </a:solidFill>
                <a:latin typeface="Courier New"/>
                <a:ea typeface="Courier New"/>
                <a:cs typeface="Courier New"/>
                <a:sym typeface="Courier New"/>
              </a:rPr>
              <a:t> coords=</a:t>
            </a:r>
            <a:r>
              <a:rPr b="0" i="0" lang="ru-RU" sz="1600" u="none" cap="none" strike="noStrike">
                <a:solidFill>
                  <a:srgbClr val="39892F"/>
                </a:solidFill>
                <a:latin typeface="Courier New"/>
                <a:ea typeface="Courier New"/>
                <a:cs typeface="Courier New"/>
                <a:sym typeface="Courier New"/>
              </a:rPr>
              <a:t>"302,27, 303,32, 394,32, 393,27, 386,9, 382,3, 375,1, 303,1, 298,2, 293,6, 295,9, 302,27"</a:t>
            </a:r>
            <a:r>
              <a:rPr b="1" i="0" lang="ru-RU" sz="1600" u="none" cap="none" strike="noStrike">
                <a:solidFill>
                  <a:srgbClr val="006699"/>
                </a:solidFill>
                <a:latin typeface="Courier New"/>
                <a:ea typeface="Courier New"/>
                <a:cs typeface="Courier New"/>
                <a:sym typeface="Courier New"/>
              </a:rPr>
              <a:t> </a:t>
            </a:r>
            <a:r>
              <a:rPr b="0" i="0" lang="ru-RU" sz="1600" u="none" cap="none" strike="noStrike">
                <a:solidFill>
                  <a:srgbClr val="B61039"/>
                </a:solidFill>
                <a:latin typeface="Courier New"/>
                <a:ea typeface="Courier New"/>
                <a:cs typeface="Courier New"/>
                <a:sym typeface="Courier New"/>
              </a:rPr>
              <a:t> href=</a:t>
            </a:r>
            <a:r>
              <a:rPr b="0" i="0" lang="ru-RU" sz="1600" u="none" cap="none" strike="noStrike">
                <a:solidFill>
                  <a:srgbClr val="39892F"/>
                </a:solidFill>
                <a:latin typeface="Courier New"/>
                <a:ea typeface="Courier New"/>
                <a:cs typeface="Courier New"/>
                <a:sym typeface="Courier New"/>
              </a:rPr>
              <a:t>"4.html"</a:t>
            </a:r>
            <a:r>
              <a:rPr b="1" i="0" lang="ru-RU" sz="1600" u="none" cap="none" strike="noStrike">
                <a:solidFill>
                  <a:srgbClr val="006699"/>
                </a:solidFill>
                <a:latin typeface="Courier New"/>
                <a:ea typeface="Courier New"/>
                <a:cs typeface="Courier New"/>
                <a:sym typeface="Courier New"/>
              </a:rPr>
              <a:t>&gt;</a:t>
            </a:r>
            <a:r>
              <a:rPr b="0" i="0" lang="ru-RU" sz="1600" u="none" cap="none" strike="noStrike">
                <a:solidFill>
                  <a:srgbClr val="000000"/>
                </a:solidFill>
                <a:latin typeface="Courier New"/>
                <a:ea typeface="Courier New"/>
                <a:cs typeface="Courier New"/>
                <a:sym typeface="Courier New"/>
              </a:rPr>
              <a:t> </a:t>
            </a:r>
            <a:r>
              <a:rPr b="1" i="0" lang="ru-RU" sz="1600" u="none" cap="none" strike="noStrike">
                <a:solidFill>
                  <a:srgbClr val="006699"/>
                </a:solidFill>
                <a:latin typeface="Courier New"/>
                <a:ea typeface="Courier New"/>
                <a:cs typeface="Courier New"/>
                <a:sym typeface="Courier New"/>
              </a:rPr>
              <a:t>&lt;/map&gt;&lt;/p&gt;</a:t>
            </a:r>
            <a:r>
              <a:rPr b="0" i="0" lang="ru-RU" sz="1600" u="none" cap="none" strike="noStrike">
                <a:solidFill>
                  <a:srgbClr val="000000"/>
                </a:solidFill>
                <a:latin typeface="Courier New"/>
                <a:ea typeface="Courier New"/>
                <a:cs typeface="Courier New"/>
                <a:sym typeface="Courier New"/>
              </a:rPr>
              <a:t> </a:t>
            </a:r>
            <a:r>
              <a:rPr b="1" i="0" lang="ru-RU" sz="1600" u="none" cap="none" strike="noStrike">
                <a:solidFill>
                  <a:srgbClr val="006699"/>
                </a:solidFill>
                <a:latin typeface="Courier New"/>
                <a:ea typeface="Courier New"/>
                <a:cs typeface="Courier New"/>
                <a:sym typeface="Courier New"/>
              </a:rPr>
              <a:t>&lt;/body&gt;</a:t>
            </a:r>
            <a:r>
              <a:rPr b="0" i="0" lang="ru-RU" sz="1600" u="none" cap="none" strike="noStrike">
                <a:solidFill>
                  <a:srgbClr val="000000"/>
                </a:solidFill>
                <a:latin typeface="Courier New"/>
                <a:ea typeface="Courier New"/>
                <a:cs typeface="Courier New"/>
                <a:sym typeface="Courier New"/>
              </a:rPr>
              <a:t> </a:t>
            </a:r>
            <a:r>
              <a:rPr b="1" i="0" lang="ru-RU" sz="1600" u="none" cap="none" strike="noStrike">
                <a:solidFill>
                  <a:srgbClr val="006699"/>
                </a:solidFill>
                <a:latin typeface="Courier New"/>
                <a:ea typeface="Courier New"/>
                <a:cs typeface="Courier New"/>
                <a:sym typeface="Courier New"/>
              </a:rPr>
              <a:t>&lt;/html&gt;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39" name="Google Shape;239;p35"/>
          <p:cNvSpPr/>
          <p:nvPr/>
        </p:nvSpPr>
        <p:spPr>
          <a:xfrm>
            <a:off x="8357786" y="101025"/>
            <a:ext cx="3834213" cy="116955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ru-RU" sz="1000" u="none" cap="none" strike="noStrike">
                <a:solidFill>
                  <a:srgbClr val="000000"/>
                </a:solidFill>
                <a:latin typeface="Arial"/>
                <a:ea typeface="Arial"/>
                <a:cs typeface="Arial"/>
                <a:sym typeface="Arial"/>
              </a:rPr>
              <a:t>Для указания браузеру, что изображение является картой, применяется атрибут </a:t>
            </a:r>
            <a:r>
              <a:rPr b="0" i="0" lang="ru-RU" sz="1000" u="none" cap="none" strike="noStrike">
                <a:solidFill>
                  <a:srgbClr val="B61039"/>
                </a:solidFill>
                <a:latin typeface="Arial"/>
                <a:ea typeface="Arial"/>
                <a:cs typeface="Arial"/>
                <a:sym typeface="Arial"/>
              </a:rPr>
              <a:t>usemap</a:t>
            </a:r>
            <a:r>
              <a:rPr b="0" i="0" lang="ru-RU" sz="1000" u="none" cap="none" strike="noStrike">
                <a:solidFill>
                  <a:srgbClr val="000000"/>
                </a:solidFill>
                <a:latin typeface="Arial"/>
                <a:ea typeface="Arial"/>
                <a:cs typeface="Arial"/>
                <a:sym typeface="Arial"/>
              </a:rPr>
              <a:t>. Он является ссылкой на описание конфигурации карты, которая задается тегом </a:t>
            </a:r>
            <a:r>
              <a:rPr b="1" i="0" lang="ru-RU" sz="1000" u="none" cap="none" strike="noStrike">
                <a:solidFill>
                  <a:srgbClr val="006699"/>
                </a:solidFill>
                <a:latin typeface="Courier New"/>
                <a:ea typeface="Courier New"/>
                <a:cs typeface="Courier New"/>
                <a:sym typeface="Courier New"/>
              </a:rPr>
              <a:t>&lt;map&gt;</a:t>
            </a:r>
            <a:r>
              <a:rPr b="0" i="0" lang="ru-RU" sz="1000" u="none" cap="none" strike="noStrike">
                <a:solidFill>
                  <a:srgbClr val="000000"/>
                </a:solidFill>
                <a:latin typeface="Arial"/>
                <a:ea typeface="Arial"/>
                <a:cs typeface="Arial"/>
                <a:sym typeface="Arial"/>
              </a:rPr>
              <a:t>. Значение атрибута </a:t>
            </a:r>
            <a:r>
              <a:rPr b="0" i="0" lang="ru-RU" sz="1000" u="none" cap="none" strike="noStrike">
                <a:solidFill>
                  <a:srgbClr val="B61039"/>
                </a:solidFill>
                <a:latin typeface="Arial"/>
                <a:ea typeface="Arial"/>
                <a:cs typeface="Arial"/>
                <a:sym typeface="Arial"/>
              </a:rPr>
              <a:t>name</a:t>
            </a:r>
            <a:r>
              <a:rPr b="0" i="0" lang="ru-RU" sz="1000" u="none" cap="none" strike="noStrike">
                <a:solidFill>
                  <a:srgbClr val="000000"/>
                </a:solidFill>
                <a:latin typeface="Arial"/>
                <a:ea typeface="Arial"/>
                <a:cs typeface="Arial"/>
                <a:sym typeface="Arial"/>
              </a:rPr>
              <a:t> данного тега должно соответствовать имени в </a:t>
            </a:r>
            <a:r>
              <a:rPr b="0" i="0" lang="ru-RU" sz="1000" u="none" cap="none" strike="noStrike">
                <a:solidFill>
                  <a:srgbClr val="B61039"/>
                </a:solidFill>
                <a:latin typeface="Arial"/>
                <a:ea typeface="Arial"/>
                <a:cs typeface="Arial"/>
                <a:sym typeface="Arial"/>
              </a:rPr>
              <a:t>usemap</a:t>
            </a:r>
            <a:r>
              <a:rPr b="0" i="0" lang="ru-RU" sz="1000" u="none" cap="none" strike="noStrike">
                <a:solidFill>
                  <a:srgbClr val="000000"/>
                </a:solidFill>
                <a:latin typeface="Arial"/>
                <a:ea typeface="Arial"/>
                <a:cs typeface="Arial"/>
                <a:sym typeface="Arial"/>
              </a:rPr>
              <a:t>. Для задания активой области, являющейся ссылкой на HTML-документ, используется тег </a:t>
            </a:r>
            <a:r>
              <a:rPr b="1" i="0" lang="ru-RU" sz="1000" u="none" cap="none" strike="noStrike">
                <a:solidFill>
                  <a:srgbClr val="006699"/>
                </a:solidFill>
                <a:latin typeface="Courier New"/>
                <a:ea typeface="Courier New"/>
                <a:cs typeface="Courier New"/>
                <a:sym typeface="Courier New"/>
              </a:rPr>
              <a:t>&lt;area&gt;</a:t>
            </a:r>
            <a:r>
              <a:rPr b="0" i="0" lang="ru-RU" sz="1000" u="none" cap="none" strike="noStrike">
                <a:solidFill>
                  <a:srgbClr val="000000"/>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p:txBody>
      </p:sp>
      <p:pic>
        <p:nvPicPr>
          <p:cNvPr descr="Рис. 1" id="240" name="Google Shape;240;p35"/>
          <p:cNvPicPr preferRelativeResize="0"/>
          <p:nvPr/>
        </p:nvPicPr>
        <p:blipFill rotWithShape="1">
          <a:blip r:embed="rId3">
            <a:alphaModFix/>
          </a:blip>
          <a:srcRect b="0" l="0" r="0" t="0"/>
          <a:stretch/>
        </p:blipFill>
        <p:spPr>
          <a:xfrm>
            <a:off x="3586963" y="2381745"/>
            <a:ext cx="3082285" cy="75573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p:nvPr/>
        </p:nvSpPr>
        <p:spPr>
          <a:xfrm>
            <a:off x="71307" y="0"/>
            <a:ext cx="11848050" cy="6776174"/>
          </a:xfrm>
          <a:prstGeom prst="rect">
            <a:avLst/>
          </a:prstGeom>
          <a:solidFill>
            <a:srgbClr val="FFFFFF"/>
          </a:solidFill>
          <a:ln>
            <a:noFill/>
          </a:ln>
        </p:spPr>
        <p:txBody>
          <a:bodyPr anchorCtr="0" anchor="ctr" bIns="0" lIns="0" spcFirstLastPara="1" rIns="0" wrap="square" tIns="190425">
            <a:noAutofit/>
          </a:bodyPr>
          <a:lstStyle/>
          <a:p>
            <a:pPr indent="0" lvl="0" marL="0" marR="0" rtl="0" algn="l">
              <a:lnSpc>
                <a:spcPct val="100000"/>
              </a:lnSpc>
              <a:spcBef>
                <a:spcPts val="0"/>
              </a:spcBef>
              <a:spcAft>
                <a:spcPts val="0"/>
              </a:spcAft>
              <a:buClr>
                <a:srgbClr val="333333"/>
              </a:buClr>
              <a:buSzPts val="1600"/>
              <a:buFont typeface="Georgia"/>
              <a:buNone/>
            </a:pPr>
            <a:r>
              <a:rPr b="1" i="0" lang="ru-RU" sz="1600" u="none" cap="none" strike="noStrike">
                <a:solidFill>
                  <a:srgbClr val="333333"/>
                </a:solidFill>
                <a:latin typeface="Georgia"/>
                <a:ea typeface="Georgia"/>
                <a:cs typeface="Georgia"/>
                <a:sym typeface="Georgia"/>
              </a:rPr>
              <a:t>Атрибуты тега AREA</a:t>
            </a:r>
            <a:endParaRPr/>
          </a:p>
          <a:p>
            <a:pPr indent="0" lvl="0" marL="0" marR="0" rtl="0" algn="l">
              <a:lnSpc>
                <a:spcPct val="100000"/>
              </a:lnSpc>
              <a:spcBef>
                <a:spcPts val="0"/>
              </a:spcBef>
              <a:spcAft>
                <a:spcPts val="0"/>
              </a:spcAft>
              <a:buClr>
                <a:schemeClr val="dk1"/>
              </a:buClr>
              <a:buSzPts val="1600"/>
              <a:buFont typeface="Arial"/>
              <a:buNone/>
            </a:pPr>
            <a:r>
              <a:t/>
            </a:r>
            <a:endParaRPr b="1"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666666"/>
              </a:buClr>
              <a:buSzPts val="1600"/>
              <a:buFont typeface="Arial"/>
              <a:buNone/>
            </a:pPr>
            <a:r>
              <a:rPr b="1" i="0" lang="ru-RU" sz="1600" u="none" cap="none" strike="noStrike">
                <a:solidFill>
                  <a:srgbClr val="666666"/>
                </a:solidFill>
                <a:latin typeface="Arial"/>
                <a:ea typeface="Arial"/>
                <a:cs typeface="Arial"/>
                <a:sym typeface="Arial"/>
              </a:rPr>
              <a:t>shape</a:t>
            </a:r>
            <a:endParaRPr b="1"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000000"/>
                </a:solidFill>
                <a:latin typeface="Arial"/>
                <a:ea typeface="Arial"/>
                <a:cs typeface="Arial"/>
                <a:sym typeface="Arial"/>
              </a:rPr>
              <a:t>Определяет форму активной области. Форма может быть в виде окружности (</a:t>
            </a:r>
            <a:r>
              <a:rPr b="0" i="0" lang="ru-RU" sz="1600" u="none" cap="none" strike="noStrike">
                <a:solidFill>
                  <a:srgbClr val="39892F"/>
                </a:solidFill>
                <a:latin typeface="Arial"/>
                <a:ea typeface="Arial"/>
                <a:cs typeface="Arial"/>
                <a:sym typeface="Arial"/>
              </a:rPr>
              <a:t>circle</a:t>
            </a:r>
            <a:r>
              <a:rPr b="0" i="0" lang="ru-RU" sz="1600" u="none" cap="none" strike="noStrike">
                <a:solidFill>
                  <a:srgbClr val="000000"/>
                </a:solidFill>
                <a:latin typeface="Arial"/>
                <a:ea typeface="Arial"/>
                <a:cs typeface="Arial"/>
                <a:sym typeface="Arial"/>
              </a:rPr>
              <a:t>), прямоугольника (</a:t>
            </a:r>
            <a:r>
              <a:rPr b="0" i="0" lang="ru-RU" sz="1600" u="none" cap="none" strike="noStrike">
                <a:solidFill>
                  <a:srgbClr val="39892F"/>
                </a:solidFill>
                <a:latin typeface="Arial"/>
                <a:ea typeface="Arial"/>
                <a:cs typeface="Arial"/>
                <a:sym typeface="Arial"/>
              </a:rPr>
              <a:t>rect</a:t>
            </a:r>
            <a:r>
              <a:rPr b="0" i="0" lang="ru-RU" sz="1600" u="none" cap="none" strike="noStrike">
                <a:solidFill>
                  <a:srgbClr val="000000"/>
                </a:solidFill>
                <a:latin typeface="Arial"/>
                <a:ea typeface="Arial"/>
                <a:cs typeface="Arial"/>
                <a:sym typeface="Arial"/>
              </a:rPr>
              <a:t>), полигона (</a:t>
            </a:r>
            <a:r>
              <a:rPr b="0" i="0" lang="ru-RU" sz="1600" u="none" cap="none" strike="noStrike">
                <a:solidFill>
                  <a:srgbClr val="39892F"/>
                </a:solidFill>
                <a:latin typeface="Arial"/>
                <a:ea typeface="Arial"/>
                <a:cs typeface="Arial"/>
                <a:sym typeface="Arial"/>
              </a:rPr>
              <a:t>poly</a:t>
            </a:r>
            <a:r>
              <a:rPr b="0" i="0" lang="ru-RU" sz="1600" u="none" cap="none" strike="noStrike">
                <a:solidFill>
                  <a:srgbClr val="000000"/>
                </a:solidFill>
                <a:latin typeface="Arial"/>
                <a:ea typeface="Arial"/>
                <a:cs typeface="Arial"/>
                <a:sym typeface="Arial"/>
              </a:rPr>
              <a:t>).</a:t>
            </a:r>
            <a:endParaRPr b="1"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666666"/>
              </a:buClr>
              <a:buSzPts val="1600"/>
              <a:buFont typeface="Arial"/>
              <a:buNone/>
            </a:pPr>
            <a:r>
              <a:rPr b="1" i="0" lang="ru-RU" sz="1600" u="none" cap="none" strike="noStrike">
                <a:solidFill>
                  <a:srgbClr val="666666"/>
                </a:solidFill>
                <a:latin typeface="Arial"/>
                <a:ea typeface="Arial"/>
                <a:cs typeface="Arial"/>
                <a:sym typeface="Arial"/>
              </a:rPr>
              <a:t>alt</a:t>
            </a:r>
            <a:endParaRPr b="1"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000000"/>
                </a:solidFill>
                <a:latin typeface="Arial"/>
                <a:ea typeface="Arial"/>
                <a:cs typeface="Arial"/>
                <a:sym typeface="Arial"/>
              </a:rPr>
              <a:t>Добавляет альтернативный текст для каждой области. Служит лишь комментарием для ссылки, поскольку на экран не выводится.</a:t>
            </a:r>
            <a:endParaRPr b="1"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666666"/>
              </a:buClr>
              <a:buSzPts val="1600"/>
              <a:buFont typeface="Arial"/>
              <a:buNone/>
            </a:pPr>
            <a:r>
              <a:rPr b="1" i="0" lang="ru-RU" sz="1600" u="none" cap="none" strike="noStrike">
                <a:solidFill>
                  <a:srgbClr val="666666"/>
                </a:solidFill>
                <a:latin typeface="Arial"/>
                <a:ea typeface="Arial"/>
                <a:cs typeface="Arial"/>
                <a:sym typeface="Arial"/>
              </a:rPr>
              <a:t>coords</a:t>
            </a:r>
            <a:endParaRPr b="1"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000000"/>
                </a:solidFill>
                <a:latin typeface="Arial"/>
                <a:ea typeface="Arial"/>
                <a:cs typeface="Arial"/>
                <a:sym typeface="Arial"/>
              </a:rPr>
              <a:t>Задает координаты активной области. Координаты отсчитываются в пикселах от левого верхнего угла изображения, которому соответствует значение 0,0. Первое число является координатой по горизонтали, второе — по вертикали. Список координат зависит от формы области.</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000000"/>
                </a:solidFill>
                <a:latin typeface="Arial"/>
                <a:ea typeface="Arial"/>
                <a:cs typeface="Arial"/>
                <a:sym typeface="Arial"/>
              </a:rPr>
              <a:t>Для окружности задаются три числа — координаты центра круга и радиус.</a:t>
            </a:r>
            <a:endParaRPr b="1" i="0" sz="1600" u="none" cap="none" strike="noStrike">
              <a:solidFill>
                <a:srgbClr val="00669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6699"/>
              </a:buClr>
              <a:buSzPts val="1600"/>
              <a:buFont typeface="Courier New"/>
              <a:buNone/>
            </a:pPr>
            <a:r>
              <a:rPr b="1" i="0" lang="ru-RU" sz="1600" u="none" cap="none" strike="noStrike">
                <a:solidFill>
                  <a:srgbClr val="006699"/>
                </a:solidFill>
                <a:latin typeface="Courier New"/>
                <a:ea typeface="Courier New"/>
                <a:cs typeface="Courier New"/>
                <a:sym typeface="Courier New"/>
              </a:rPr>
              <a:t>&lt;area</a:t>
            </a:r>
            <a:r>
              <a:rPr b="0" i="0" lang="ru-RU" sz="1600" u="none" cap="none" strike="noStrike">
                <a:solidFill>
                  <a:srgbClr val="B61039"/>
                </a:solidFill>
                <a:latin typeface="Courier New"/>
                <a:ea typeface="Courier New"/>
                <a:cs typeface="Courier New"/>
                <a:sym typeface="Courier New"/>
              </a:rPr>
              <a:t> shape=</a:t>
            </a:r>
            <a:r>
              <a:rPr b="0" i="0" lang="ru-RU" sz="1600" u="none" cap="none" strike="noStrike">
                <a:solidFill>
                  <a:srgbClr val="39892F"/>
                </a:solidFill>
                <a:latin typeface="Courier New"/>
                <a:ea typeface="Courier New"/>
                <a:cs typeface="Courier New"/>
                <a:sym typeface="Courier New"/>
              </a:rPr>
              <a:t>"circle"</a:t>
            </a:r>
            <a:r>
              <a:rPr b="0" i="0" lang="ru-RU" sz="1600" u="none" cap="none" strike="noStrike">
                <a:solidFill>
                  <a:srgbClr val="B61039"/>
                </a:solidFill>
                <a:latin typeface="Courier New"/>
                <a:ea typeface="Courier New"/>
                <a:cs typeface="Courier New"/>
                <a:sym typeface="Courier New"/>
              </a:rPr>
              <a:t> coords=</a:t>
            </a:r>
            <a:r>
              <a:rPr b="0" i="0" lang="ru-RU" sz="1600" u="none" cap="none" strike="noStrike">
                <a:solidFill>
                  <a:srgbClr val="39892F"/>
                </a:solidFill>
                <a:latin typeface="Courier New"/>
                <a:ea typeface="Courier New"/>
                <a:cs typeface="Courier New"/>
                <a:sym typeface="Courier New"/>
              </a:rPr>
              <a:t>"230,340, 100"</a:t>
            </a:r>
            <a:r>
              <a:rPr b="0" i="0" lang="ru-RU" sz="1600" u="none" cap="none" strike="noStrike">
                <a:solidFill>
                  <a:srgbClr val="B61039"/>
                </a:solidFill>
                <a:latin typeface="Courier New"/>
                <a:ea typeface="Courier New"/>
                <a:cs typeface="Courier New"/>
                <a:sym typeface="Courier New"/>
              </a:rPr>
              <a:t> href=</a:t>
            </a:r>
            <a:r>
              <a:rPr b="0" i="0" lang="ru-RU" sz="1600" u="none" cap="none" strike="noStrike">
                <a:solidFill>
                  <a:srgbClr val="39892F"/>
                </a:solidFill>
                <a:latin typeface="Courier New"/>
                <a:ea typeface="Courier New"/>
                <a:cs typeface="Courier New"/>
                <a:sym typeface="Courier New"/>
              </a:rPr>
              <a:t>"circle.html"</a:t>
            </a:r>
            <a:r>
              <a:rPr b="1" i="0" lang="ru-RU" sz="1600" u="none" cap="none" strike="noStrike">
                <a:solidFill>
                  <a:srgbClr val="006699"/>
                </a:solidFill>
                <a:latin typeface="Courier New"/>
                <a:ea typeface="Courier New"/>
                <a:cs typeface="Courier New"/>
                <a:sym typeface="Courier New"/>
              </a:rPr>
              <a:t>&gt;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000000"/>
                </a:solidFill>
                <a:latin typeface="Arial"/>
                <a:ea typeface="Arial"/>
                <a:cs typeface="Arial"/>
                <a:sym typeface="Arial"/>
              </a:rPr>
              <a:t>Для прямоугольника — координаты левого верхнего и правого нижнего угла.</a:t>
            </a:r>
            <a:endParaRPr b="1" i="0" sz="1600" u="none" cap="none" strike="noStrike">
              <a:solidFill>
                <a:srgbClr val="00669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6699"/>
              </a:buClr>
              <a:buSzPts val="1600"/>
              <a:buFont typeface="Courier New"/>
              <a:buNone/>
            </a:pPr>
            <a:r>
              <a:rPr b="1" i="0" lang="ru-RU" sz="1600" u="none" cap="none" strike="noStrike">
                <a:solidFill>
                  <a:srgbClr val="006699"/>
                </a:solidFill>
                <a:latin typeface="Courier New"/>
                <a:ea typeface="Courier New"/>
                <a:cs typeface="Courier New"/>
                <a:sym typeface="Courier New"/>
              </a:rPr>
              <a:t>&lt;area</a:t>
            </a:r>
            <a:r>
              <a:rPr b="0" i="0" lang="ru-RU" sz="1600" u="none" cap="none" strike="noStrike">
                <a:solidFill>
                  <a:srgbClr val="B61039"/>
                </a:solidFill>
                <a:latin typeface="Courier New"/>
                <a:ea typeface="Courier New"/>
                <a:cs typeface="Courier New"/>
                <a:sym typeface="Courier New"/>
              </a:rPr>
              <a:t> shape=</a:t>
            </a:r>
            <a:r>
              <a:rPr b="0" i="0" lang="ru-RU" sz="1600" u="none" cap="none" strike="noStrike">
                <a:solidFill>
                  <a:srgbClr val="39892F"/>
                </a:solidFill>
                <a:latin typeface="Courier New"/>
                <a:ea typeface="Courier New"/>
                <a:cs typeface="Courier New"/>
                <a:sym typeface="Courier New"/>
              </a:rPr>
              <a:t>"rect"</a:t>
            </a:r>
            <a:r>
              <a:rPr b="0" i="0" lang="ru-RU" sz="1600" u="none" cap="none" strike="noStrike">
                <a:solidFill>
                  <a:srgbClr val="B61039"/>
                </a:solidFill>
                <a:latin typeface="Courier New"/>
                <a:ea typeface="Courier New"/>
                <a:cs typeface="Courier New"/>
                <a:sym typeface="Courier New"/>
              </a:rPr>
              <a:t> coords=</a:t>
            </a:r>
            <a:r>
              <a:rPr b="0" i="0" lang="ru-RU" sz="1600" u="none" cap="none" strike="noStrike">
                <a:solidFill>
                  <a:srgbClr val="39892F"/>
                </a:solidFill>
                <a:latin typeface="Courier New"/>
                <a:ea typeface="Courier New"/>
                <a:cs typeface="Courier New"/>
                <a:sym typeface="Courier New"/>
              </a:rPr>
              <a:t>"24,18, 210,56"</a:t>
            </a:r>
            <a:r>
              <a:rPr b="0" i="0" lang="ru-RU" sz="1600" u="none" cap="none" strike="noStrike">
                <a:solidFill>
                  <a:srgbClr val="B61039"/>
                </a:solidFill>
                <a:latin typeface="Courier New"/>
                <a:ea typeface="Courier New"/>
                <a:cs typeface="Courier New"/>
                <a:sym typeface="Courier New"/>
              </a:rPr>
              <a:t> href=</a:t>
            </a:r>
            <a:r>
              <a:rPr b="0" i="0" lang="ru-RU" sz="1600" u="none" cap="none" strike="noStrike">
                <a:solidFill>
                  <a:srgbClr val="39892F"/>
                </a:solidFill>
                <a:latin typeface="Courier New"/>
                <a:ea typeface="Courier New"/>
                <a:cs typeface="Courier New"/>
                <a:sym typeface="Courier New"/>
              </a:rPr>
              <a:t>"rect.html"</a:t>
            </a:r>
            <a:r>
              <a:rPr b="1" i="0" lang="ru-RU" sz="1600" u="none" cap="none" strike="noStrike">
                <a:solidFill>
                  <a:srgbClr val="006699"/>
                </a:solidFill>
                <a:latin typeface="Courier New"/>
                <a:ea typeface="Courier New"/>
                <a:cs typeface="Courier New"/>
                <a:sym typeface="Courier New"/>
              </a:rPr>
              <a:t>&gt;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000000"/>
                </a:solidFill>
                <a:latin typeface="Arial"/>
                <a:ea typeface="Arial"/>
                <a:cs typeface="Arial"/>
                <a:sym typeface="Arial"/>
              </a:rPr>
              <a:t>Для полигона задаются координаты его вершин (рис. 2).</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000000"/>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sz="1600">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666666"/>
              </a:buClr>
              <a:buSzPts val="1600"/>
              <a:buFont typeface="Georgia"/>
              <a:buNone/>
            </a:pPr>
            <a:r>
              <a:rPr b="0" i="1" lang="ru-RU" sz="1600" u="none" cap="none" strike="noStrike">
                <a:solidFill>
                  <a:srgbClr val="666666"/>
                </a:solidFill>
                <a:latin typeface="Georgia"/>
                <a:ea typeface="Georgia"/>
                <a:cs typeface="Georgia"/>
                <a:sym typeface="Georgia"/>
              </a:rPr>
              <a:t>Рис. 2. Координатные точки для полигона</a:t>
            </a:r>
            <a:endParaRPr b="1"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666666"/>
              </a:buClr>
              <a:buSzPts val="1600"/>
              <a:buFont typeface="Arial"/>
              <a:buNone/>
            </a:pPr>
            <a:r>
              <a:rPr b="1" i="0" lang="ru-RU" sz="1600" u="none" cap="none" strike="noStrike">
                <a:solidFill>
                  <a:srgbClr val="666666"/>
                </a:solidFill>
                <a:latin typeface="Arial"/>
                <a:ea typeface="Arial"/>
                <a:cs typeface="Arial"/>
                <a:sym typeface="Arial"/>
              </a:rPr>
              <a:t>href</a:t>
            </a:r>
            <a:endParaRPr b="1"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000000"/>
                </a:solidFill>
                <a:latin typeface="Arial"/>
                <a:ea typeface="Arial"/>
                <a:cs typeface="Arial"/>
                <a:sym typeface="Arial"/>
              </a:rPr>
              <a:t>Определяет адрес ссылки для области. Правила записи такие же, как и для тега </a:t>
            </a:r>
            <a:r>
              <a:rPr b="1" i="0" lang="ru-RU" sz="1600" u="none" cap="none" strike="noStrike">
                <a:solidFill>
                  <a:srgbClr val="006699"/>
                </a:solidFill>
                <a:latin typeface="Courier New"/>
                <a:ea typeface="Courier New"/>
                <a:cs typeface="Courier New"/>
                <a:sym typeface="Courier New"/>
              </a:rPr>
              <a:t>&lt;a&gt;</a:t>
            </a:r>
            <a:r>
              <a:rPr b="0" i="0" lang="ru-RU" sz="1600" u="none" cap="none" strike="noStrike">
                <a:solidFill>
                  <a:srgbClr val="000000"/>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000000"/>
                </a:solidFill>
                <a:latin typeface="Arial"/>
                <a:ea typeface="Arial"/>
                <a:cs typeface="Arial"/>
                <a:sym typeface="Arial"/>
              </a:rPr>
              <a:t>Карты-изображения позволяют создавать ссылки на разные области одного изображения. Использование этого подхода наглядней, чем обычные текстовые ссылки и позволяет применять всего один графический файл для организации ссылок. Однако не нужно считать, что карты-изображения следует включать везде, где требуются графические ссылки. Прежде всего, следует оценить все доводы за и против, а также просмотреть альтернативные варианты.</a:t>
            </a:r>
            <a:endParaRPr b="0" i="0" sz="1600" u="none" cap="none" strike="noStrike">
              <a:solidFill>
                <a:schemeClr val="dk1"/>
              </a:solidFill>
              <a:latin typeface="Arial"/>
              <a:ea typeface="Arial"/>
              <a:cs typeface="Arial"/>
              <a:sym typeface="Arial"/>
            </a:endParaRPr>
          </a:p>
        </p:txBody>
      </p:sp>
      <p:pic>
        <p:nvPicPr>
          <p:cNvPr descr="Рис. 2" id="246" name="Google Shape;246;p36"/>
          <p:cNvPicPr preferRelativeResize="0"/>
          <p:nvPr/>
        </p:nvPicPr>
        <p:blipFill rotWithShape="1">
          <a:blip r:embed="rId3">
            <a:alphaModFix/>
          </a:blip>
          <a:srcRect b="0" l="0" r="0" t="0"/>
          <a:stretch/>
        </p:blipFill>
        <p:spPr>
          <a:xfrm>
            <a:off x="4289579" y="4230120"/>
            <a:ext cx="2314072" cy="781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nvSpPr>
        <p:spPr>
          <a:xfrm>
            <a:off x="268448" y="253728"/>
            <a:ext cx="11794921"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1800">
                <a:solidFill>
                  <a:srgbClr val="333333"/>
                </a:solidFill>
                <a:latin typeface="Georgia"/>
                <a:ea typeface="Georgia"/>
                <a:cs typeface="Georgia"/>
                <a:sym typeface="Georgia"/>
              </a:rPr>
              <a:t>Альтернативные варианты</a:t>
            </a:r>
            <a:endParaRPr/>
          </a:p>
          <a:p>
            <a:pPr indent="0" lvl="0" marL="0" marR="0" rtl="0" algn="l">
              <a:spcBef>
                <a:spcPts val="0"/>
              </a:spcBef>
              <a:spcAft>
                <a:spcPts val="0"/>
              </a:spcAft>
              <a:buNone/>
            </a:pPr>
            <a:r>
              <a:rPr b="0" i="0" lang="ru-RU" sz="1800">
                <a:solidFill>
                  <a:srgbClr val="000000"/>
                </a:solidFill>
                <a:latin typeface="Arial"/>
                <a:ea typeface="Arial"/>
                <a:cs typeface="Arial"/>
                <a:sym typeface="Arial"/>
              </a:rPr>
              <a:t>Не всегда есть острая необходимость использовать карты-изображения, поэтому следует обратить внимание на то, что существуют и другие возможные варианты выполнения поставленной задачи.</a:t>
            </a:r>
            <a:endParaRPr/>
          </a:p>
          <a:p>
            <a:pPr indent="0" lvl="0" marL="0" marR="0" rtl="0" algn="l">
              <a:spcBef>
                <a:spcPts val="0"/>
              </a:spcBef>
              <a:spcAft>
                <a:spcPts val="0"/>
              </a:spcAft>
              <a:buNone/>
            </a:pPr>
            <a:r>
              <a:rPr b="1" i="0" lang="ru-RU" sz="1800">
                <a:solidFill>
                  <a:srgbClr val="666666"/>
                </a:solidFill>
                <a:latin typeface="Arial"/>
                <a:ea typeface="Arial"/>
                <a:cs typeface="Arial"/>
                <a:sym typeface="Arial"/>
              </a:rPr>
              <a:t>Использование FLash</a:t>
            </a:r>
            <a:endParaRPr b="1" i="0" sz="1800">
              <a:solidFill>
                <a:srgbClr val="666666"/>
              </a:solidFill>
              <a:latin typeface="Arial"/>
              <a:ea typeface="Arial"/>
              <a:cs typeface="Arial"/>
              <a:sym typeface="Arial"/>
            </a:endParaRPr>
          </a:p>
          <a:p>
            <a:pPr indent="0" lvl="0" marL="0" marR="0" rtl="0" algn="l">
              <a:spcBef>
                <a:spcPts val="0"/>
              </a:spcBef>
              <a:spcAft>
                <a:spcPts val="0"/>
              </a:spcAft>
              <a:buNone/>
            </a:pPr>
            <a:r>
              <a:rPr b="0" i="0" lang="ru-RU" sz="1800">
                <a:solidFill>
                  <a:srgbClr val="000000"/>
                </a:solidFill>
                <a:latin typeface="Arial"/>
                <a:ea typeface="Arial"/>
                <a:cs typeface="Arial"/>
                <a:sym typeface="Arial"/>
              </a:rPr>
              <a:t>Во flash-роликах можно создавать разные области ссылок, используя возможности векторной графики. Благодаря широким возможностям, на Flash можно создавать потрясающие меню и средства навигации. Но тут тоже требуется осторожность, чтобы не потерять за деревьями леса.</a:t>
            </a:r>
            <a:endParaRPr/>
          </a:p>
          <a:p>
            <a:pPr indent="0" lvl="0" marL="0" marR="0" rtl="0" algn="l">
              <a:spcBef>
                <a:spcPts val="0"/>
              </a:spcBef>
              <a:spcAft>
                <a:spcPts val="0"/>
              </a:spcAft>
              <a:buNone/>
            </a:pPr>
            <a:r>
              <a:rPr b="1" i="0" lang="ru-RU" sz="1800">
                <a:solidFill>
                  <a:srgbClr val="666666"/>
                </a:solidFill>
                <a:latin typeface="Arial"/>
                <a:ea typeface="Arial"/>
                <a:cs typeface="Arial"/>
                <a:sym typeface="Arial"/>
              </a:rPr>
              <a:t>Разрезание изображений</a:t>
            </a:r>
            <a:endParaRPr/>
          </a:p>
          <a:p>
            <a:pPr indent="0" lvl="0" marL="0" marR="0" rtl="0" algn="l">
              <a:spcBef>
                <a:spcPts val="0"/>
              </a:spcBef>
              <a:spcAft>
                <a:spcPts val="0"/>
              </a:spcAft>
              <a:buNone/>
            </a:pPr>
            <a:r>
              <a:rPr b="0" i="0" lang="ru-RU" sz="1800">
                <a:solidFill>
                  <a:srgbClr val="000000"/>
                </a:solidFill>
                <a:latin typeface="Arial"/>
                <a:ea typeface="Arial"/>
                <a:cs typeface="Arial"/>
                <a:sym typeface="Arial"/>
              </a:rPr>
              <a:t>Это одно из популярных средств в дизайне. Одно изображение в этом случае разрезается с помощью специальных программ на фрагменты, которые окончательно сводятся вместе, создавая иллюзию цельной картинки. Хотя области разрезания могут быть только прямоугольные, в большинстве случаев этого вполне достаточно для создания ссылок. Для каждого фрагмента можно выбрать наиболее подходящий графический формат, в котором он будет сохранен, параметры оптимизации, добавить альтернативный текст. Тогда даже при отключенном показе картинок, будут хорошо видны границы областей и замещающий изображение текст.</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b="1" i="1" lang="ru-RU">
                <a:solidFill>
                  <a:srgbClr val="FF0000"/>
                </a:solidFill>
              </a:rPr>
              <a:t>12) Описать создание таблиц  в языке HTML  и работу с ними</a:t>
            </a:r>
            <a:endParaRPr/>
          </a:p>
        </p:txBody>
      </p:sp>
      <p:sp>
        <p:nvSpPr>
          <p:cNvPr id="257" name="Google Shape;257;p38"/>
          <p:cNvSpPr/>
          <p:nvPr/>
        </p:nvSpPr>
        <p:spPr>
          <a:xfrm>
            <a:off x="428367" y="1920957"/>
            <a:ext cx="11327027" cy="1631216"/>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ru-RU" sz="2000">
                <a:solidFill>
                  <a:schemeClr val="dk1"/>
                </a:solidFill>
                <a:latin typeface="Arial"/>
                <a:ea typeface="Arial"/>
                <a:cs typeface="Arial"/>
                <a:sym typeface="Arial"/>
              </a:rPr>
              <a:t>Таблицы являются одними из самых используемых при формировании HTML-документа элементов. Часто таблицы используются при формировании меню и еще более часто для рационального и компактного размещения информации на странице. </a:t>
            </a:r>
            <a:endParaRPr/>
          </a:p>
          <a:p>
            <a:pPr indent="0" lvl="0" marL="0" marR="0" rtl="0" algn="just">
              <a:spcBef>
                <a:spcPts val="0"/>
              </a:spcBef>
              <a:spcAft>
                <a:spcPts val="0"/>
              </a:spcAft>
              <a:buNone/>
            </a:pPr>
            <a:r>
              <a:rPr lang="ru-RU" sz="2000">
                <a:solidFill>
                  <a:schemeClr val="dk1"/>
                </a:solidFill>
                <a:latin typeface="Arial"/>
                <a:ea typeface="Arial"/>
                <a:cs typeface="Arial"/>
                <a:sym typeface="Arial"/>
              </a:rPr>
              <a:t>Элемент </a:t>
            </a:r>
            <a:r>
              <a:rPr b="1" lang="ru-RU" sz="2000">
                <a:solidFill>
                  <a:schemeClr val="dk1"/>
                </a:solidFill>
                <a:latin typeface="Arial"/>
                <a:ea typeface="Arial"/>
                <a:cs typeface="Arial"/>
                <a:sym typeface="Arial"/>
              </a:rPr>
              <a:t>&lt;Table&gt;</a:t>
            </a:r>
            <a:r>
              <a:rPr lang="ru-RU" sz="2000">
                <a:solidFill>
                  <a:schemeClr val="dk1"/>
                </a:solidFill>
                <a:latin typeface="Arial"/>
                <a:ea typeface="Arial"/>
                <a:cs typeface="Arial"/>
                <a:sym typeface="Arial"/>
              </a:rPr>
              <a:t> используется для указания начала и конца таблицы и для указания общих свойств для всей таблицы.</a:t>
            </a:r>
            <a:endParaRPr/>
          </a:p>
        </p:txBody>
      </p:sp>
      <p:sp>
        <p:nvSpPr>
          <p:cNvPr id="258" name="Google Shape;258;p38"/>
          <p:cNvSpPr/>
          <p:nvPr/>
        </p:nvSpPr>
        <p:spPr>
          <a:xfrm>
            <a:off x="428363" y="3726442"/>
            <a:ext cx="11327026" cy="707886"/>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ru-RU" sz="2000">
                <a:solidFill>
                  <a:schemeClr val="dk1"/>
                </a:solidFill>
                <a:latin typeface="Arial"/>
                <a:ea typeface="Arial"/>
                <a:cs typeface="Arial"/>
                <a:sym typeface="Arial"/>
              </a:rPr>
              <a:t>Элемент &lt;</a:t>
            </a:r>
            <a:r>
              <a:rPr b="1" lang="ru-RU" sz="2000">
                <a:solidFill>
                  <a:schemeClr val="dk1"/>
                </a:solidFill>
                <a:latin typeface="Arial"/>
                <a:ea typeface="Arial"/>
                <a:cs typeface="Arial"/>
                <a:sym typeface="Arial"/>
              </a:rPr>
              <a:t>TR</a:t>
            </a:r>
            <a:r>
              <a:rPr lang="ru-RU" sz="2000">
                <a:solidFill>
                  <a:schemeClr val="dk1"/>
                </a:solidFill>
                <a:latin typeface="Arial"/>
                <a:ea typeface="Arial"/>
                <a:cs typeface="Arial"/>
                <a:sym typeface="Arial"/>
              </a:rPr>
              <a:t>&gt; определяет начало и конец строки таблицы и общие свойства для ячеек строки таблицы.</a:t>
            </a:r>
            <a:endParaRPr/>
          </a:p>
        </p:txBody>
      </p:sp>
      <p:sp>
        <p:nvSpPr>
          <p:cNvPr id="259" name="Google Shape;259;p38"/>
          <p:cNvSpPr/>
          <p:nvPr/>
        </p:nvSpPr>
        <p:spPr>
          <a:xfrm>
            <a:off x="428364" y="4566709"/>
            <a:ext cx="11327025" cy="1323439"/>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ru-RU" sz="2000">
                <a:solidFill>
                  <a:schemeClr val="dk1"/>
                </a:solidFill>
                <a:latin typeface="Arial"/>
                <a:ea typeface="Arial"/>
                <a:cs typeface="Arial"/>
                <a:sym typeface="Arial"/>
              </a:rPr>
              <a:t>Вместо элемента &lt;TR&gt; можно использовать элемент &lt;</a:t>
            </a:r>
            <a:r>
              <a:rPr b="1" lang="ru-RU" sz="2000">
                <a:solidFill>
                  <a:schemeClr val="dk1"/>
                </a:solidFill>
                <a:latin typeface="Arial"/>
                <a:ea typeface="Arial"/>
                <a:cs typeface="Arial"/>
                <a:sym typeface="Arial"/>
              </a:rPr>
              <a:t>THEAD</a:t>
            </a:r>
            <a:r>
              <a:rPr lang="ru-RU" sz="2000">
                <a:solidFill>
                  <a:schemeClr val="dk1"/>
                </a:solidFill>
                <a:latin typeface="Arial"/>
                <a:ea typeface="Arial"/>
                <a:cs typeface="Arial"/>
                <a:sym typeface="Arial"/>
              </a:rPr>
              <a:t>&gt; для строки, являющейся верхним колонтитулом (шапка) таблицы, и элемент &lt;</a:t>
            </a:r>
            <a:r>
              <a:rPr b="1" lang="ru-RU" sz="2000">
                <a:solidFill>
                  <a:schemeClr val="dk1"/>
                </a:solidFill>
                <a:latin typeface="Arial"/>
                <a:ea typeface="Arial"/>
                <a:cs typeface="Arial"/>
                <a:sym typeface="Arial"/>
              </a:rPr>
              <a:t>TFOOT</a:t>
            </a:r>
            <a:r>
              <a:rPr lang="ru-RU" sz="2000">
                <a:solidFill>
                  <a:schemeClr val="dk1"/>
                </a:solidFill>
                <a:latin typeface="Arial"/>
                <a:ea typeface="Arial"/>
                <a:cs typeface="Arial"/>
                <a:sym typeface="Arial"/>
              </a:rPr>
              <a:t>&gt; для строки, являющейся нижним колонтитулом (подведение итогов) таблицы. Эти элементы особенно полезны при динамическом формировании таблиц. </a:t>
            </a:r>
            <a:endParaRPr/>
          </a:p>
        </p:txBody>
      </p:sp>
      <p:sp>
        <p:nvSpPr>
          <p:cNvPr id="260" name="Google Shape;260;p38"/>
          <p:cNvSpPr/>
          <p:nvPr/>
        </p:nvSpPr>
        <p:spPr>
          <a:xfrm>
            <a:off x="428365" y="6092765"/>
            <a:ext cx="11327025" cy="40011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ru-RU" sz="2000">
                <a:solidFill>
                  <a:schemeClr val="dk1"/>
                </a:solidFill>
                <a:latin typeface="Arial"/>
                <a:ea typeface="Arial"/>
                <a:cs typeface="Arial"/>
                <a:sym typeface="Arial"/>
              </a:rPr>
              <a:t>Элемент &lt;</a:t>
            </a:r>
            <a:r>
              <a:rPr b="1" lang="ru-RU" sz="2000">
                <a:solidFill>
                  <a:schemeClr val="dk1"/>
                </a:solidFill>
                <a:latin typeface="Arial"/>
                <a:ea typeface="Arial"/>
                <a:cs typeface="Arial"/>
                <a:sym typeface="Arial"/>
              </a:rPr>
              <a:t>TD</a:t>
            </a:r>
            <a:r>
              <a:rPr lang="ru-RU" sz="2000">
                <a:solidFill>
                  <a:schemeClr val="dk1"/>
                </a:solidFill>
                <a:latin typeface="Arial"/>
                <a:ea typeface="Arial"/>
                <a:cs typeface="Arial"/>
                <a:sym typeface="Arial"/>
              </a:rPr>
              <a:t>&gt; используется для указания ячейки в строке и ее индивидуальных свойств.</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p:nvPr/>
        </p:nvSpPr>
        <p:spPr>
          <a:xfrm>
            <a:off x="156518" y="113818"/>
            <a:ext cx="11936628" cy="6247864"/>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ru-RU" sz="1600">
                <a:solidFill>
                  <a:schemeClr val="dk1"/>
                </a:solidFill>
                <a:latin typeface="Arial"/>
                <a:ea typeface="Arial"/>
                <a:cs typeface="Arial"/>
                <a:sym typeface="Arial"/>
              </a:rPr>
              <a:t>Элемент &lt;Table&gt; может содержать следующие атрибуты:</a:t>
            </a:r>
            <a:endParaRPr/>
          </a:p>
          <a:p>
            <a:pPr indent="0" lvl="0" marL="0" marR="0" rtl="0" algn="just">
              <a:spcBef>
                <a:spcPts val="0"/>
              </a:spcBef>
              <a:spcAft>
                <a:spcPts val="0"/>
              </a:spcAft>
              <a:buNone/>
            </a:pPr>
            <a:r>
              <a:rPr b="1" lang="ru-RU" sz="1600">
                <a:solidFill>
                  <a:srgbClr val="FF0000"/>
                </a:solidFill>
                <a:latin typeface="Arial"/>
                <a:ea typeface="Arial"/>
                <a:cs typeface="Arial"/>
                <a:sym typeface="Arial"/>
              </a:rPr>
              <a:t>Width </a:t>
            </a:r>
            <a:r>
              <a:rPr b="1" lang="ru-RU" sz="1600">
                <a:solidFill>
                  <a:schemeClr val="dk1"/>
                </a:solidFill>
                <a:latin typeface="Arial"/>
                <a:ea typeface="Arial"/>
                <a:cs typeface="Arial"/>
                <a:sym typeface="Arial"/>
              </a:rPr>
              <a:t>– </a:t>
            </a:r>
            <a:r>
              <a:rPr lang="ru-RU" sz="1600">
                <a:solidFill>
                  <a:schemeClr val="dk1"/>
                </a:solidFill>
                <a:latin typeface="Arial"/>
                <a:ea typeface="Arial"/>
                <a:cs typeface="Arial"/>
                <a:sym typeface="Arial"/>
              </a:rPr>
              <a:t>ширина таблицы в пикселях (Width=200) или в процентах от ширины страницы (Width=50%).</a:t>
            </a:r>
            <a:endParaRPr/>
          </a:p>
          <a:p>
            <a:pPr indent="0" lvl="0" marL="0" marR="0" rtl="0" algn="just">
              <a:spcBef>
                <a:spcPts val="0"/>
              </a:spcBef>
              <a:spcAft>
                <a:spcPts val="0"/>
              </a:spcAft>
              <a:buNone/>
            </a:pPr>
            <a:r>
              <a:rPr b="1" lang="ru-RU" sz="1600">
                <a:solidFill>
                  <a:srgbClr val="FF0000"/>
                </a:solidFill>
                <a:latin typeface="Arial"/>
                <a:ea typeface="Arial"/>
                <a:cs typeface="Arial"/>
                <a:sym typeface="Arial"/>
              </a:rPr>
              <a:t>Align </a:t>
            </a:r>
            <a:r>
              <a:rPr b="1" lang="ru-RU" sz="1600">
                <a:solidFill>
                  <a:schemeClr val="dk1"/>
                </a:solidFill>
                <a:latin typeface="Arial"/>
                <a:ea typeface="Arial"/>
                <a:cs typeface="Arial"/>
                <a:sym typeface="Arial"/>
              </a:rPr>
              <a:t>–</a:t>
            </a:r>
            <a:r>
              <a:rPr lang="ru-RU" sz="1600">
                <a:solidFill>
                  <a:schemeClr val="dk1"/>
                </a:solidFill>
                <a:latin typeface="Arial"/>
                <a:ea typeface="Arial"/>
                <a:cs typeface="Arial"/>
                <a:sym typeface="Arial"/>
              </a:rPr>
              <a:t> устанавливает расположение таблицы по отношению к левой и правой границам документа. Допустимые значения:</a:t>
            </a:r>
            <a:endParaRPr/>
          </a:p>
          <a:p>
            <a:pPr indent="0" lvl="2" marL="914400" marR="0" rtl="0" algn="just">
              <a:spcBef>
                <a:spcPts val="0"/>
              </a:spcBef>
              <a:spcAft>
                <a:spcPts val="0"/>
              </a:spcAft>
              <a:buNone/>
            </a:pPr>
            <a:r>
              <a:rPr b="1" i="0" lang="ru-RU" sz="1600" u="none" cap="none" strike="noStrike">
                <a:solidFill>
                  <a:schemeClr val="dk1"/>
                </a:solidFill>
                <a:latin typeface="Arial"/>
                <a:ea typeface="Arial"/>
                <a:cs typeface="Arial"/>
                <a:sym typeface="Arial"/>
              </a:rPr>
              <a:t>Left</a:t>
            </a:r>
            <a:r>
              <a:rPr b="0" i="0" lang="ru-RU" sz="1600" u="none" cap="none" strike="noStrike">
                <a:solidFill>
                  <a:schemeClr val="dk1"/>
                </a:solidFill>
                <a:latin typeface="Arial"/>
                <a:ea typeface="Arial"/>
                <a:cs typeface="Arial"/>
                <a:sym typeface="Arial"/>
              </a:rPr>
              <a:t> – выравнивание по левой границе;                                </a:t>
            </a:r>
            <a:r>
              <a:rPr b="1" i="0" lang="ru-RU" sz="1600" u="none" cap="none" strike="noStrike">
                <a:solidFill>
                  <a:schemeClr val="dk1"/>
                </a:solidFill>
                <a:latin typeface="Arial"/>
                <a:ea typeface="Arial"/>
                <a:cs typeface="Arial"/>
                <a:sym typeface="Arial"/>
              </a:rPr>
              <a:t>Center</a:t>
            </a:r>
            <a:r>
              <a:rPr b="0" i="0" lang="ru-RU" sz="1600" u="none" cap="none" strike="noStrike">
                <a:solidFill>
                  <a:schemeClr val="dk1"/>
                </a:solidFill>
                <a:latin typeface="Arial"/>
                <a:ea typeface="Arial"/>
                <a:cs typeface="Arial"/>
                <a:sym typeface="Arial"/>
              </a:rPr>
              <a:t> – выравнивание по центру;</a:t>
            </a:r>
            <a:endParaRPr/>
          </a:p>
          <a:p>
            <a:pPr indent="0" lvl="2" marL="914400" marR="0" rtl="0" algn="just">
              <a:spcBef>
                <a:spcPts val="0"/>
              </a:spcBef>
              <a:spcAft>
                <a:spcPts val="0"/>
              </a:spcAft>
              <a:buNone/>
            </a:pPr>
            <a:r>
              <a:rPr b="1" i="0" lang="ru-RU" sz="1600" u="none" cap="none" strike="noStrike">
                <a:solidFill>
                  <a:schemeClr val="dk1"/>
                </a:solidFill>
                <a:latin typeface="Arial"/>
                <a:ea typeface="Arial"/>
                <a:cs typeface="Arial"/>
                <a:sym typeface="Arial"/>
              </a:rPr>
              <a:t>Right</a:t>
            </a:r>
            <a:r>
              <a:rPr b="0" i="0" lang="ru-RU" sz="1600" u="none" cap="none" strike="noStrike">
                <a:solidFill>
                  <a:schemeClr val="dk1"/>
                </a:solidFill>
                <a:latin typeface="Arial"/>
                <a:ea typeface="Arial"/>
                <a:cs typeface="Arial"/>
                <a:sym typeface="Arial"/>
              </a:rPr>
              <a:t> – выравнивание по правой границе.</a:t>
            </a:r>
            <a:endParaRPr/>
          </a:p>
          <a:p>
            <a:pPr indent="0" lvl="2" marL="914400" marR="0" rtl="0" algn="just">
              <a:spcBef>
                <a:spcPts val="0"/>
              </a:spcBef>
              <a:spcAft>
                <a:spcPts val="0"/>
              </a:spcAft>
              <a:buNone/>
            </a:pPr>
            <a:r>
              <a:rPr b="1" i="0" lang="ru-RU" sz="1600" u="none" cap="none" strike="noStrike">
                <a:solidFill>
                  <a:schemeClr val="dk1"/>
                </a:solidFill>
                <a:latin typeface="Arial"/>
                <a:ea typeface="Arial"/>
                <a:cs typeface="Arial"/>
                <a:sym typeface="Arial"/>
              </a:rPr>
              <a:t>Border –</a:t>
            </a:r>
            <a:r>
              <a:rPr b="0" i="0" lang="ru-RU" sz="1600" u="none" cap="none" strike="noStrike">
                <a:solidFill>
                  <a:schemeClr val="dk1"/>
                </a:solidFill>
                <a:latin typeface="Arial"/>
                <a:ea typeface="Arial"/>
                <a:cs typeface="Arial"/>
                <a:sym typeface="Arial"/>
              </a:rPr>
              <a:t> устанавливает ширину рамки вокруг таблицы в пикселях (умолчание 0).</a:t>
            </a:r>
            <a:endParaRPr/>
          </a:p>
          <a:p>
            <a:pPr indent="0" lvl="2" marL="914400" marR="0" rtl="0" algn="just">
              <a:spcBef>
                <a:spcPts val="0"/>
              </a:spcBef>
              <a:spcAft>
                <a:spcPts val="0"/>
              </a:spcAft>
              <a:buNone/>
            </a:pPr>
            <a:r>
              <a:rPr b="1" i="0" lang="ru-RU" sz="1600" u="none" cap="none" strike="noStrike">
                <a:solidFill>
                  <a:schemeClr val="dk1"/>
                </a:solidFill>
                <a:latin typeface="Arial"/>
                <a:ea typeface="Arial"/>
                <a:cs typeface="Arial"/>
                <a:sym typeface="Arial"/>
              </a:rPr>
              <a:t>BorderColor – </a:t>
            </a:r>
            <a:r>
              <a:rPr b="0" i="0" lang="ru-RU" sz="1600" u="none" cap="none" strike="noStrike">
                <a:solidFill>
                  <a:schemeClr val="dk1"/>
                </a:solidFill>
                <a:latin typeface="Arial"/>
                <a:ea typeface="Arial"/>
                <a:cs typeface="Arial"/>
                <a:sym typeface="Arial"/>
              </a:rPr>
              <a:t>цвет рамки таблицы.</a:t>
            </a:r>
            <a:endParaRPr/>
          </a:p>
          <a:p>
            <a:pPr indent="0" lvl="2" marL="914400" marR="0" rtl="0" algn="just">
              <a:spcBef>
                <a:spcPts val="0"/>
              </a:spcBef>
              <a:spcAft>
                <a:spcPts val="0"/>
              </a:spcAft>
              <a:buNone/>
            </a:pPr>
            <a:r>
              <a:rPr b="1" i="0" lang="ru-RU" sz="1600" u="none" cap="none" strike="noStrike">
                <a:solidFill>
                  <a:schemeClr val="dk1"/>
                </a:solidFill>
                <a:latin typeface="Arial"/>
                <a:ea typeface="Arial"/>
                <a:cs typeface="Arial"/>
                <a:sym typeface="Arial"/>
              </a:rPr>
              <a:t>Cellspacing –</a:t>
            </a:r>
            <a:r>
              <a:rPr b="0" i="0" lang="ru-RU" sz="1600" u="none" cap="none" strike="noStrike">
                <a:solidFill>
                  <a:schemeClr val="dk1"/>
                </a:solidFill>
                <a:latin typeface="Arial"/>
                <a:ea typeface="Arial"/>
                <a:cs typeface="Arial"/>
                <a:sym typeface="Arial"/>
              </a:rPr>
              <a:t> устанавливает расстояние между рамками ячеек таблицы в пикселях (умолчание 2).</a:t>
            </a:r>
            <a:endParaRPr/>
          </a:p>
          <a:p>
            <a:pPr indent="0" lvl="2" marL="914400" marR="0" rtl="0" algn="just">
              <a:spcBef>
                <a:spcPts val="0"/>
              </a:spcBef>
              <a:spcAft>
                <a:spcPts val="0"/>
              </a:spcAft>
              <a:buNone/>
            </a:pPr>
            <a:r>
              <a:rPr b="1" i="0" lang="ru-RU" sz="1600" u="none" cap="none" strike="noStrike">
                <a:solidFill>
                  <a:schemeClr val="dk1"/>
                </a:solidFill>
                <a:latin typeface="Arial"/>
                <a:ea typeface="Arial"/>
                <a:cs typeface="Arial"/>
                <a:sym typeface="Arial"/>
              </a:rPr>
              <a:t>Cellpadding –</a:t>
            </a:r>
            <a:r>
              <a:rPr b="0" i="0" lang="ru-RU" sz="1600" u="none" cap="none" strike="noStrike">
                <a:solidFill>
                  <a:schemeClr val="dk1"/>
                </a:solidFill>
                <a:latin typeface="Arial"/>
                <a:ea typeface="Arial"/>
                <a:cs typeface="Arial"/>
                <a:sym typeface="Arial"/>
              </a:rPr>
              <a:t> устанавливает расстояние от границы ячейки до информации в ней (умолчание 1).</a:t>
            </a:r>
            <a:endParaRPr/>
          </a:p>
          <a:p>
            <a:pPr indent="0" lvl="2" marL="914400" marR="0" rtl="0" algn="just">
              <a:spcBef>
                <a:spcPts val="0"/>
              </a:spcBef>
              <a:spcAft>
                <a:spcPts val="0"/>
              </a:spcAft>
              <a:buNone/>
            </a:pPr>
            <a:r>
              <a:rPr b="1" i="0" lang="ru-RU" sz="1600" u="none" cap="none" strike="noStrike">
                <a:solidFill>
                  <a:schemeClr val="dk1"/>
                </a:solidFill>
                <a:latin typeface="Arial"/>
                <a:ea typeface="Arial"/>
                <a:cs typeface="Arial"/>
                <a:sym typeface="Arial"/>
              </a:rPr>
              <a:t>Background – </a:t>
            </a:r>
            <a:r>
              <a:rPr b="0" i="0" lang="ru-RU" sz="1600" u="none" cap="none" strike="noStrike">
                <a:solidFill>
                  <a:schemeClr val="dk1"/>
                </a:solidFill>
                <a:latin typeface="Arial"/>
                <a:ea typeface="Arial"/>
                <a:cs typeface="Arial"/>
                <a:sym typeface="Arial"/>
              </a:rPr>
              <a:t>фоном всей таблицы будет картинка.</a:t>
            </a:r>
            <a:endParaRPr/>
          </a:p>
          <a:p>
            <a:pPr indent="0" lvl="0" marL="0" marR="0" rtl="0" algn="just">
              <a:spcBef>
                <a:spcPts val="0"/>
              </a:spcBef>
              <a:spcAft>
                <a:spcPts val="0"/>
              </a:spcAft>
              <a:buNone/>
            </a:pPr>
            <a:r>
              <a:rPr b="1" lang="ru-RU" sz="1600">
                <a:solidFill>
                  <a:srgbClr val="FF0000"/>
                </a:solidFill>
                <a:latin typeface="Arial"/>
                <a:ea typeface="Arial"/>
                <a:cs typeface="Arial"/>
                <a:sym typeface="Arial"/>
              </a:rPr>
              <a:t>BgColor</a:t>
            </a:r>
            <a:r>
              <a:rPr lang="ru-RU" sz="1600">
                <a:solidFill>
                  <a:schemeClr val="dk1"/>
                </a:solidFill>
                <a:latin typeface="Arial"/>
                <a:ea typeface="Arial"/>
                <a:cs typeface="Arial"/>
                <a:sym typeface="Arial"/>
              </a:rPr>
              <a:t> - цвет фона таблицы.</a:t>
            </a:r>
            <a:endParaRPr/>
          </a:p>
          <a:p>
            <a:pPr indent="0" lvl="0" marL="0" marR="0" rtl="0" algn="just">
              <a:spcBef>
                <a:spcPts val="0"/>
              </a:spcBef>
              <a:spcAft>
                <a:spcPts val="0"/>
              </a:spcAft>
              <a:buNone/>
            </a:pPr>
            <a:r>
              <a:rPr b="1" lang="ru-RU" sz="1600">
                <a:solidFill>
                  <a:srgbClr val="FF0000"/>
                </a:solidFill>
                <a:latin typeface="Arial"/>
                <a:ea typeface="Arial"/>
                <a:cs typeface="Arial"/>
                <a:sym typeface="Arial"/>
              </a:rPr>
              <a:t>Frame</a:t>
            </a:r>
            <a:r>
              <a:rPr b="1" lang="ru-RU" sz="1600">
                <a:solidFill>
                  <a:schemeClr val="dk1"/>
                </a:solidFill>
                <a:latin typeface="Arial"/>
                <a:ea typeface="Arial"/>
                <a:cs typeface="Arial"/>
                <a:sym typeface="Arial"/>
              </a:rPr>
              <a:t> </a:t>
            </a:r>
            <a:r>
              <a:rPr lang="ru-RU" sz="1600">
                <a:solidFill>
                  <a:schemeClr val="dk1"/>
                </a:solidFill>
                <a:latin typeface="Arial"/>
                <a:ea typeface="Arial"/>
                <a:cs typeface="Arial"/>
                <a:sym typeface="Arial"/>
              </a:rPr>
              <a:t>– указывает какие внешние стороны таблицы должны отображаться с рамкой. Атрибут может принимать следующие значения:</a:t>
            </a:r>
            <a:endParaRPr/>
          </a:p>
          <a:p>
            <a:pPr indent="0" lvl="0" marL="0" marR="0" rtl="0" algn="just">
              <a:spcBef>
                <a:spcPts val="0"/>
              </a:spcBef>
              <a:spcAft>
                <a:spcPts val="0"/>
              </a:spcAft>
              <a:buNone/>
            </a:pPr>
            <a:r>
              <a:rPr lang="ru-RU" sz="1600">
                <a:solidFill>
                  <a:schemeClr val="dk1"/>
                </a:solidFill>
                <a:latin typeface="Arial"/>
                <a:ea typeface="Arial"/>
                <a:cs typeface="Arial"/>
                <a:sym typeface="Arial"/>
              </a:rPr>
              <a:t>	</a:t>
            </a:r>
            <a:r>
              <a:rPr b="1" lang="ru-RU" sz="1600">
                <a:solidFill>
                  <a:schemeClr val="dk1"/>
                </a:solidFill>
                <a:latin typeface="Arial"/>
                <a:ea typeface="Arial"/>
                <a:cs typeface="Arial"/>
                <a:sym typeface="Arial"/>
              </a:rPr>
              <a:t>Above – </a:t>
            </a:r>
            <a:r>
              <a:rPr lang="ru-RU" sz="1600">
                <a:solidFill>
                  <a:schemeClr val="dk1"/>
                </a:solidFill>
                <a:latin typeface="Arial"/>
                <a:ea typeface="Arial"/>
                <a:cs typeface="Arial"/>
                <a:sym typeface="Arial"/>
              </a:rPr>
              <a:t>только верхний край таблицы;          	</a:t>
            </a:r>
            <a:r>
              <a:rPr b="1" lang="ru-RU" sz="1600">
                <a:solidFill>
                  <a:schemeClr val="dk1"/>
                </a:solidFill>
                <a:latin typeface="Arial"/>
                <a:ea typeface="Arial"/>
                <a:cs typeface="Arial"/>
                <a:sym typeface="Arial"/>
              </a:rPr>
              <a:t>Below</a:t>
            </a:r>
            <a:r>
              <a:rPr lang="ru-RU" sz="1600">
                <a:solidFill>
                  <a:schemeClr val="dk1"/>
                </a:solidFill>
                <a:latin typeface="Arial"/>
                <a:ea typeface="Arial"/>
                <a:cs typeface="Arial"/>
                <a:sym typeface="Arial"/>
              </a:rPr>
              <a:t> – только нижний край таблицы;</a:t>
            </a:r>
            <a:endParaRPr/>
          </a:p>
          <a:p>
            <a:pPr indent="0" lvl="0" marL="0" marR="0" rtl="0" algn="just">
              <a:spcBef>
                <a:spcPts val="0"/>
              </a:spcBef>
              <a:spcAft>
                <a:spcPts val="0"/>
              </a:spcAft>
              <a:buNone/>
            </a:pPr>
            <a:r>
              <a:rPr lang="ru-RU" sz="1600">
                <a:solidFill>
                  <a:schemeClr val="dk1"/>
                </a:solidFill>
                <a:latin typeface="Arial"/>
                <a:ea typeface="Arial"/>
                <a:cs typeface="Arial"/>
                <a:sym typeface="Arial"/>
              </a:rPr>
              <a:t>	</a:t>
            </a:r>
            <a:r>
              <a:rPr b="1" lang="ru-RU" sz="1600">
                <a:solidFill>
                  <a:schemeClr val="dk1"/>
                </a:solidFill>
                <a:latin typeface="Arial"/>
                <a:ea typeface="Arial"/>
                <a:cs typeface="Arial"/>
                <a:sym typeface="Arial"/>
              </a:rPr>
              <a:t>LHS</a:t>
            </a:r>
            <a:r>
              <a:rPr lang="ru-RU" sz="1600">
                <a:solidFill>
                  <a:schemeClr val="dk1"/>
                </a:solidFill>
                <a:latin typeface="Arial"/>
                <a:ea typeface="Arial"/>
                <a:cs typeface="Arial"/>
                <a:sym typeface="Arial"/>
              </a:rPr>
              <a:t> – только левый край таблицы;                             	</a:t>
            </a:r>
            <a:r>
              <a:rPr b="1" lang="ru-RU" sz="1600">
                <a:solidFill>
                  <a:schemeClr val="dk1"/>
                </a:solidFill>
                <a:latin typeface="Arial"/>
                <a:ea typeface="Arial"/>
                <a:cs typeface="Arial"/>
                <a:sym typeface="Arial"/>
              </a:rPr>
              <a:t>RHS</a:t>
            </a:r>
            <a:r>
              <a:rPr lang="ru-RU" sz="1600">
                <a:solidFill>
                  <a:schemeClr val="dk1"/>
                </a:solidFill>
                <a:latin typeface="Arial"/>
                <a:ea typeface="Arial"/>
                <a:cs typeface="Arial"/>
                <a:sym typeface="Arial"/>
              </a:rPr>
              <a:t> – только правый край таблицы;</a:t>
            </a:r>
            <a:endParaRPr/>
          </a:p>
          <a:p>
            <a:pPr indent="0" lvl="0" marL="0" marR="0" rtl="0" algn="just">
              <a:spcBef>
                <a:spcPts val="0"/>
              </a:spcBef>
              <a:spcAft>
                <a:spcPts val="0"/>
              </a:spcAft>
              <a:buNone/>
            </a:pPr>
            <a:r>
              <a:rPr lang="ru-RU" sz="1600">
                <a:solidFill>
                  <a:schemeClr val="dk1"/>
                </a:solidFill>
                <a:latin typeface="Arial"/>
                <a:ea typeface="Arial"/>
                <a:cs typeface="Arial"/>
                <a:sym typeface="Arial"/>
              </a:rPr>
              <a:t>	</a:t>
            </a:r>
            <a:r>
              <a:rPr b="1" lang="ru-RU" sz="1600">
                <a:solidFill>
                  <a:schemeClr val="dk1"/>
                </a:solidFill>
                <a:latin typeface="Arial"/>
                <a:ea typeface="Arial"/>
                <a:cs typeface="Arial"/>
                <a:sym typeface="Arial"/>
              </a:rPr>
              <a:t>HSides</a:t>
            </a:r>
            <a:r>
              <a:rPr lang="ru-RU" sz="1600">
                <a:solidFill>
                  <a:schemeClr val="dk1"/>
                </a:solidFill>
                <a:latin typeface="Arial"/>
                <a:ea typeface="Arial"/>
                <a:cs typeface="Arial"/>
                <a:sym typeface="Arial"/>
              </a:rPr>
              <a:t> – верхний и нижний края таблицы;                	</a:t>
            </a:r>
            <a:r>
              <a:rPr b="1" lang="ru-RU" sz="1600">
                <a:solidFill>
                  <a:schemeClr val="dk1"/>
                </a:solidFill>
                <a:latin typeface="Arial"/>
                <a:ea typeface="Arial"/>
                <a:cs typeface="Arial"/>
                <a:sym typeface="Arial"/>
              </a:rPr>
              <a:t>VSides</a:t>
            </a:r>
            <a:r>
              <a:rPr lang="ru-RU" sz="1600">
                <a:solidFill>
                  <a:schemeClr val="dk1"/>
                </a:solidFill>
                <a:latin typeface="Arial"/>
                <a:ea typeface="Arial"/>
                <a:cs typeface="Arial"/>
                <a:sym typeface="Arial"/>
              </a:rPr>
              <a:t> – левый и правый края таблицы;</a:t>
            </a:r>
            <a:endParaRPr/>
          </a:p>
          <a:p>
            <a:pPr indent="0" lvl="0" marL="0" marR="0" rtl="0" algn="just">
              <a:spcBef>
                <a:spcPts val="0"/>
              </a:spcBef>
              <a:spcAft>
                <a:spcPts val="0"/>
              </a:spcAft>
              <a:buNone/>
            </a:pPr>
            <a:r>
              <a:rPr lang="ru-RU" sz="1600">
                <a:solidFill>
                  <a:schemeClr val="dk1"/>
                </a:solidFill>
                <a:latin typeface="Arial"/>
                <a:ea typeface="Arial"/>
                <a:cs typeface="Arial"/>
                <a:sym typeface="Arial"/>
              </a:rPr>
              <a:t>	</a:t>
            </a:r>
            <a:r>
              <a:rPr b="1" lang="ru-RU" sz="1600">
                <a:solidFill>
                  <a:schemeClr val="dk1"/>
                </a:solidFill>
                <a:latin typeface="Arial"/>
                <a:ea typeface="Arial"/>
                <a:cs typeface="Arial"/>
                <a:sym typeface="Arial"/>
              </a:rPr>
              <a:t>Box</a:t>
            </a:r>
            <a:r>
              <a:rPr lang="ru-RU" sz="1600">
                <a:solidFill>
                  <a:schemeClr val="dk1"/>
                </a:solidFill>
                <a:latin typeface="Arial"/>
                <a:ea typeface="Arial"/>
                <a:cs typeface="Arial"/>
                <a:sym typeface="Arial"/>
              </a:rPr>
              <a:t> – все рамки таблицы; присваивается по умолчанию, если значение атрибута </a:t>
            </a:r>
            <a:r>
              <a:rPr b="1" lang="ru-RU" sz="1600">
                <a:solidFill>
                  <a:schemeClr val="dk1"/>
                </a:solidFill>
                <a:latin typeface="Arial"/>
                <a:ea typeface="Arial"/>
                <a:cs typeface="Arial"/>
                <a:sym typeface="Arial"/>
              </a:rPr>
              <a:t>Border </a:t>
            </a:r>
            <a:r>
              <a:rPr lang="ru-RU" sz="1600">
                <a:solidFill>
                  <a:schemeClr val="dk1"/>
                </a:solidFill>
                <a:latin typeface="Arial"/>
                <a:ea typeface="Arial"/>
                <a:cs typeface="Arial"/>
                <a:sym typeface="Arial"/>
              </a:rPr>
              <a:t>больше нуля;</a:t>
            </a:r>
            <a:endParaRPr/>
          </a:p>
          <a:p>
            <a:pPr indent="0" lvl="0" marL="0" marR="0" rtl="0" algn="just">
              <a:spcBef>
                <a:spcPts val="0"/>
              </a:spcBef>
              <a:spcAft>
                <a:spcPts val="0"/>
              </a:spcAft>
              <a:buNone/>
            </a:pPr>
            <a:r>
              <a:rPr lang="ru-RU" sz="1600">
                <a:solidFill>
                  <a:schemeClr val="dk1"/>
                </a:solidFill>
                <a:latin typeface="Arial"/>
                <a:ea typeface="Arial"/>
                <a:cs typeface="Arial"/>
                <a:sym typeface="Arial"/>
              </a:rPr>
              <a:t>	</a:t>
            </a:r>
            <a:r>
              <a:rPr b="1" lang="ru-RU" sz="1600">
                <a:solidFill>
                  <a:schemeClr val="dk1"/>
                </a:solidFill>
                <a:latin typeface="Arial"/>
                <a:ea typeface="Arial"/>
                <a:cs typeface="Arial"/>
                <a:sym typeface="Arial"/>
              </a:rPr>
              <a:t>Void</a:t>
            </a:r>
            <a:r>
              <a:rPr lang="ru-RU" sz="1600">
                <a:solidFill>
                  <a:schemeClr val="dk1"/>
                </a:solidFill>
                <a:latin typeface="Arial"/>
                <a:ea typeface="Arial"/>
                <a:cs typeface="Arial"/>
                <a:sym typeface="Arial"/>
              </a:rPr>
              <a:t> – отключает вывод всех внешних рамок.</a:t>
            </a:r>
            <a:endParaRPr/>
          </a:p>
          <a:p>
            <a:pPr indent="0" lvl="0" marL="0" marR="0" rtl="0" algn="just">
              <a:spcBef>
                <a:spcPts val="0"/>
              </a:spcBef>
              <a:spcAft>
                <a:spcPts val="0"/>
              </a:spcAft>
              <a:buNone/>
            </a:pPr>
            <a:r>
              <a:t/>
            </a:r>
            <a:endParaRPr sz="1600">
              <a:solidFill>
                <a:schemeClr val="dk1"/>
              </a:solidFill>
              <a:latin typeface="Arial"/>
              <a:ea typeface="Arial"/>
              <a:cs typeface="Arial"/>
              <a:sym typeface="Arial"/>
            </a:endParaRPr>
          </a:p>
          <a:p>
            <a:pPr indent="0" lvl="0" marL="0" marR="0" rtl="0" algn="just">
              <a:spcBef>
                <a:spcPts val="0"/>
              </a:spcBef>
              <a:spcAft>
                <a:spcPts val="0"/>
              </a:spcAft>
              <a:buNone/>
            </a:pPr>
            <a:r>
              <a:rPr b="1" lang="ru-RU" sz="1600">
                <a:solidFill>
                  <a:srgbClr val="FF0000"/>
                </a:solidFill>
                <a:latin typeface="Arial"/>
                <a:ea typeface="Arial"/>
                <a:cs typeface="Arial"/>
                <a:sym typeface="Arial"/>
              </a:rPr>
              <a:t>Rules</a:t>
            </a:r>
            <a:r>
              <a:rPr lang="ru-RU" sz="1600">
                <a:solidFill>
                  <a:schemeClr val="dk1"/>
                </a:solidFill>
                <a:latin typeface="Arial"/>
                <a:ea typeface="Arial"/>
                <a:cs typeface="Arial"/>
                <a:sym typeface="Arial"/>
              </a:rPr>
              <a:t> -  управляет выводом внутренних рамок таблицы. Атрибут может принимать следующие значения:</a:t>
            </a:r>
            <a:endParaRPr/>
          </a:p>
          <a:p>
            <a:pPr indent="0" lvl="0" marL="0" marR="0" rtl="0" algn="just">
              <a:spcBef>
                <a:spcPts val="0"/>
              </a:spcBef>
              <a:spcAft>
                <a:spcPts val="0"/>
              </a:spcAft>
              <a:buNone/>
            </a:pPr>
            <a:r>
              <a:rPr lang="ru-RU" sz="1600">
                <a:solidFill>
                  <a:schemeClr val="dk1"/>
                </a:solidFill>
                <a:latin typeface="Arial"/>
                <a:ea typeface="Arial"/>
                <a:cs typeface="Arial"/>
                <a:sym typeface="Arial"/>
              </a:rPr>
              <a:t>	</a:t>
            </a:r>
            <a:r>
              <a:rPr b="1" lang="ru-RU" sz="1600">
                <a:solidFill>
                  <a:schemeClr val="dk1"/>
                </a:solidFill>
                <a:latin typeface="Arial"/>
                <a:ea typeface="Arial"/>
                <a:cs typeface="Arial"/>
                <a:sym typeface="Arial"/>
              </a:rPr>
              <a:t>All – </a:t>
            </a:r>
            <a:r>
              <a:rPr lang="ru-RU" sz="1600">
                <a:solidFill>
                  <a:schemeClr val="dk1"/>
                </a:solidFill>
                <a:latin typeface="Arial"/>
                <a:ea typeface="Arial"/>
                <a:cs typeface="Arial"/>
                <a:sym typeface="Arial"/>
              </a:rPr>
              <a:t>выводятся все рамки ячеек;                    	</a:t>
            </a:r>
            <a:r>
              <a:rPr b="1" lang="ru-RU" sz="1600">
                <a:solidFill>
                  <a:schemeClr val="dk1"/>
                </a:solidFill>
                <a:latin typeface="Arial"/>
                <a:ea typeface="Arial"/>
                <a:cs typeface="Arial"/>
                <a:sym typeface="Arial"/>
              </a:rPr>
              <a:t>Cols</a:t>
            </a:r>
            <a:r>
              <a:rPr lang="ru-RU" sz="1600">
                <a:solidFill>
                  <a:schemeClr val="dk1"/>
                </a:solidFill>
                <a:latin typeface="Arial"/>
                <a:ea typeface="Arial"/>
                <a:cs typeface="Arial"/>
                <a:sym typeface="Arial"/>
              </a:rPr>
              <a:t> – выводятся только разделительные линии столбцов;</a:t>
            </a:r>
            <a:endParaRPr/>
          </a:p>
          <a:p>
            <a:pPr indent="0" lvl="0" marL="0" marR="0" rtl="0" algn="just">
              <a:spcBef>
                <a:spcPts val="0"/>
              </a:spcBef>
              <a:spcAft>
                <a:spcPts val="0"/>
              </a:spcAft>
              <a:buNone/>
            </a:pPr>
            <a:r>
              <a:rPr lang="ru-RU" sz="1600">
                <a:solidFill>
                  <a:schemeClr val="dk1"/>
                </a:solidFill>
                <a:latin typeface="Arial"/>
                <a:ea typeface="Arial"/>
                <a:cs typeface="Arial"/>
                <a:sym typeface="Arial"/>
              </a:rPr>
              <a:t>	</a:t>
            </a:r>
            <a:r>
              <a:rPr b="1" lang="ru-RU" sz="1600">
                <a:solidFill>
                  <a:schemeClr val="dk1"/>
                </a:solidFill>
                <a:latin typeface="Arial"/>
                <a:ea typeface="Arial"/>
                <a:cs typeface="Arial"/>
                <a:sym typeface="Arial"/>
              </a:rPr>
              <a:t>Groups</a:t>
            </a:r>
            <a:r>
              <a:rPr lang="ru-RU" sz="1600">
                <a:solidFill>
                  <a:schemeClr val="dk1"/>
                </a:solidFill>
                <a:latin typeface="Arial"/>
                <a:ea typeface="Arial"/>
                <a:cs typeface="Arial"/>
                <a:sym typeface="Arial"/>
              </a:rPr>
              <a:t> – выводятся только разделительные линии между группами ячеек, заданных с помощью элементов &lt;THead&gt;, &lt;TBody&gt;, &lt;TFoot&gt; и &lt;ColGroup&gt;;</a:t>
            </a:r>
            <a:endParaRPr/>
          </a:p>
          <a:p>
            <a:pPr indent="0" lvl="0" marL="0" marR="0" rtl="0" algn="just">
              <a:spcBef>
                <a:spcPts val="0"/>
              </a:spcBef>
              <a:spcAft>
                <a:spcPts val="0"/>
              </a:spcAft>
              <a:buNone/>
            </a:pPr>
            <a:r>
              <a:rPr lang="ru-RU" sz="1600">
                <a:solidFill>
                  <a:schemeClr val="dk1"/>
                </a:solidFill>
                <a:latin typeface="Arial"/>
                <a:ea typeface="Arial"/>
                <a:cs typeface="Arial"/>
                <a:sym typeface="Arial"/>
              </a:rPr>
              <a:t>	</a:t>
            </a:r>
            <a:r>
              <a:rPr b="1" lang="ru-RU" sz="1600">
                <a:solidFill>
                  <a:schemeClr val="dk1"/>
                </a:solidFill>
                <a:latin typeface="Arial"/>
                <a:ea typeface="Arial"/>
                <a:cs typeface="Arial"/>
                <a:sym typeface="Arial"/>
              </a:rPr>
              <a:t>Rows</a:t>
            </a:r>
            <a:r>
              <a:rPr lang="ru-RU" sz="1600">
                <a:solidFill>
                  <a:schemeClr val="dk1"/>
                </a:solidFill>
                <a:latin typeface="Arial"/>
                <a:ea typeface="Arial"/>
                <a:cs typeface="Arial"/>
                <a:sym typeface="Arial"/>
              </a:rPr>
              <a:t> – отображаются линии только для строк;  </a:t>
            </a:r>
            <a:r>
              <a:rPr b="1" lang="ru-RU" sz="1600">
                <a:solidFill>
                  <a:schemeClr val="dk1"/>
                </a:solidFill>
                <a:latin typeface="Arial"/>
                <a:ea typeface="Arial"/>
                <a:cs typeface="Arial"/>
                <a:sym typeface="Arial"/>
              </a:rPr>
              <a:t>None</a:t>
            </a:r>
            <a:r>
              <a:rPr lang="ru-RU" sz="1600">
                <a:solidFill>
                  <a:schemeClr val="dk1"/>
                </a:solidFill>
                <a:latin typeface="Arial"/>
                <a:ea typeface="Arial"/>
                <a:cs typeface="Arial"/>
                <a:sym typeface="Arial"/>
              </a:rPr>
              <a:t> – отключает вывод всех внутренних линий.</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p:nvPr/>
        </p:nvSpPr>
        <p:spPr>
          <a:xfrm>
            <a:off x="313037" y="270870"/>
            <a:ext cx="11327027" cy="2062103"/>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ru-RU" sz="1600">
                <a:solidFill>
                  <a:schemeClr val="dk1"/>
                </a:solidFill>
                <a:latin typeface="Arial"/>
                <a:ea typeface="Arial"/>
                <a:cs typeface="Arial"/>
                <a:sym typeface="Arial"/>
              </a:rPr>
              <a:t>Элемент &lt;TR&gt; может содержать следующие атрибуты:</a:t>
            </a:r>
            <a:endParaRPr/>
          </a:p>
          <a:p>
            <a:pPr indent="0" lvl="0" marL="0" marR="0" rtl="0" algn="just">
              <a:spcBef>
                <a:spcPts val="0"/>
              </a:spcBef>
              <a:spcAft>
                <a:spcPts val="0"/>
              </a:spcAft>
              <a:buNone/>
            </a:pPr>
            <a:r>
              <a:rPr b="1" lang="ru-RU" sz="1600">
                <a:solidFill>
                  <a:srgbClr val="FF0000"/>
                </a:solidFill>
                <a:latin typeface="Arial"/>
                <a:ea typeface="Arial"/>
                <a:cs typeface="Arial"/>
                <a:sym typeface="Arial"/>
              </a:rPr>
              <a:t>Align</a:t>
            </a:r>
            <a:r>
              <a:rPr b="1" lang="ru-RU" sz="1600">
                <a:solidFill>
                  <a:schemeClr val="dk1"/>
                </a:solidFill>
                <a:latin typeface="Arial"/>
                <a:ea typeface="Arial"/>
                <a:cs typeface="Arial"/>
                <a:sym typeface="Arial"/>
              </a:rPr>
              <a:t> –</a:t>
            </a:r>
            <a:r>
              <a:rPr lang="ru-RU" sz="1600">
                <a:solidFill>
                  <a:schemeClr val="dk1"/>
                </a:solidFill>
                <a:latin typeface="Arial"/>
                <a:ea typeface="Arial"/>
                <a:cs typeface="Arial"/>
                <a:sym typeface="Arial"/>
              </a:rPr>
              <a:t> устанавливает выравнивание текста в ячейках по горизонтали (значения см. выше для Align таблицы).</a:t>
            </a:r>
            <a:endParaRPr/>
          </a:p>
          <a:p>
            <a:pPr indent="0" lvl="0" marL="0" marR="0" rtl="0" algn="just">
              <a:spcBef>
                <a:spcPts val="0"/>
              </a:spcBef>
              <a:spcAft>
                <a:spcPts val="0"/>
              </a:spcAft>
              <a:buNone/>
            </a:pPr>
            <a:r>
              <a:rPr b="1" lang="ru-RU" sz="1600">
                <a:solidFill>
                  <a:srgbClr val="FF0000"/>
                </a:solidFill>
                <a:latin typeface="Arial"/>
                <a:ea typeface="Arial"/>
                <a:cs typeface="Arial"/>
                <a:sym typeface="Arial"/>
              </a:rPr>
              <a:t>Valign </a:t>
            </a:r>
            <a:r>
              <a:rPr b="1" lang="ru-RU" sz="1600">
                <a:solidFill>
                  <a:schemeClr val="dk1"/>
                </a:solidFill>
                <a:latin typeface="Arial"/>
                <a:ea typeface="Arial"/>
                <a:cs typeface="Arial"/>
                <a:sym typeface="Arial"/>
              </a:rPr>
              <a:t>– </a:t>
            </a:r>
            <a:r>
              <a:rPr lang="ru-RU" sz="1600">
                <a:solidFill>
                  <a:schemeClr val="dk1"/>
                </a:solidFill>
                <a:latin typeface="Arial"/>
                <a:ea typeface="Arial"/>
                <a:cs typeface="Arial"/>
                <a:sym typeface="Arial"/>
              </a:rPr>
              <a:t>устанавливает выравнивание текста в ячейках по вертикали. Может принимать следующие значения:</a:t>
            </a:r>
            <a:endParaRPr/>
          </a:p>
          <a:p>
            <a:pPr indent="0" lvl="0" marL="0" marR="0" rtl="0" algn="just">
              <a:spcBef>
                <a:spcPts val="0"/>
              </a:spcBef>
              <a:spcAft>
                <a:spcPts val="0"/>
              </a:spcAft>
              <a:buNone/>
            </a:pPr>
            <a:r>
              <a:rPr b="1" lang="ru-RU" sz="1600">
                <a:solidFill>
                  <a:srgbClr val="FF0000"/>
                </a:solidFill>
                <a:latin typeface="Arial"/>
                <a:ea typeface="Arial"/>
                <a:cs typeface="Arial"/>
                <a:sym typeface="Arial"/>
              </a:rPr>
              <a:t>Top</a:t>
            </a:r>
            <a:r>
              <a:rPr lang="ru-RU" sz="1600">
                <a:solidFill>
                  <a:srgbClr val="FF0000"/>
                </a:solidFill>
                <a:latin typeface="Arial"/>
                <a:ea typeface="Arial"/>
                <a:cs typeface="Arial"/>
                <a:sym typeface="Arial"/>
              </a:rPr>
              <a:t> </a:t>
            </a:r>
            <a:r>
              <a:rPr lang="ru-RU" sz="1600">
                <a:solidFill>
                  <a:schemeClr val="dk1"/>
                </a:solidFill>
                <a:latin typeface="Arial"/>
                <a:ea typeface="Arial"/>
                <a:cs typeface="Arial"/>
                <a:sym typeface="Arial"/>
              </a:rPr>
              <a:t>– выравнивание по верхнему краю;</a:t>
            </a:r>
            <a:endParaRPr/>
          </a:p>
          <a:p>
            <a:pPr indent="0" lvl="0" marL="0" marR="0" rtl="0" algn="just">
              <a:spcBef>
                <a:spcPts val="0"/>
              </a:spcBef>
              <a:spcAft>
                <a:spcPts val="0"/>
              </a:spcAft>
              <a:buNone/>
            </a:pPr>
            <a:r>
              <a:rPr b="1" lang="ru-RU" sz="1600">
                <a:solidFill>
                  <a:srgbClr val="FF0000"/>
                </a:solidFill>
                <a:latin typeface="Arial"/>
                <a:ea typeface="Arial"/>
                <a:cs typeface="Arial"/>
                <a:sym typeface="Arial"/>
              </a:rPr>
              <a:t>Middle</a:t>
            </a:r>
            <a:r>
              <a:rPr lang="ru-RU" sz="1600">
                <a:solidFill>
                  <a:srgbClr val="FF0000"/>
                </a:solidFill>
                <a:latin typeface="Arial"/>
                <a:ea typeface="Arial"/>
                <a:cs typeface="Arial"/>
                <a:sym typeface="Arial"/>
              </a:rPr>
              <a:t> </a:t>
            </a:r>
            <a:r>
              <a:rPr lang="ru-RU" sz="1600">
                <a:solidFill>
                  <a:schemeClr val="dk1"/>
                </a:solidFill>
                <a:latin typeface="Arial"/>
                <a:ea typeface="Arial"/>
                <a:cs typeface="Arial"/>
                <a:sym typeface="Arial"/>
              </a:rPr>
              <a:t>– выравнивание по центру;</a:t>
            </a:r>
            <a:endParaRPr/>
          </a:p>
          <a:p>
            <a:pPr indent="0" lvl="0" marL="0" marR="0" rtl="0" algn="just">
              <a:spcBef>
                <a:spcPts val="0"/>
              </a:spcBef>
              <a:spcAft>
                <a:spcPts val="0"/>
              </a:spcAft>
              <a:buNone/>
            </a:pPr>
            <a:r>
              <a:rPr b="1" lang="ru-RU" sz="1600">
                <a:solidFill>
                  <a:srgbClr val="FF0000"/>
                </a:solidFill>
                <a:latin typeface="Arial"/>
                <a:ea typeface="Arial"/>
                <a:cs typeface="Arial"/>
                <a:sym typeface="Arial"/>
              </a:rPr>
              <a:t>Bottom</a:t>
            </a:r>
            <a:r>
              <a:rPr lang="ru-RU" sz="1600">
                <a:solidFill>
                  <a:schemeClr val="dk1"/>
                </a:solidFill>
                <a:latin typeface="Arial"/>
                <a:ea typeface="Arial"/>
                <a:cs typeface="Arial"/>
                <a:sym typeface="Arial"/>
              </a:rPr>
              <a:t> – выравнивание по нижнему краю.</a:t>
            </a:r>
            <a:endParaRPr/>
          </a:p>
          <a:p>
            <a:pPr indent="0" lvl="0" marL="0" marR="0" rtl="0" algn="just">
              <a:spcBef>
                <a:spcPts val="0"/>
              </a:spcBef>
              <a:spcAft>
                <a:spcPts val="0"/>
              </a:spcAft>
              <a:buNone/>
            </a:pPr>
            <a:r>
              <a:rPr b="1" lang="ru-RU" sz="1600">
                <a:solidFill>
                  <a:srgbClr val="FF0000"/>
                </a:solidFill>
                <a:latin typeface="Arial"/>
                <a:ea typeface="Arial"/>
                <a:cs typeface="Arial"/>
                <a:sym typeface="Arial"/>
              </a:rPr>
              <a:t>Bgcolor</a:t>
            </a:r>
            <a:r>
              <a:rPr b="1" lang="ru-RU" sz="1600">
                <a:solidFill>
                  <a:schemeClr val="dk1"/>
                </a:solidFill>
                <a:latin typeface="Arial"/>
                <a:ea typeface="Arial"/>
                <a:cs typeface="Arial"/>
                <a:sym typeface="Arial"/>
              </a:rPr>
              <a:t> – </a:t>
            </a:r>
            <a:r>
              <a:rPr lang="ru-RU" sz="1600">
                <a:solidFill>
                  <a:schemeClr val="dk1"/>
                </a:solidFill>
                <a:latin typeface="Arial"/>
                <a:ea typeface="Arial"/>
                <a:cs typeface="Arial"/>
                <a:sym typeface="Arial"/>
              </a:rPr>
              <a:t>цвет фона ячеек строки.</a:t>
            </a:r>
            <a:endParaRPr/>
          </a:p>
          <a:p>
            <a:pPr indent="0" lvl="0" marL="0" marR="0" rtl="0" algn="just">
              <a:spcBef>
                <a:spcPts val="0"/>
              </a:spcBef>
              <a:spcAft>
                <a:spcPts val="0"/>
              </a:spcAft>
              <a:buNone/>
            </a:pPr>
            <a:r>
              <a:rPr b="1" lang="ru-RU" sz="1600">
                <a:solidFill>
                  <a:srgbClr val="FF0000"/>
                </a:solidFill>
                <a:latin typeface="Arial"/>
                <a:ea typeface="Arial"/>
                <a:cs typeface="Arial"/>
                <a:sym typeface="Arial"/>
              </a:rPr>
              <a:t>BorderColor</a:t>
            </a:r>
            <a:r>
              <a:rPr b="1" lang="ru-RU" sz="1600">
                <a:solidFill>
                  <a:schemeClr val="dk1"/>
                </a:solidFill>
                <a:latin typeface="Arial"/>
                <a:ea typeface="Arial"/>
                <a:cs typeface="Arial"/>
                <a:sym typeface="Arial"/>
              </a:rPr>
              <a:t> – </a:t>
            </a:r>
            <a:r>
              <a:rPr lang="ru-RU" sz="1600">
                <a:solidFill>
                  <a:schemeClr val="dk1"/>
                </a:solidFill>
                <a:latin typeface="Arial"/>
                <a:ea typeface="Arial"/>
                <a:cs typeface="Arial"/>
                <a:sym typeface="Arial"/>
              </a:rPr>
              <a:t>цвет рамок ячеек таблицы.</a:t>
            </a:r>
            <a:endParaRPr/>
          </a:p>
        </p:txBody>
      </p:sp>
      <p:sp>
        <p:nvSpPr>
          <p:cNvPr id="271" name="Google Shape;271;p40"/>
          <p:cNvSpPr/>
          <p:nvPr/>
        </p:nvSpPr>
        <p:spPr>
          <a:xfrm>
            <a:off x="230657" y="2385981"/>
            <a:ext cx="11491785" cy="4278094"/>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ru-RU" sz="1600">
                <a:solidFill>
                  <a:schemeClr val="dk1"/>
                </a:solidFill>
                <a:latin typeface="Arial"/>
                <a:ea typeface="Arial"/>
                <a:cs typeface="Arial"/>
                <a:sym typeface="Arial"/>
              </a:rPr>
              <a:t>Элемент &lt;</a:t>
            </a:r>
            <a:r>
              <a:rPr b="1" lang="ru-RU" sz="1600">
                <a:solidFill>
                  <a:schemeClr val="dk1"/>
                </a:solidFill>
                <a:latin typeface="Arial"/>
                <a:ea typeface="Arial"/>
                <a:cs typeface="Arial"/>
                <a:sym typeface="Arial"/>
              </a:rPr>
              <a:t>TD</a:t>
            </a:r>
            <a:r>
              <a:rPr lang="ru-RU" sz="1600">
                <a:solidFill>
                  <a:schemeClr val="dk1"/>
                </a:solidFill>
                <a:latin typeface="Arial"/>
                <a:ea typeface="Arial"/>
                <a:cs typeface="Arial"/>
                <a:sym typeface="Arial"/>
              </a:rPr>
              <a:t>&gt; может содержать следующие атрибуты:</a:t>
            </a:r>
            <a:endParaRPr/>
          </a:p>
          <a:p>
            <a:pPr indent="0" lvl="0" marL="0" marR="0" rtl="0" algn="just">
              <a:spcBef>
                <a:spcPts val="0"/>
              </a:spcBef>
              <a:spcAft>
                <a:spcPts val="0"/>
              </a:spcAft>
              <a:buNone/>
            </a:pPr>
            <a:r>
              <a:rPr b="1" lang="ru-RU" sz="1600">
                <a:solidFill>
                  <a:srgbClr val="FF0000"/>
                </a:solidFill>
                <a:latin typeface="Arial"/>
                <a:ea typeface="Arial"/>
                <a:cs typeface="Arial"/>
                <a:sym typeface="Arial"/>
              </a:rPr>
              <a:t>Align</a:t>
            </a:r>
            <a:r>
              <a:rPr b="1" lang="ru-RU" sz="1600">
                <a:solidFill>
                  <a:schemeClr val="dk1"/>
                </a:solidFill>
                <a:latin typeface="Arial"/>
                <a:ea typeface="Arial"/>
                <a:cs typeface="Arial"/>
                <a:sym typeface="Arial"/>
              </a:rPr>
              <a:t> –</a:t>
            </a:r>
            <a:r>
              <a:rPr lang="ru-RU" sz="1600">
                <a:solidFill>
                  <a:schemeClr val="dk1"/>
                </a:solidFill>
                <a:latin typeface="Arial"/>
                <a:ea typeface="Arial"/>
                <a:cs typeface="Arial"/>
                <a:sym typeface="Arial"/>
              </a:rPr>
              <a:t> устанавливает выравнивание текста в ячейке по горизонтали. Может принимать значения </a:t>
            </a:r>
            <a:r>
              <a:rPr i="1" lang="ru-RU" sz="1600">
                <a:solidFill>
                  <a:schemeClr val="dk1"/>
                </a:solidFill>
                <a:latin typeface="Arial"/>
                <a:ea typeface="Arial"/>
                <a:cs typeface="Arial"/>
                <a:sym typeface="Arial"/>
              </a:rPr>
              <a:t>Left</a:t>
            </a:r>
            <a:r>
              <a:rPr lang="ru-RU" sz="1600">
                <a:solidFill>
                  <a:schemeClr val="dk1"/>
                </a:solidFill>
                <a:latin typeface="Arial"/>
                <a:ea typeface="Arial"/>
                <a:cs typeface="Arial"/>
                <a:sym typeface="Arial"/>
              </a:rPr>
              <a:t>,</a:t>
            </a:r>
            <a:r>
              <a:rPr i="1" lang="ru-RU" sz="1600">
                <a:solidFill>
                  <a:schemeClr val="dk1"/>
                </a:solidFill>
                <a:latin typeface="Arial"/>
                <a:ea typeface="Arial"/>
                <a:cs typeface="Arial"/>
                <a:sym typeface="Arial"/>
              </a:rPr>
              <a:t> Right</a:t>
            </a:r>
            <a:r>
              <a:rPr lang="ru-RU" sz="1600">
                <a:solidFill>
                  <a:schemeClr val="dk1"/>
                </a:solidFill>
                <a:latin typeface="Arial"/>
                <a:ea typeface="Arial"/>
                <a:cs typeface="Arial"/>
                <a:sym typeface="Arial"/>
              </a:rPr>
              <a:t>,</a:t>
            </a:r>
            <a:r>
              <a:rPr i="1" lang="ru-RU" sz="1600">
                <a:solidFill>
                  <a:schemeClr val="dk1"/>
                </a:solidFill>
                <a:latin typeface="Arial"/>
                <a:ea typeface="Arial"/>
                <a:cs typeface="Arial"/>
                <a:sym typeface="Arial"/>
              </a:rPr>
              <a:t> Center</a:t>
            </a:r>
            <a:r>
              <a:rPr lang="ru-RU" sz="1600">
                <a:solidFill>
                  <a:schemeClr val="dk1"/>
                </a:solidFill>
                <a:latin typeface="Arial"/>
                <a:ea typeface="Arial"/>
                <a:cs typeface="Arial"/>
                <a:sym typeface="Arial"/>
              </a:rPr>
              <a:t> (см. выше для </a:t>
            </a:r>
            <a:r>
              <a:rPr b="1" lang="ru-RU" sz="1600">
                <a:solidFill>
                  <a:schemeClr val="dk1"/>
                </a:solidFill>
                <a:latin typeface="Arial"/>
                <a:ea typeface="Arial"/>
                <a:cs typeface="Arial"/>
                <a:sym typeface="Arial"/>
              </a:rPr>
              <a:t>Align</a:t>
            </a:r>
            <a:r>
              <a:rPr lang="ru-RU" sz="1600">
                <a:solidFill>
                  <a:schemeClr val="dk1"/>
                </a:solidFill>
                <a:latin typeface="Arial"/>
                <a:ea typeface="Arial"/>
                <a:cs typeface="Arial"/>
                <a:sym typeface="Arial"/>
              </a:rPr>
              <a:t> таблицы). Кроме этих значений может быть значение </a:t>
            </a:r>
            <a:r>
              <a:rPr i="1" lang="ru-RU" sz="1600">
                <a:solidFill>
                  <a:schemeClr val="dk1"/>
                </a:solidFill>
                <a:latin typeface="Arial"/>
                <a:ea typeface="Arial"/>
                <a:cs typeface="Arial"/>
                <a:sym typeface="Arial"/>
              </a:rPr>
              <a:t>Justify – </a:t>
            </a:r>
            <a:r>
              <a:rPr lang="ru-RU" sz="1600">
                <a:solidFill>
                  <a:schemeClr val="dk1"/>
                </a:solidFill>
                <a:latin typeface="Arial"/>
                <a:ea typeface="Arial"/>
                <a:cs typeface="Arial"/>
                <a:sym typeface="Arial"/>
              </a:rPr>
              <a:t>выравнивание по ширине ячейки, и значение </a:t>
            </a:r>
            <a:r>
              <a:rPr i="1" lang="ru-RU" sz="1600">
                <a:solidFill>
                  <a:schemeClr val="dk1"/>
                </a:solidFill>
                <a:latin typeface="Arial"/>
                <a:ea typeface="Arial"/>
                <a:cs typeface="Arial"/>
                <a:sym typeface="Arial"/>
              </a:rPr>
              <a:t>Char – </a:t>
            </a:r>
            <a:r>
              <a:rPr lang="ru-RU" sz="1600">
                <a:solidFill>
                  <a:schemeClr val="dk1"/>
                </a:solidFill>
                <a:latin typeface="Arial"/>
                <a:ea typeface="Arial"/>
                <a:cs typeface="Arial"/>
                <a:sym typeface="Arial"/>
              </a:rPr>
              <a:t>выравнивание по указанному символу (это значение поддерживается не во всех браузерах). Если используется </a:t>
            </a:r>
            <a:r>
              <a:rPr i="1" lang="ru-RU" sz="1600">
                <a:solidFill>
                  <a:schemeClr val="dk1"/>
                </a:solidFill>
                <a:latin typeface="Arial"/>
                <a:ea typeface="Arial"/>
                <a:cs typeface="Arial"/>
                <a:sym typeface="Arial"/>
              </a:rPr>
              <a:t>Char</a:t>
            </a:r>
            <a:r>
              <a:rPr lang="ru-RU" sz="1600">
                <a:solidFill>
                  <a:schemeClr val="dk1"/>
                </a:solidFill>
                <a:latin typeface="Arial"/>
                <a:ea typeface="Arial"/>
                <a:cs typeface="Arial"/>
                <a:sym typeface="Arial"/>
              </a:rPr>
              <a:t>, то необходимо указать атрибут  </a:t>
            </a:r>
            <a:r>
              <a:rPr b="1" lang="ru-RU" sz="1600">
                <a:solidFill>
                  <a:schemeClr val="dk1"/>
                </a:solidFill>
                <a:latin typeface="Arial"/>
                <a:ea typeface="Arial"/>
                <a:cs typeface="Arial"/>
                <a:sym typeface="Arial"/>
              </a:rPr>
              <a:t>Char </a:t>
            </a:r>
            <a:r>
              <a:rPr lang="ru-RU" sz="1600">
                <a:solidFill>
                  <a:schemeClr val="dk1"/>
                </a:solidFill>
                <a:latin typeface="Arial"/>
                <a:ea typeface="Arial"/>
                <a:cs typeface="Arial"/>
                <a:sym typeface="Arial"/>
              </a:rPr>
              <a:t>и </a:t>
            </a:r>
            <a:r>
              <a:rPr b="1" lang="ru-RU" sz="1600">
                <a:solidFill>
                  <a:schemeClr val="dk1"/>
                </a:solidFill>
                <a:latin typeface="Arial"/>
                <a:ea typeface="Arial"/>
                <a:cs typeface="Arial"/>
                <a:sym typeface="Arial"/>
              </a:rPr>
              <a:t>CharSet</a:t>
            </a:r>
            <a:r>
              <a:rPr lang="ru-RU" sz="1600">
                <a:solidFill>
                  <a:schemeClr val="dk1"/>
                </a:solidFill>
                <a:latin typeface="Arial"/>
                <a:ea typeface="Arial"/>
                <a:cs typeface="Arial"/>
                <a:sym typeface="Arial"/>
              </a:rPr>
              <a:t>.</a:t>
            </a:r>
            <a:endParaRPr/>
          </a:p>
          <a:p>
            <a:pPr indent="0" lvl="0" marL="0" marR="0" rtl="0" algn="just">
              <a:spcBef>
                <a:spcPts val="0"/>
              </a:spcBef>
              <a:spcAft>
                <a:spcPts val="0"/>
              </a:spcAft>
              <a:buNone/>
            </a:pPr>
            <a:r>
              <a:rPr b="1" lang="ru-RU" sz="1600">
                <a:solidFill>
                  <a:srgbClr val="FF0000"/>
                </a:solidFill>
                <a:latin typeface="Arial"/>
                <a:ea typeface="Arial"/>
                <a:cs typeface="Arial"/>
                <a:sym typeface="Arial"/>
              </a:rPr>
              <a:t>CharSet </a:t>
            </a:r>
            <a:r>
              <a:rPr b="1" lang="ru-RU" sz="1600">
                <a:solidFill>
                  <a:schemeClr val="dk1"/>
                </a:solidFill>
                <a:latin typeface="Arial"/>
                <a:ea typeface="Arial"/>
                <a:cs typeface="Arial"/>
                <a:sym typeface="Arial"/>
              </a:rPr>
              <a:t>– </a:t>
            </a:r>
            <a:r>
              <a:rPr lang="ru-RU" sz="1600">
                <a:solidFill>
                  <a:schemeClr val="dk1"/>
                </a:solidFill>
                <a:latin typeface="Arial"/>
                <a:ea typeface="Arial"/>
                <a:cs typeface="Arial"/>
                <a:sym typeface="Arial"/>
              </a:rPr>
              <a:t>указывает смещение при выравнивании по символу (см. значение </a:t>
            </a:r>
            <a:r>
              <a:rPr i="1" lang="ru-RU" sz="1600">
                <a:solidFill>
                  <a:schemeClr val="dk1"/>
                </a:solidFill>
                <a:latin typeface="Arial"/>
                <a:ea typeface="Arial"/>
                <a:cs typeface="Arial"/>
                <a:sym typeface="Arial"/>
              </a:rPr>
              <a:t>Char</a:t>
            </a:r>
            <a:r>
              <a:rPr lang="ru-RU" sz="1600">
                <a:solidFill>
                  <a:schemeClr val="dk1"/>
                </a:solidFill>
                <a:latin typeface="Arial"/>
                <a:ea typeface="Arial"/>
                <a:cs typeface="Arial"/>
                <a:sym typeface="Arial"/>
              </a:rPr>
              <a:t> атрибута </a:t>
            </a:r>
            <a:r>
              <a:rPr b="1" lang="ru-RU" sz="1600">
                <a:solidFill>
                  <a:schemeClr val="dk1"/>
                </a:solidFill>
                <a:latin typeface="Arial"/>
                <a:ea typeface="Arial"/>
                <a:cs typeface="Arial"/>
                <a:sym typeface="Arial"/>
              </a:rPr>
              <a:t>Align</a:t>
            </a:r>
            <a:r>
              <a:rPr lang="ru-RU" sz="1600">
                <a:solidFill>
                  <a:schemeClr val="dk1"/>
                </a:solidFill>
                <a:latin typeface="Arial"/>
                <a:ea typeface="Arial"/>
                <a:cs typeface="Arial"/>
                <a:sym typeface="Arial"/>
              </a:rPr>
              <a:t>: &lt;TD Border=2 Align= Char Char=”.” CharSet=2&gt;.</a:t>
            </a:r>
            <a:endParaRPr/>
          </a:p>
          <a:p>
            <a:pPr indent="0" lvl="0" marL="0" marR="0" rtl="0" algn="just">
              <a:spcBef>
                <a:spcPts val="0"/>
              </a:spcBef>
              <a:spcAft>
                <a:spcPts val="0"/>
              </a:spcAft>
              <a:buNone/>
            </a:pPr>
            <a:r>
              <a:rPr b="1" lang="ru-RU" sz="1600">
                <a:solidFill>
                  <a:srgbClr val="FF0000"/>
                </a:solidFill>
                <a:latin typeface="Arial"/>
                <a:ea typeface="Arial"/>
                <a:cs typeface="Arial"/>
                <a:sym typeface="Arial"/>
              </a:rPr>
              <a:t>Valign</a:t>
            </a:r>
            <a:r>
              <a:rPr b="1" lang="ru-RU" sz="1600">
                <a:solidFill>
                  <a:schemeClr val="dk1"/>
                </a:solidFill>
                <a:latin typeface="Arial"/>
                <a:ea typeface="Arial"/>
                <a:cs typeface="Arial"/>
                <a:sym typeface="Arial"/>
              </a:rPr>
              <a:t> – </a:t>
            </a:r>
            <a:r>
              <a:rPr lang="ru-RU" sz="1600">
                <a:solidFill>
                  <a:schemeClr val="dk1"/>
                </a:solidFill>
                <a:latin typeface="Arial"/>
                <a:ea typeface="Arial"/>
                <a:cs typeface="Arial"/>
                <a:sym typeface="Arial"/>
              </a:rPr>
              <a:t>устанавливает выравнивание текста в ячейке по вертикали. Значения см. выше.</a:t>
            </a:r>
            <a:endParaRPr/>
          </a:p>
          <a:p>
            <a:pPr indent="0" lvl="0" marL="0" marR="0" rtl="0" algn="just">
              <a:spcBef>
                <a:spcPts val="0"/>
              </a:spcBef>
              <a:spcAft>
                <a:spcPts val="0"/>
              </a:spcAft>
              <a:buNone/>
            </a:pPr>
            <a:r>
              <a:rPr b="1" lang="ru-RU" sz="1600">
                <a:solidFill>
                  <a:srgbClr val="FF0000"/>
                </a:solidFill>
                <a:latin typeface="Arial"/>
                <a:ea typeface="Arial"/>
                <a:cs typeface="Arial"/>
                <a:sym typeface="Arial"/>
              </a:rPr>
              <a:t>Colspan </a:t>
            </a:r>
            <a:r>
              <a:rPr b="1" lang="ru-RU" sz="1600">
                <a:solidFill>
                  <a:schemeClr val="dk1"/>
                </a:solidFill>
                <a:latin typeface="Arial"/>
                <a:ea typeface="Arial"/>
                <a:cs typeface="Arial"/>
                <a:sym typeface="Arial"/>
              </a:rPr>
              <a:t>– </a:t>
            </a:r>
            <a:r>
              <a:rPr lang="ru-RU" sz="1600">
                <a:solidFill>
                  <a:schemeClr val="dk1"/>
                </a:solidFill>
                <a:latin typeface="Arial"/>
                <a:ea typeface="Arial"/>
                <a:cs typeface="Arial"/>
                <a:sym typeface="Arial"/>
              </a:rPr>
              <a:t>устанавливает размах ячейки по горизонтали. Например Colspan=2 означает, что ячейка простирается на две колонки.</a:t>
            </a:r>
            <a:endParaRPr/>
          </a:p>
          <a:p>
            <a:pPr indent="0" lvl="0" marL="0" marR="0" rtl="0" algn="just">
              <a:spcBef>
                <a:spcPts val="0"/>
              </a:spcBef>
              <a:spcAft>
                <a:spcPts val="0"/>
              </a:spcAft>
              <a:buNone/>
            </a:pPr>
            <a:r>
              <a:rPr b="1" lang="ru-RU" sz="1600">
                <a:solidFill>
                  <a:srgbClr val="FF0000"/>
                </a:solidFill>
                <a:latin typeface="Arial"/>
                <a:ea typeface="Arial"/>
                <a:cs typeface="Arial"/>
                <a:sym typeface="Arial"/>
              </a:rPr>
              <a:t>Rowspan </a:t>
            </a:r>
            <a:r>
              <a:rPr b="1" lang="ru-RU" sz="1600">
                <a:solidFill>
                  <a:schemeClr val="dk1"/>
                </a:solidFill>
                <a:latin typeface="Arial"/>
                <a:ea typeface="Arial"/>
                <a:cs typeface="Arial"/>
                <a:sym typeface="Arial"/>
              </a:rPr>
              <a:t>– </a:t>
            </a:r>
            <a:r>
              <a:rPr lang="ru-RU" sz="1600">
                <a:solidFill>
                  <a:schemeClr val="dk1"/>
                </a:solidFill>
                <a:latin typeface="Arial"/>
                <a:ea typeface="Arial"/>
                <a:cs typeface="Arial"/>
                <a:sym typeface="Arial"/>
              </a:rPr>
              <a:t> устанавливает размах ячейки по вертикали. Например Rowspan=2 означает, что ячейка простирается на две строки.</a:t>
            </a:r>
            <a:endParaRPr/>
          </a:p>
          <a:p>
            <a:pPr indent="0" lvl="0" marL="0" marR="0" rtl="0" algn="just">
              <a:spcBef>
                <a:spcPts val="0"/>
              </a:spcBef>
              <a:spcAft>
                <a:spcPts val="0"/>
              </a:spcAft>
              <a:buNone/>
            </a:pPr>
            <a:r>
              <a:rPr b="1" lang="ru-RU" sz="1600">
                <a:solidFill>
                  <a:srgbClr val="FF0000"/>
                </a:solidFill>
                <a:latin typeface="Arial"/>
                <a:ea typeface="Arial"/>
                <a:cs typeface="Arial"/>
                <a:sym typeface="Arial"/>
              </a:rPr>
              <a:t>Width</a:t>
            </a:r>
            <a:r>
              <a:rPr lang="ru-RU" sz="1600">
                <a:solidFill>
                  <a:schemeClr val="dk1"/>
                </a:solidFill>
                <a:latin typeface="Arial"/>
                <a:ea typeface="Arial"/>
                <a:cs typeface="Arial"/>
                <a:sym typeface="Arial"/>
              </a:rPr>
              <a:t> – ширина ячейки в пикселях или в процентах от ширины всей таблицы.</a:t>
            </a:r>
            <a:endParaRPr sz="1600">
              <a:solidFill>
                <a:schemeClr val="dk1"/>
              </a:solidFill>
              <a:latin typeface="Arial"/>
              <a:ea typeface="Arial"/>
              <a:cs typeface="Arial"/>
              <a:sym typeface="Arial"/>
            </a:endParaRPr>
          </a:p>
          <a:p>
            <a:pPr indent="0" lvl="0" marL="0" marR="0" rtl="0" algn="just">
              <a:spcBef>
                <a:spcPts val="0"/>
              </a:spcBef>
              <a:spcAft>
                <a:spcPts val="0"/>
              </a:spcAft>
              <a:buNone/>
            </a:pPr>
            <a:r>
              <a:rPr b="1" lang="ru-RU" sz="1600">
                <a:solidFill>
                  <a:srgbClr val="FF0000"/>
                </a:solidFill>
                <a:latin typeface="Arial"/>
                <a:ea typeface="Arial"/>
                <a:cs typeface="Arial"/>
                <a:sym typeface="Arial"/>
              </a:rPr>
              <a:t>Height</a:t>
            </a:r>
            <a:r>
              <a:rPr b="1" lang="ru-RU" sz="1600">
                <a:solidFill>
                  <a:schemeClr val="dk1"/>
                </a:solidFill>
                <a:latin typeface="Arial"/>
                <a:ea typeface="Arial"/>
                <a:cs typeface="Arial"/>
                <a:sym typeface="Arial"/>
              </a:rPr>
              <a:t> – </a:t>
            </a:r>
            <a:r>
              <a:rPr lang="ru-RU" sz="1600">
                <a:solidFill>
                  <a:schemeClr val="dk1"/>
                </a:solidFill>
                <a:latin typeface="Arial"/>
                <a:ea typeface="Arial"/>
                <a:cs typeface="Arial"/>
                <a:sym typeface="Arial"/>
              </a:rPr>
              <a:t>высота ячейки в пикселях или в процентах от высоты всей таблицы.</a:t>
            </a:r>
            <a:endParaRPr sz="1600">
              <a:solidFill>
                <a:schemeClr val="dk1"/>
              </a:solidFill>
              <a:latin typeface="Arial"/>
              <a:ea typeface="Arial"/>
              <a:cs typeface="Arial"/>
              <a:sym typeface="Arial"/>
            </a:endParaRPr>
          </a:p>
          <a:p>
            <a:pPr indent="0" lvl="0" marL="0" marR="0" rtl="0" algn="just">
              <a:spcBef>
                <a:spcPts val="0"/>
              </a:spcBef>
              <a:spcAft>
                <a:spcPts val="0"/>
              </a:spcAft>
              <a:buNone/>
            </a:pPr>
            <a:r>
              <a:rPr b="1" lang="ru-RU" sz="1600">
                <a:solidFill>
                  <a:srgbClr val="FF0000"/>
                </a:solidFill>
                <a:latin typeface="Arial"/>
                <a:ea typeface="Arial"/>
                <a:cs typeface="Arial"/>
                <a:sym typeface="Arial"/>
              </a:rPr>
              <a:t>Bgcolor</a:t>
            </a:r>
            <a:r>
              <a:rPr b="1" lang="ru-RU" sz="1600">
                <a:solidFill>
                  <a:schemeClr val="dk1"/>
                </a:solidFill>
                <a:latin typeface="Arial"/>
                <a:ea typeface="Arial"/>
                <a:cs typeface="Arial"/>
                <a:sym typeface="Arial"/>
              </a:rPr>
              <a:t> – </a:t>
            </a:r>
            <a:r>
              <a:rPr lang="ru-RU" sz="1600">
                <a:solidFill>
                  <a:schemeClr val="dk1"/>
                </a:solidFill>
                <a:latin typeface="Arial"/>
                <a:ea typeface="Arial"/>
                <a:cs typeface="Arial"/>
                <a:sym typeface="Arial"/>
              </a:rPr>
              <a:t>цвет фона ячейки.</a:t>
            </a:r>
            <a:endParaRPr/>
          </a:p>
          <a:p>
            <a:pPr indent="0" lvl="0" marL="0" marR="0" rtl="0" algn="just">
              <a:spcBef>
                <a:spcPts val="0"/>
              </a:spcBef>
              <a:spcAft>
                <a:spcPts val="0"/>
              </a:spcAft>
              <a:buNone/>
            </a:pPr>
            <a:r>
              <a:rPr b="1" lang="ru-RU" sz="1600">
                <a:solidFill>
                  <a:srgbClr val="FF0000"/>
                </a:solidFill>
                <a:latin typeface="Arial"/>
                <a:ea typeface="Arial"/>
                <a:cs typeface="Arial"/>
                <a:sym typeface="Arial"/>
              </a:rPr>
              <a:t>Background</a:t>
            </a:r>
            <a:r>
              <a:rPr b="1" lang="ru-RU" sz="1600">
                <a:solidFill>
                  <a:schemeClr val="dk1"/>
                </a:solidFill>
                <a:latin typeface="Arial"/>
                <a:ea typeface="Arial"/>
                <a:cs typeface="Arial"/>
                <a:sym typeface="Arial"/>
              </a:rPr>
              <a:t> – </a:t>
            </a:r>
            <a:r>
              <a:rPr lang="ru-RU" sz="1600">
                <a:solidFill>
                  <a:schemeClr val="dk1"/>
                </a:solidFill>
                <a:latin typeface="Arial"/>
                <a:ea typeface="Arial"/>
                <a:cs typeface="Arial"/>
                <a:sym typeface="Arial"/>
              </a:rPr>
              <a:t>фоном ячейки будет картинка.</a:t>
            </a:r>
            <a:endParaRPr/>
          </a:p>
          <a:p>
            <a:pPr indent="0" lvl="0" marL="0" marR="0" rtl="0" algn="just">
              <a:spcBef>
                <a:spcPts val="0"/>
              </a:spcBef>
              <a:spcAft>
                <a:spcPts val="0"/>
              </a:spcAft>
              <a:buNone/>
            </a:pPr>
            <a:r>
              <a:rPr b="1" lang="ru-RU" sz="1600">
                <a:solidFill>
                  <a:srgbClr val="FF0000"/>
                </a:solidFill>
                <a:latin typeface="Arial"/>
                <a:ea typeface="Arial"/>
                <a:cs typeface="Arial"/>
                <a:sym typeface="Arial"/>
              </a:rPr>
              <a:t>BorderColor</a:t>
            </a:r>
            <a:r>
              <a:rPr b="1" lang="ru-RU" sz="1600">
                <a:solidFill>
                  <a:schemeClr val="dk1"/>
                </a:solidFill>
                <a:latin typeface="Arial"/>
                <a:ea typeface="Arial"/>
                <a:cs typeface="Arial"/>
                <a:sym typeface="Arial"/>
              </a:rPr>
              <a:t> – </a:t>
            </a:r>
            <a:r>
              <a:rPr lang="ru-RU" sz="1600">
                <a:solidFill>
                  <a:schemeClr val="dk1"/>
                </a:solidFill>
                <a:latin typeface="Arial"/>
                <a:ea typeface="Arial"/>
                <a:cs typeface="Arial"/>
                <a:sym typeface="Arial"/>
              </a:rPr>
              <a:t>цвет рамок ячейки.</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1"/>
          <p:cNvPicPr preferRelativeResize="0"/>
          <p:nvPr/>
        </p:nvPicPr>
        <p:blipFill rotWithShape="1">
          <a:blip r:embed="rId3">
            <a:alphaModFix/>
          </a:blip>
          <a:srcRect b="0" l="0" r="0" t="0"/>
          <a:stretch/>
        </p:blipFill>
        <p:spPr>
          <a:xfrm>
            <a:off x="429850" y="1848034"/>
            <a:ext cx="2916741" cy="4379771"/>
          </a:xfrm>
          <a:prstGeom prst="rect">
            <a:avLst/>
          </a:prstGeom>
          <a:noFill/>
          <a:ln>
            <a:noFill/>
          </a:ln>
        </p:spPr>
      </p:pic>
      <p:sp>
        <p:nvSpPr>
          <p:cNvPr id="277" name="Google Shape;277;p41"/>
          <p:cNvSpPr/>
          <p:nvPr/>
        </p:nvSpPr>
        <p:spPr>
          <a:xfrm>
            <a:off x="3598452" y="1655412"/>
            <a:ext cx="8163698" cy="3361626"/>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lang="ru-RU" sz="2000">
                <a:solidFill>
                  <a:schemeClr val="dk1"/>
                </a:solidFill>
                <a:latin typeface="Arial"/>
                <a:ea typeface="Arial"/>
                <a:cs typeface="Arial"/>
                <a:sym typeface="Arial"/>
              </a:rPr>
              <a:t>Чтобы </a:t>
            </a:r>
            <a:r>
              <a:rPr b="1" lang="ru-RU" sz="2000">
                <a:solidFill>
                  <a:schemeClr val="dk1"/>
                </a:solidFill>
                <a:latin typeface="Arial"/>
                <a:ea typeface="Arial"/>
                <a:cs typeface="Arial"/>
                <a:sym typeface="Arial"/>
              </a:rPr>
              <a:t>объединить ячейки по горизонтали</a:t>
            </a:r>
            <a:r>
              <a:rPr lang="ru-RU" sz="2000">
                <a:solidFill>
                  <a:schemeClr val="dk1"/>
                </a:solidFill>
                <a:latin typeface="Arial"/>
                <a:ea typeface="Arial"/>
                <a:cs typeface="Arial"/>
                <a:sym typeface="Arial"/>
              </a:rPr>
              <a:t> используйте атрибут </a:t>
            </a:r>
            <a:r>
              <a:rPr lang="ru-RU" sz="2000">
                <a:solidFill>
                  <a:srgbClr val="795DA3"/>
                </a:solidFill>
                <a:latin typeface="Arial"/>
                <a:ea typeface="Arial"/>
                <a:cs typeface="Arial"/>
                <a:sym typeface="Arial"/>
              </a:rPr>
              <a:t>colspan="</a:t>
            </a:r>
            <a:r>
              <a:rPr i="1" lang="ru-RU" sz="2000">
                <a:solidFill>
                  <a:srgbClr val="795DA3"/>
                </a:solidFill>
                <a:latin typeface="Arial"/>
                <a:ea typeface="Arial"/>
                <a:cs typeface="Arial"/>
                <a:sym typeface="Arial"/>
              </a:rPr>
              <a:t>х</a:t>
            </a:r>
            <a:r>
              <a:rPr lang="ru-RU" sz="2000">
                <a:solidFill>
                  <a:srgbClr val="795DA3"/>
                </a:solidFill>
                <a:latin typeface="Arial"/>
                <a:ea typeface="Arial"/>
                <a:cs typeface="Arial"/>
                <a:sym typeface="Arial"/>
              </a:rPr>
              <a:t>"</a:t>
            </a:r>
            <a:r>
              <a:rPr lang="ru-RU" sz="2000">
                <a:solidFill>
                  <a:schemeClr val="dk1"/>
                </a:solidFill>
                <a:latin typeface="Arial"/>
                <a:ea typeface="Arial"/>
                <a:cs typeface="Arial"/>
                <a:sym typeface="Arial"/>
              </a:rPr>
              <a:t>, у ячейки </a:t>
            </a:r>
            <a:r>
              <a:rPr lang="ru-RU" sz="2000" u="sng">
                <a:solidFill>
                  <a:schemeClr val="hlink"/>
                </a:solidFill>
                <a:latin typeface="Arial"/>
                <a:ea typeface="Arial"/>
                <a:cs typeface="Arial"/>
                <a:sym typeface="Arial"/>
                <a:hlinkClick r:id="rId4"/>
              </a:rPr>
              <a:t>&lt;td&gt;</a:t>
            </a:r>
            <a:r>
              <a:rPr lang="ru-RU" sz="2000">
                <a:solidFill>
                  <a:schemeClr val="dk1"/>
                </a:solidFill>
                <a:latin typeface="Arial"/>
                <a:ea typeface="Arial"/>
                <a:cs typeface="Arial"/>
                <a:sym typeface="Arial"/>
              </a:rPr>
              <a:t> или </a:t>
            </a:r>
            <a:r>
              <a:rPr lang="ru-RU" sz="2000" u="sng">
                <a:solidFill>
                  <a:schemeClr val="hlink"/>
                </a:solidFill>
                <a:latin typeface="Arial"/>
                <a:ea typeface="Arial"/>
                <a:cs typeface="Arial"/>
                <a:sym typeface="Arial"/>
                <a:hlinkClick r:id="rId5"/>
              </a:rPr>
              <a:t>&lt;th&gt;</a:t>
            </a:r>
            <a:r>
              <a:rPr lang="ru-RU" sz="2000">
                <a:solidFill>
                  <a:schemeClr val="dk1"/>
                </a:solidFill>
                <a:latin typeface="Arial"/>
                <a:ea typeface="Arial"/>
                <a:cs typeface="Arial"/>
                <a:sym typeface="Arial"/>
              </a:rPr>
              <a:t>, где </a:t>
            </a:r>
            <a:r>
              <a:rPr i="1" lang="ru-RU" sz="2000">
                <a:solidFill>
                  <a:schemeClr val="dk1"/>
                </a:solidFill>
                <a:latin typeface="Arial"/>
                <a:ea typeface="Arial"/>
                <a:cs typeface="Arial"/>
                <a:sym typeface="Arial"/>
              </a:rPr>
              <a:t>x</a:t>
            </a:r>
            <a:r>
              <a:rPr lang="ru-RU" sz="2000">
                <a:solidFill>
                  <a:schemeClr val="dk1"/>
                </a:solidFill>
                <a:latin typeface="Arial"/>
                <a:ea typeface="Arial"/>
                <a:cs typeface="Arial"/>
                <a:sym typeface="Arial"/>
              </a:rPr>
              <a:t> - количество ячеек для объединения.</a:t>
            </a:r>
            <a:endParaRPr sz="2000">
              <a:solidFill>
                <a:schemeClr val="dk1"/>
              </a:solidFill>
              <a:latin typeface="Arial"/>
              <a:ea typeface="Arial"/>
              <a:cs typeface="Arial"/>
              <a:sym typeface="Arial"/>
            </a:endParaRPr>
          </a:p>
          <a:p>
            <a:pPr indent="0" lvl="0" marL="0" marR="0" rtl="0" algn="just">
              <a:lnSpc>
                <a:spcPct val="107000"/>
              </a:lnSpc>
              <a:spcBef>
                <a:spcPts val="0"/>
              </a:spcBef>
              <a:spcAft>
                <a:spcPts val="0"/>
              </a:spcAft>
              <a:buNone/>
            </a:pPr>
            <a:r>
              <a:rPr lang="ru-RU" sz="2000">
                <a:solidFill>
                  <a:schemeClr val="dk1"/>
                </a:solidFill>
                <a:latin typeface="Arial"/>
                <a:ea typeface="Arial"/>
                <a:cs typeface="Arial"/>
                <a:sym typeface="Arial"/>
              </a:rPr>
              <a:t>Чтобы </a:t>
            </a:r>
            <a:r>
              <a:rPr b="1" lang="ru-RU" sz="2000">
                <a:solidFill>
                  <a:schemeClr val="dk1"/>
                </a:solidFill>
                <a:latin typeface="Arial"/>
                <a:ea typeface="Arial"/>
                <a:cs typeface="Arial"/>
                <a:sym typeface="Arial"/>
              </a:rPr>
              <a:t>объединить ячейки по вертикали</a:t>
            </a:r>
            <a:r>
              <a:rPr lang="ru-RU" sz="2000">
                <a:solidFill>
                  <a:schemeClr val="dk1"/>
                </a:solidFill>
                <a:latin typeface="Arial"/>
                <a:ea typeface="Arial"/>
                <a:cs typeface="Arial"/>
                <a:sym typeface="Arial"/>
              </a:rPr>
              <a:t> используйте атрибут </a:t>
            </a:r>
            <a:r>
              <a:rPr lang="ru-RU" sz="2000">
                <a:solidFill>
                  <a:srgbClr val="795DA3"/>
                </a:solidFill>
                <a:latin typeface="Arial"/>
                <a:ea typeface="Arial"/>
                <a:cs typeface="Arial"/>
                <a:sym typeface="Arial"/>
              </a:rPr>
              <a:t>rowspan="</a:t>
            </a:r>
            <a:r>
              <a:rPr i="1" lang="ru-RU" sz="2000">
                <a:solidFill>
                  <a:srgbClr val="795DA3"/>
                </a:solidFill>
                <a:latin typeface="Arial"/>
                <a:ea typeface="Arial"/>
                <a:cs typeface="Arial"/>
                <a:sym typeface="Arial"/>
              </a:rPr>
              <a:t>х</a:t>
            </a:r>
            <a:r>
              <a:rPr lang="ru-RU" sz="2000">
                <a:solidFill>
                  <a:srgbClr val="795DA3"/>
                </a:solidFill>
                <a:latin typeface="Arial"/>
                <a:ea typeface="Arial"/>
                <a:cs typeface="Arial"/>
                <a:sym typeface="Arial"/>
              </a:rPr>
              <a:t>"</a:t>
            </a:r>
            <a:r>
              <a:rPr lang="ru-RU" sz="2000">
                <a:solidFill>
                  <a:schemeClr val="dk1"/>
                </a:solidFill>
                <a:latin typeface="Arial"/>
                <a:ea typeface="Arial"/>
                <a:cs typeface="Arial"/>
                <a:sym typeface="Arial"/>
              </a:rPr>
              <a:t>, у ячейки </a:t>
            </a:r>
            <a:r>
              <a:rPr lang="ru-RU" sz="2000" u="sng">
                <a:solidFill>
                  <a:schemeClr val="hlink"/>
                </a:solidFill>
                <a:latin typeface="Arial"/>
                <a:ea typeface="Arial"/>
                <a:cs typeface="Arial"/>
                <a:sym typeface="Arial"/>
                <a:hlinkClick r:id="rId6"/>
              </a:rPr>
              <a:t>&lt;td&gt;</a:t>
            </a:r>
            <a:r>
              <a:rPr lang="ru-RU" sz="2000">
                <a:solidFill>
                  <a:schemeClr val="dk1"/>
                </a:solidFill>
                <a:latin typeface="Arial"/>
                <a:ea typeface="Arial"/>
                <a:cs typeface="Arial"/>
                <a:sym typeface="Arial"/>
              </a:rPr>
              <a:t> или </a:t>
            </a:r>
            <a:r>
              <a:rPr lang="ru-RU" sz="2000" u="sng">
                <a:solidFill>
                  <a:schemeClr val="hlink"/>
                </a:solidFill>
                <a:latin typeface="Arial"/>
                <a:ea typeface="Arial"/>
                <a:cs typeface="Arial"/>
                <a:sym typeface="Arial"/>
                <a:hlinkClick r:id="rId7"/>
              </a:rPr>
              <a:t>&lt;th&gt;</a:t>
            </a:r>
            <a:r>
              <a:rPr lang="ru-RU" sz="2000">
                <a:solidFill>
                  <a:schemeClr val="dk1"/>
                </a:solidFill>
                <a:latin typeface="Arial"/>
                <a:ea typeface="Arial"/>
                <a:cs typeface="Arial"/>
                <a:sym typeface="Arial"/>
              </a:rPr>
              <a:t>, где </a:t>
            </a:r>
            <a:r>
              <a:rPr i="1" lang="ru-RU" sz="2000">
                <a:solidFill>
                  <a:schemeClr val="dk1"/>
                </a:solidFill>
                <a:latin typeface="Arial"/>
                <a:ea typeface="Arial"/>
                <a:cs typeface="Arial"/>
                <a:sym typeface="Arial"/>
              </a:rPr>
              <a:t>x</a:t>
            </a:r>
            <a:r>
              <a:rPr lang="ru-RU" sz="2000">
                <a:solidFill>
                  <a:schemeClr val="dk1"/>
                </a:solidFill>
                <a:latin typeface="Arial"/>
                <a:ea typeface="Arial"/>
                <a:cs typeface="Arial"/>
                <a:sym typeface="Arial"/>
              </a:rPr>
              <a:t> - количество ячеек для объединения.</a:t>
            </a:r>
            <a:endParaRPr sz="2000">
              <a:solidFill>
                <a:schemeClr val="dk1"/>
              </a:solidFill>
              <a:latin typeface="Arial"/>
              <a:ea typeface="Arial"/>
              <a:cs typeface="Arial"/>
              <a:sym typeface="Arial"/>
            </a:endParaRPr>
          </a:p>
          <a:p>
            <a:pPr indent="0" lvl="0" marL="0" marR="0" rtl="0" algn="just">
              <a:lnSpc>
                <a:spcPct val="107000"/>
              </a:lnSpc>
              <a:spcBef>
                <a:spcPts val="0"/>
              </a:spcBef>
              <a:spcAft>
                <a:spcPts val="0"/>
              </a:spcAft>
              <a:buNone/>
            </a:pPr>
            <a:r>
              <a:rPr lang="ru-RU" sz="2000">
                <a:solidFill>
                  <a:schemeClr val="dk1"/>
                </a:solidFill>
                <a:latin typeface="Arial"/>
                <a:ea typeface="Arial"/>
                <a:cs typeface="Arial"/>
                <a:sym typeface="Arial"/>
              </a:rPr>
              <a:t>Ячейки можно объединять по горизонтали и вертикали одновременно. Для этого используйте оба атрибута </a:t>
            </a:r>
            <a:r>
              <a:rPr lang="ru-RU" sz="2000">
                <a:solidFill>
                  <a:srgbClr val="795DA3"/>
                </a:solidFill>
                <a:latin typeface="Arial"/>
                <a:ea typeface="Arial"/>
                <a:cs typeface="Arial"/>
                <a:sym typeface="Arial"/>
              </a:rPr>
              <a:t>colspan</a:t>
            </a:r>
            <a:r>
              <a:rPr lang="ru-RU" sz="2000">
                <a:solidFill>
                  <a:schemeClr val="dk1"/>
                </a:solidFill>
                <a:latin typeface="Arial"/>
                <a:ea typeface="Arial"/>
                <a:cs typeface="Arial"/>
                <a:sym typeface="Arial"/>
              </a:rPr>
              <a:t> и </a:t>
            </a:r>
            <a:r>
              <a:rPr lang="ru-RU" sz="2000">
                <a:solidFill>
                  <a:srgbClr val="795DA3"/>
                </a:solidFill>
                <a:latin typeface="Arial"/>
                <a:ea typeface="Arial"/>
                <a:cs typeface="Arial"/>
                <a:sym typeface="Arial"/>
              </a:rPr>
              <a:t>rowspan</a:t>
            </a:r>
            <a:r>
              <a:rPr lang="ru-RU" sz="2000">
                <a:solidFill>
                  <a:schemeClr val="dk1"/>
                </a:solidFill>
                <a:latin typeface="Arial"/>
                <a:ea typeface="Arial"/>
                <a:cs typeface="Arial"/>
                <a:sym typeface="Arial"/>
              </a:rPr>
              <a:t> для нужной ячейки:</a:t>
            </a:r>
            <a:endParaRPr sz="2000">
              <a:solidFill>
                <a:schemeClr val="dk1"/>
              </a:solidFill>
              <a:latin typeface="Arial"/>
              <a:ea typeface="Arial"/>
              <a:cs typeface="Arial"/>
              <a:sym typeface="Arial"/>
            </a:endParaRPr>
          </a:p>
          <a:p>
            <a:pPr indent="0" lvl="0" marL="0" marR="0" rtl="0" algn="just">
              <a:lnSpc>
                <a:spcPct val="107000"/>
              </a:lnSpc>
              <a:spcBef>
                <a:spcPts val="0"/>
              </a:spcBef>
              <a:spcAft>
                <a:spcPts val="0"/>
              </a:spcAft>
              <a:buNone/>
            </a:pPr>
            <a:r>
              <a:rPr lang="ru-RU" sz="2000">
                <a:solidFill>
                  <a:srgbClr val="333333"/>
                </a:solidFill>
                <a:latin typeface="Arial"/>
                <a:ea typeface="Arial"/>
                <a:cs typeface="Arial"/>
                <a:sym typeface="Arial"/>
              </a:rPr>
              <a:t>&lt;</a:t>
            </a:r>
            <a:r>
              <a:rPr lang="ru-RU" sz="2000">
                <a:solidFill>
                  <a:srgbClr val="63A35C"/>
                </a:solidFill>
                <a:latin typeface="Arial"/>
                <a:ea typeface="Arial"/>
                <a:cs typeface="Arial"/>
                <a:sym typeface="Arial"/>
              </a:rPr>
              <a:t>td</a:t>
            </a:r>
            <a:r>
              <a:rPr lang="ru-RU" sz="2000">
                <a:solidFill>
                  <a:srgbClr val="333333"/>
                </a:solidFill>
                <a:latin typeface="Arial"/>
                <a:ea typeface="Arial"/>
                <a:cs typeface="Arial"/>
                <a:sym typeface="Arial"/>
              </a:rPr>
              <a:t> </a:t>
            </a:r>
            <a:r>
              <a:rPr lang="ru-RU" sz="2000">
                <a:solidFill>
                  <a:srgbClr val="795DA3"/>
                </a:solidFill>
                <a:latin typeface="Arial"/>
                <a:ea typeface="Arial"/>
                <a:cs typeface="Arial"/>
                <a:sym typeface="Arial"/>
              </a:rPr>
              <a:t>colspan</a:t>
            </a:r>
            <a:r>
              <a:rPr lang="ru-RU" sz="2000">
                <a:solidFill>
                  <a:srgbClr val="333333"/>
                </a:solidFill>
                <a:latin typeface="Arial"/>
                <a:ea typeface="Arial"/>
                <a:cs typeface="Arial"/>
                <a:sym typeface="Arial"/>
              </a:rPr>
              <a:t>=</a:t>
            </a:r>
            <a:r>
              <a:rPr lang="ru-RU" sz="2000">
                <a:solidFill>
                  <a:srgbClr val="DF5000"/>
                </a:solidFill>
                <a:latin typeface="Arial"/>
                <a:ea typeface="Arial"/>
                <a:cs typeface="Arial"/>
                <a:sym typeface="Arial"/>
              </a:rPr>
              <a:t>"3"</a:t>
            </a:r>
            <a:r>
              <a:rPr lang="ru-RU" sz="2000">
                <a:solidFill>
                  <a:srgbClr val="333333"/>
                </a:solidFill>
                <a:latin typeface="Arial"/>
                <a:ea typeface="Arial"/>
                <a:cs typeface="Arial"/>
                <a:sym typeface="Arial"/>
              </a:rPr>
              <a:t> </a:t>
            </a:r>
            <a:r>
              <a:rPr lang="ru-RU" sz="2000">
                <a:solidFill>
                  <a:srgbClr val="795DA3"/>
                </a:solidFill>
                <a:latin typeface="Arial"/>
                <a:ea typeface="Arial"/>
                <a:cs typeface="Arial"/>
                <a:sym typeface="Arial"/>
              </a:rPr>
              <a:t>rowspan</a:t>
            </a:r>
            <a:r>
              <a:rPr lang="ru-RU" sz="2000">
                <a:solidFill>
                  <a:srgbClr val="333333"/>
                </a:solidFill>
                <a:latin typeface="Arial"/>
                <a:ea typeface="Arial"/>
                <a:cs typeface="Arial"/>
                <a:sym typeface="Arial"/>
              </a:rPr>
              <a:t>=</a:t>
            </a:r>
            <a:r>
              <a:rPr lang="ru-RU" sz="2000">
                <a:solidFill>
                  <a:srgbClr val="DF5000"/>
                </a:solidFill>
                <a:latin typeface="Arial"/>
                <a:ea typeface="Arial"/>
                <a:cs typeface="Arial"/>
                <a:sym typeface="Arial"/>
              </a:rPr>
              <a:t>"2"</a:t>
            </a:r>
            <a:r>
              <a:rPr lang="ru-RU" sz="2000">
                <a:solidFill>
                  <a:srgbClr val="333333"/>
                </a:solidFill>
                <a:latin typeface="Arial"/>
                <a:ea typeface="Arial"/>
                <a:cs typeface="Arial"/>
                <a:sym typeface="Arial"/>
              </a:rPr>
              <a:t>&gt;Текст ячейки&lt;/</a:t>
            </a:r>
            <a:r>
              <a:rPr lang="ru-RU" sz="2000">
                <a:solidFill>
                  <a:srgbClr val="63A35C"/>
                </a:solidFill>
                <a:latin typeface="Arial"/>
                <a:ea typeface="Arial"/>
                <a:cs typeface="Arial"/>
                <a:sym typeface="Arial"/>
              </a:rPr>
              <a:t>td</a:t>
            </a:r>
            <a:r>
              <a:rPr lang="ru-RU" sz="2000">
                <a:solidFill>
                  <a:srgbClr val="333333"/>
                </a:solidFill>
                <a:latin typeface="Arial"/>
                <a:ea typeface="Arial"/>
                <a:cs typeface="Arial"/>
                <a:sym typeface="Arial"/>
              </a:rPr>
              <a:t>&gt;</a:t>
            </a:r>
            <a:endParaRPr sz="2000">
              <a:solidFill>
                <a:schemeClr val="dk1"/>
              </a:solidFill>
              <a:latin typeface="Arial"/>
              <a:ea typeface="Arial"/>
              <a:cs typeface="Arial"/>
              <a:sym typeface="Arial"/>
            </a:endParaRPr>
          </a:p>
        </p:txBody>
      </p:sp>
      <p:sp>
        <p:nvSpPr>
          <p:cNvPr id="278" name="Google Shape;278;p41"/>
          <p:cNvSpPr/>
          <p:nvPr/>
        </p:nvSpPr>
        <p:spPr>
          <a:xfrm>
            <a:off x="1186249" y="142955"/>
            <a:ext cx="9934832" cy="14465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ru-RU" sz="4400">
                <a:solidFill>
                  <a:srgbClr val="FF0000"/>
                </a:solidFill>
                <a:latin typeface="Calibri"/>
                <a:ea typeface="Calibri"/>
                <a:cs typeface="Calibri"/>
                <a:sym typeface="Calibri"/>
              </a:rPr>
              <a:t>13) Привести синтаксис составления таблицы средствами HTML</a:t>
            </a:r>
            <a:endParaRPr sz="1800">
              <a:solidFill>
                <a:schemeClr val="dk1"/>
              </a:solidFill>
              <a:latin typeface="Calibri"/>
              <a:ea typeface="Calibri"/>
              <a:cs typeface="Calibri"/>
              <a:sym typeface="Calibri"/>
            </a:endParaRPr>
          </a:p>
        </p:txBody>
      </p:sp>
      <p:sp>
        <p:nvSpPr>
          <p:cNvPr id="279" name="Google Shape;279;p41"/>
          <p:cNvSpPr/>
          <p:nvPr/>
        </p:nvSpPr>
        <p:spPr>
          <a:xfrm>
            <a:off x="3598453" y="5082945"/>
            <a:ext cx="8163697" cy="1385700"/>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lang="ru-RU" sz="2000">
                <a:solidFill>
                  <a:schemeClr val="dk1"/>
                </a:solidFill>
                <a:latin typeface="Arial"/>
                <a:ea typeface="Arial"/>
                <a:cs typeface="Arial"/>
                <a:sym typeface="Arial"/>
              </a:rPr>
              <a:t>HTML таблицы можно поделить на 3 области: верхний колонтитул, основная часть, нижний колонтитул. </a:t>
            </a:r>
            <a:r>
              <a:rPr lang="ru-RU" sz="2000" u="sng">
                <a:solidFill>
                  <a:schemeClr val="hlink"/>
                </a:solidFill>
                <a:latin typeface="Arial"/>
                <a:ea typeface="Arial"/>
                <a:cs typeface="Arial"/>
                <a:sym typeface="Arial"/>
                <a:hlinkClick r:id="rId8"/>
              </a:rPr>
              <a:t>&lt;thead&gt;</a:t>
            </a:r>
            <a:r>
              <a:rPr lang="ru-RU" sz="2000">
                <a:solidFill>
                  <a:schemeClr val="dk1"/>
                </a:solidFill>
                <a:latin typeface="Arial"/>
                <a:ea typeface="Arial"/>
                <a:cs typeface="Arial"/>
                <a:sym typeface="Arial"/>
              </a:rPr>
              <a:t> определяет область верхнего колонтитула, </a:t>
            </a:r>
            <a:r>
              <a:rPr lang="ru-RU" sz="2000" u="sng">
                <a:solidFill>
                  <a:schemeClr val="hlink"/>
                </a:solidFill>
                <a:latin typeface="Arial"/>
                <a:ea typeface="Arial"/>
                <a:cs typeface="Arial"/>
                <a:sym typeface="Arial"/>
                <a:hlinkClick r:id="rId9"/>
              </a:rPr>
              <a:t>&lt;tfoot&gt;</a:t>
            </a:r>
            <a:r>
              <a:rPr lang="ru-RU" sz="2000">
                <a:solidFill>
                  <a:schemeClr val="dk1"/>
                </a:solidFill>
                <a:latin typeface="Arial"/>
                <a:ea typeface="Arial"/>
                <a:cs typeface="Arial"/>
                <a:sym typeface="Arial"/>
              </a:rPr>
              <a:t> - область нижнего колонтитулы, </a:t>
            </a:r>
            <a:r>
              <a:rPr lang="ru-RU" sz="2000" u="sng">
                <a:solidFill>
                  <a:schemeClr val="hlink"/>
                </a:solidFill>
                <a:latin typeface="Arial"/>
                <a:ea typeface="Arial"/>
                <a:cs typeface="Arial"/>
                <a:sym typeface="Arial"/>
                <a:hlinkClick r:id="rId10"/>
              </a:rPr>
              <a:t>&lt;tbody&gt;</a:t>
            </a:r>
            <a:r>
              <a:rPr lang="ru-RU" sz="2000">
                <a:solidFill>
                  <a:schemeClr val="dk1"/>
                </a:solidFill>
                <a:latin typeface="Arial"/>
                <a:ea typeface="Arial"/>
                <a:cs typeface="Arial"/>
                <a:sym typeface="Arial"/>
              </a:rPr>
              <a:t> - основную часть таблицы.</a:t>
            </a:r>
            <a:endParaRPr sz="20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5"/>
          <p:cNvSpPr txBox="1"/>
          <p:nvPr/>
        </p:nvSpPr>
        <p:spPr>
          <a:xfrm>
            <a:off x="320878" y="220784"/>
            <a:ext cx="11566321" cy="830997"/>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ru-RU" sz="2400" u="none" cap="none" strike="noStrike">
                <a:solidFill>
                  <a:schemeClr val="dk1"/>
                </a:solidFill>
                <a:latin typeface="Calibri"/>
                <a:ea typeface="Calibri"/>
                <a:cs typeface="Calibri"/>
                <a:sym typeface="Calibri"/>
              </a:rPr>
              <a:t>Первая задача была решена за счет выбора теговой модели описания документа. Такая модель широко применяется в системах подготовки документов для печати</a:t>
            </a:r>
            <a:endParaRPr b="0" i="0" sz="2400" u="none" cap="none" strike="noStrike">
              <a:solidFill>
                <a:schemeClr val="dk1"/>
              </a:solidFill>
              <a:latin typeface="Calibri"/>
              <a:ea typeface="Calibri"/>
              <a:cs typeface="Calibri"/>
              <a:sym typeface="Calibri"/>
            </a:endParaRPr>
          </a:p>
        </p:txBody>
      </p:sp>
      <p:sp>
        <p:nvSpPr>
          <p:cNvPr id="115" name="Google Shape;115;p15"/>
          <p:cNvSpPr txBox="1"/>
          <p:nvPr/>
        </p:nvSpPr>
        <p:spPr>
          <a:xfrm>
            <a:off x="320877" y="1051781"/>
            <a:ext cx="11255929" cy="5262979"/>
          </a:xfrm>
          <a:prstGeom prst="rect">
            <a:avLst/>
          </a:prstGeom>
          <a:noFill/>
          <a:ln>
            <a:noFill/>
          </a:ln>
        </p:spPr>
        <p:txBody>
          <a:bodyPr anchorCtr="0" anchor="t" bIns="45700" lIns="91425" spcFirstLastPara="1" rIns="91425" wrap="square" tIns="45700">
            <a:spAutoFit/>
          </a:bodyPr>
          <a:lstStyle/>
          <a:p>
            <a:pPr indent="450215" lvl="0" marL="0" marR="0" rtl="0" algn="just">
              <a:spcBef>
                <a:spcPts val="0"/>
              </a:spcBef>
              <a:spcAft>
                <a:spcPts val="0"/>
              </a:spcAft>
              <a:buNone/>
            </a:pPr>
            <a:r>
              <a:rPr lang="ru-RU" sz="2400">
                <a:solidFill>
                  <a:schemeClr val="dk1"/>
                </a:solidFill>
                <a:latin typeface="Calibri"/>
                <a:ea typeface="Calibri"/>
                <a:cs typeface="Calibri"/>
                <a:sym typeface="Calibri"/>
              </a:rPr>
              <a:t>Язык НТМL позволяет размечать электронный документ, который отображается на экране с полиграфическим уровнем оформления; результирующий документ может содержать самые разнообразные метки, иллюстрации, аудио- и видеофрагменты и так далее. В состав языка вошли развитые средства для создания различных уровней заголовков, шрифтовых выделений, различные списки, таблицы и многое другое.</a:t>
            </a:r>
            <a:endParaRPr/>
          </a:p>
          <a:p>
            <a:pPr indent="450215" lvl="0" marL="0" marR="0" rtl="0" algn="just">
              <a:spcBef>
                <a:spcPts val="0"/>
              </a:spcBef>
              <a:spcAft>
                <a:spcPts val="0"/>
              </a:spcAft>
              <a:buNone/>
            </a:pPr>
            <a:r>
              <a:rPr lang="ru-RU" sz="2400">
                <a:solidFill>
                  <a:schemeClr val="dk1"/>
                </a:solidFill>
                <a:latin typeface="Calibri"/>
                <a:ea typeface="Calibri"/>
                <a:cs typeface="Calibri"/>
                <a:sym typeface="Calibri"/>
              </a:rPr>
              <a:t>Вторым важным моментом, повлиявшим на судьбу HTML, стало то, что в качестве основы был выбран обычный текстовый файл.</a:t>
            </a:r>
            <a:endParaRPr/>
          </a:p>
          <a:p>
            <a:pPr indent="0" lvl="0" marL="0" marR="0" rtl="0" algn="l">
              <a:spcBef>
                <a:spcPts val="0"/>
              </a:spcBef>
              <a:spcAft>
                <a:spcPts val="0"/>
              </a:spcAft>
              <a:buNone/>
            </a:pPr>
            <a:r>
              <a:rPr lang="ru-RU" sz="2400">
                <a:solidFill>
                  <a:schemeClr val="dk1"/>
                </a:solidFill>
                <a:latin typeface="Calibri"/>
                <a:ea typeface="Calibri"/>
                <a:cs typeface="Calibri"/>
                <a:sym typeface="Calibri"/>
              </a:rPr>
              <a:t>Таким образом, гипертекстовая база данных в концепции WWW — это набор текстовых файлов, размеченных на языке HTML, который определяет форму представления информации (разметка) и структуру связей между этими файлами и другими информационными ресурсами (гипертекстовые ссылки). Гипертекстовые ссылки, устанавливающие связи между текстовыми документами, постепенно стали объединять самые различные информационные ресурсы, в том числе звук и видео.</a:t>
            </a:r>
            <a:endParaRPr sz="24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2"/>
          <p:cNvSpPr txBox="1"/>
          <p:nvPr>
            <p:ph type="title"/>
          </p:nvPr>
        </p:nvSpPr>
        <p:spPr>
          <a:xfrm>
            <a:off x="106680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FF0000"/>
              </a:buClr>
              <a:buSzPts val="3600"/>
              <a:buFont typeface="Calibri"/>
              <a:buNone/>
            </a:pPr>
            <a:r>
              <a:rPr b="1" i="1" lang="ru-RU" sz="3600">
                <a:solidFill>
                  <a:srgbClr val="FF0000"/>
                </a:solidFill>
              </a:rPr>
              <a:t>14) Описать создание форм в языке </a:t>
            </a:r>
            <a:r>
              <a:rPr b="1" i="1" lang="ru-RU" sz="3600">
                <a:solidFill>
                  <a:srgbClr val="FF0000"/>
                </a:solidFill>
                <a:latin typeface="Calibri"/>
                <a:ea typeface="Calibri"/>
                <a:cs typeface="Calibri"/>
                <a:sym typeface="Calibri"/>
              </a:rPr>
              <a:t>HTML </a:t>
            </a:r>
            <a:r>
              <a:rPr b="1" i="1" lang="ru-RU" sz="3600">
                <a:solidFill>
                  <a:srgbClr val="FF0000"/>
                </a:solidFill>
              </a:rPr>
              <a:t>. </a:t>
            </a:r>
            <a:br>
              <a:rPr b="1" i="1" lang="ru-RU" sz="3600">
                <a:solidFill>
                  <a:srgbClr val="FF0000"/>
                </a:solidFill>
              </a:rPr>
            </a:br>
            <a:r>
              <a:rPr b="1" i="1" lang="ru-RU" sz="3600">
                <a:solidFill>
                  <a:srgbClr val="FF0000"/>
                </a:solidFill>
              </a:rPr>
              <a:t>15) Перечислить теги создания форм и элементов управления, используемых в формах</a:t>
            </a:r>
            <a:endParaRPr/>
          </a:p>
        </p:txBody>
      </p:sp>
      <p:sp>
        <p:nvSpPr>
          <p:cNvPr id="285" name="Google Shape;285;p42"/>
          <p:cNvSpPr/>
          <p:nvPr/>
        </p:nvSpPr>
        <p:spPr>
          <a:xfrm>
            <a:off x="329514" y="2154594"/>
            <a:ext cx="11351740"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2000">
                <a:solidFill>
                  <a:schemeClr val="dk1"/>
                </a:solidFill>
                <a:latin typeface="Arial"/>
                <a:ea typeface="Arial"/>
                <a:cs typeface="Arial"/>
                <a:sym typeface="Arial"/>
              </a:rPr>
              <a:t>HTML-формы — это простые элементы управления HTML, которые применяются для сбора информации от посетителей веб-сайта. К ним относятся текстовые поля для ввода данных с клавиатуры, списки для выбора предопределенных данных, флажки для установки параметров и т. п. </a:t>
            </a:r>
            <a:endParaRPr sz="2000">
              <a:solidFill>
                <a:schemeClr val="dk1"/>
              </a:solidFill>
              <a:latin typeface="Arial"/>
              <a:ea typeface="Arial"/>
              <a:cs typeface="Arial"/>
              <a:sym typeface="Arial"/>
            </a:endParaRPr>
          </a:p>
        </p:txBody>
      </p:sp>
      <p:sp>
        <p:nvSpPr>
          <p:cNvPr id="286" name="Google Shape;286;p42"/>
          <p:cNvSpPr/>
          <p:nvPr/>
        </p:nvSpPr>
        <p:spPr>
          <a:xfrm>
            <a:off x="329514" y="3677334"/>
            <a:ext cx="11104605"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ru-RU" sz="2000">
                <a:solidFill>
                  <a:schemeClr val="dk1"/>
                </a:solidFill>
                <a:latin typeface="Arial"/>
                <a:ea typeface="Arial"/>
                <a:cs typeface="Arial"/>
                <a:sym typeface="Arial"/>
              </a:rPr>
              <a:t>Веб-форма</a:t>
            </a:r>
            <a:r>
              <a:rPr lang="ru-RU" sz="2000">
                <a:solidFill>
                  <a:schemeClr val="dk1"/>
                </a:solidFill>
                <a:latin typeface="Arial"/>
                <a:ea typeface="Arial"/>
                <a:cs typeface="Arial"/>
                <a:sym typeface="Arial"/>
              </a:rPr>
              <a:t> — это набор текстовых полей, списков, кнопок и других активизируемых щелчком мыши элементов управления, посредством которых посетитель страницы может предоставить ей тот или иной вид информации. </a:t>
            </a:r>
            <a:endParaRPr sz="2000">
              <a:solidFill>
                <a:schemeClr val="dk1"/>
              </a:solidFill>
              <a:latin typeface="Arial"/>
              <a:ea typeface="Arial"/>
              <a:cs typeface="Arial"/>
              <a:sym typeface="Arial"/>
            </a:endParaRPr>
          </a:p>
        </p:txBody>
      </p:sp>
      <p:sp>
        <p:nvSpPr>
          <p:cNvPr id="287" name="Google Shape;287;p42"/>
          <p:cNvSpPr/>
          <p:nvPr/>
        </p:nvSpPr>
        <p:spPr>
          <a:xfrm>
            <a:off x="329514" y="5084743"/>
            <a:ext cx="11351739" cy="1015663"/>
          </a:xfrm>
          <a:prstGeom prst="rect">
            <a:avLst/>
          </a:prstGeom>
          <a:noFill/>
          <a:ln>
            <a:noFill/>
          </a:ln>
        </p:spPr>
        <p:txBody>
          <a:bodyPr anchorCtr="0" anchor="t" bIns="45700" lIns="91425" spcFirstLastPara="1" rIns="91425" wrap="square" tIns="45700">
            <a:noAutofit/>
          </a:bodyPr>
          <a:lstStyle/>
          <a:p>
            <a:pPr indent="450215" lvl="0" marL="0" marR="0" rtl="0" algn="just">
              <a:spcBef>
                <a:spcPts val="0"/>
              </a:spcBef>
              <a:spcAft>
                <a:spcPts val="0"/>
              </a:spcAft>
              <a:buNone/>
            </a:pPr>
            <a:r>
              <a:rPr lang="ru-RU" sz="2000">
                <a:solidFill>
                  <a:schemeClr val="dk1"/>
                </a:solidFill>
                <a:latin typeface="Arial"/>
                <a:ea typeface="Arial"/>
                <a:cs typeface="Arial"/>
                <a:sym typeface="Arial"/>
              </a:rPr>
              <a:t>HTML формы — сложные элементы интерфейса. Они включают в себя разные функциональные элементы: поля ввода &lt;input&gt; и &lt;textarea&gt;, списки &lt;select&gt;, подсказки и т.д. Весь код формы заключается в элемент &lt;form&gt;.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3"/>
          <p:cNvSpPr/>
          <p:nvPr/>
        </p:nvSpPr>
        <p:spPr>
          <a:xfrm>
            <a:off x="337750" y="229570"/>
            <a:ext cx="11532973" cy="1077218"/>
          </a:xfrm>
          <a:prstGeom prst="rect">
            <a:avLst/>
          </a:prstGeom>
          <a:noFill/>
          <a:ln>
            <a:noFill/>
          </a:ln>
        </p:spPr>
        <p:txBody>
          <a:bodyPr anchorCtr="0" anchor="t" bIns="45700" lIns="91425" spcFirstLastPara="1" rIns="91425" wrap="square" tIns="45700">
            <a:noAutofit/>
          </a:bodyPr>
          <a:lstStyle/>
          <a:p>
            <a:pPr indent="450215" lvl="0" marL="0" marR="0" rtl="0" algn="just">
              <a:spcBef>
                <a:spcPts val="0"/>
              </a:spcBef>
              <a:spcAft>
                <a:spcPts val="0"/>
              </a:spcAft>
              <a:buNone/>
            </a:pPr>
            <a:r>
              <a:rPr lang="ru-RU" sz="1600">
                <a:solidFill>
                  <a:schemeClr val="dk1"/>
                </a:solidFill>
                <a:latin typeface="Arial"/>
                <a:ea typeface="Arial"/>
                <a:cs typeface="Arial"/>
                <a:sym typeface="Arial"/>
              </a:rPr>
              <a:t>Для </a:t>
            </a:r>
            <a:r>
              <a:rPr b="1" lang="ru-RU" sz="1600">
                <a:solidFill>
                  <a:schemeClr val="dk1"/>
                </a:solidFill>
                <a:latin typeface="Arial"/>
                <a:ea typeface="Arial"/>
                <a:cs typeface="Arial"/>
                <a:sym typeface="Arial"/>
              </a:rPr>
              <a:t>ввода одной строки </a:t>
            </a:r>
            <a:r>
              <a:rPr lang="ru-RU" sz="1600">
                <a:solidFill>
                  <a:schemeClr val="dk1"/>
                </a:solidFill>
                <a:latin typeface="Arial"/>
                <a:ea typeface="Arial"/>
                <a:cs typeface="Arial"/>
                <a:sym typeface="Arial"/>
              </a:rPr>
              <a:t>текста применяется элемент &lt;input type="text"&gt;, для нескольких строк — элемент &lt;textarea&gt;. </a:t>
            </a:r>
            <a:endParaRPr/>
          </a:p>
          <a:p>
            <a:pPr indent="450215" lvl="0" marL="0" marR="0" rtl="0" algn="just">
              <a:spcBef>
                <a:spcPts val="0"/>
              </a:spcBef>
              <a:spcAft>
                <a:spcPts val="0"/>
              </a:spcAft>
              <a:buNone/>
            </a:pPr>
            <a:r>
              <a:rPr lang="ru-RU" sz="1600">
                <a:solidFill>
                  <a:schemeClr val="dk1"/>
                </a:solidFill>
                <a:latin typeface="Arial"/>
                <a:ea typeface="Arial"/>
                <a:cs typeface="Arial"/>
                <a:sym typeface="Arial"/>
              </a:rPr>
              <a:t>Элемент &lt;select&gt; создает </a:t>
            </a:r>
            <a:r>
              <a:rPr b="1" lang="ru-RU" sz="1600">
                <a:solidFill>
                  <a:schemeClr val="dk1"/>
                </a:solidFill>
                <a:latin typeface="Arial"/>
                <a:ea typeface="Arial"/>
                <a:cs typeface="Arial"/>
                <a:sym typeface="Arial"/>
              </a:rPr>
              <a:t>выпадающий список.</a:t>
            </a:r>
            <a:endParaRPr/>
          </a:p>
          <a:p>
            <a:pPr indent="0" lvl="1" marL="457200" marR="0" rtl="0" algn="l">
              <a:spcBef>
                <a:spcPts val="0"/>
              </a:spcBef>
              <a:spcAft>
                <a:spcPts val="0"/>
              </a:spcAft>
              <a:buNone/>
            </a:pPr>
            <a:r>
              <a:rPr b="0" i="0" lang="ru-RU" sz="1600" u="none" cap="none" strike="noStrike">
                <a:solidFill>
                  <a:schemeClr val="dk1"/>
                </a:solidFill>
                <a:latin typeface="Arial"/>
                <a:ea typeface="Arial"/>
                <a:cs typeface="Arial"/>
                <a:sym typeface="Arial"/>
              </a:rPr>
              <a:t>Элемент &lt;label&gt; создаёт </a:t>
            </a:r>
            <a:r>
              <a:rPr b="1" i="0" lang="ru-RU" sz="1600" u="none" cap="none" strike="noStrike">
                <a:solidFill>
                  <a:schemeClr val="dk1"/>
                </a:solidFill>
                <a:latin typeface="Arial"/>
                <a:ea typeface="Arial"/>
                <a:cs typeface="Arial"/>
                <a:sym typeface="Arial"/>
              </a:rPr>
              <a:t>надписи к полям формы</a:t>
            </a:r>
            <a:r>
              <a:rPr b="0" i="0" lang="ru-RU" sz="1600" u="none" cap="none" strike="noStrike">
                <a:solidFill>
                  <a:schemeClr val="dk1"/>
                </a:solidFill>
                <a:latin typeface="Arial"/>
                <a:ea typeface="Arial"/>
                <a:cs typeface="Arial"/>
                <a:sym typeface="Arial"/>
              </a:rPr>
              <a:t>. Существует два способа группировки надписи и поля. </a:t>
            </a:r>
            <a:endParaRPr b="0" i="0" sz="1600" u="none" cap="none" strike="noStrike">
              <a:solidFill>
                <a:schemeClr val="dk1"/>
              </a:solidFill>
              <a:latin typeface="Arial"/>
              <a:ea typeface="Arial"/>
              <a:cs typeface="Arial"/>
              <a:sym typeface="Arial"/>
            </a:endParaRPr>
          </a:p>
        </p:txBody>
      </p:sp>
      <p:sp>
        <p:nvSpPr>
          <p:cNvPr id="293" name="Google Shape;293;p43"/>
          <p:cNvSpPr/>
          <p:nvPr/>
        </p:nvSpPr>
        <p:spPr>
          <a:xfrm>
            <a:off x="230657" y="1383212"/>
            <a:ext cx="11532973" cy="584775"/>
          </a:xfrm>
          <a:prstGeom prst="rect">
            <a:avLst/>
          </a:prstGeom>
          <a:noFill/>
          <a:ln>
            <a:noFill/>
          </a:ln>
        </p:spPr>
        <p:txBody>
          <a:bodyPr anchorCtr="0" anchor="t" bIns="45700" lIns="91425" spcFirstLastPara="1" rIns="91425" wrap="square" tIns="45700">
            <a:noAutofit/>
          </a:bodyPr>
          <a:lstStyle/>
          <a:p>
            <a:pPr indent="450215" lvl="0" marL="0" marR="0" rtl="0" algn="just">
              <a:spcBef>
                <a:spcPts val="0"/>
              </a:spcBef>
              <a:spcAft>
                <a:spcPts val="0"/>
              </a:spcAft>
              <a:buNone/>
            </a:pPr>
            <a:r>
              <a:rPr lang="ru-RU" sz="1600">
                <a:solidFill>
                  <a:schemeClr val="dk1"/>
                </a:solidFill>
                <a:latin typeface="Arial"/>
                <a:ea typeface="Arial"/>
                <a:cs typeface="Arial"/>
                <a:sym typeface="Arial"/>
              </a:rPr>
              <a:t>Поля формы можно разделять на </a:t>
            </a:r>
            <a:r>
              <a:rPr b="1" lang="ru-RU" sz="1600">
                <a:solidFill>
                  <a:schemeClr val="dk1"/>
                </a:solidFill>
                <a:latin typeface="Arial"/>
                <a:ea typeface="Arial"/>
                <a:cs typeface="Arial"/>
                <a:sym typeface="Arial"/>
              </a:rPr>
              <a:t>логические блоки </a:t>
            </a:r>
            <a:r>
              <a:rPr lang="ru-RU" sz="1600">
                <a:solidFill>
                  <a:schemeClr val="dk1"/>
                </a:solidFill>
                <a:latin typeface="Arial"/>
                <a:ea typeface="Arial"/>
                <a:cs typeface="Arial"/>
                <a:sym typeface="Arial"/>
              </a:rPr>
              <a:t>с помощью элемента &lt;fieldset&gt;. Каждому разделу можно присвоить </a:t>
            </a:r>
            <a:r>
              <a:rPr b="1" lang="ru-RU" sz="1600">
                <a:solidFill>
                  <a:schemeClr val="dk1"/>
                </a:solidFill>
                <a:latin typeface="Arial"/>
                <a:ea typeface="Arial"/>
                <a:cs typeface="Arial"/>
                <a:sym typeface="Arial"/>
              </a:rPr>
              <a:t>название </a:t>
            </a:r>
            <a:r>
              <a:rPr lang="ru-RU" sz="1600">
                <a:solidFill>
                  <a:schemeClr val="dk1"/>
                </a:solidFill>
                <a:latin typeface="Arial"/>
                <a:ea typeface="Arial"/>
                <a:cs typeface="Arial"/>
                <a:sym typeface="Arial"/>
              </a:rPr>
              <a:t>с помощью элемента &lt;legend&gt;.</a:t>
            </a:r>
            <a:endParaRPr/>
          </a:p>
        </p:txBody>
      </p:sp>
      <p:pic>
        <p:nvPicPr>
          <p:cNvPr id="294" name="Google Shape;294;p43"/>
          <p:cNvPicPr preferRelativeResize="0"/>
          <p:nvPr/>
        </p:nvPicPr>
        <p:blipFill rotWithShape="1">
          <a:blip r:embed="rId3">
            <a:alphaModFix/>
          </a:blip>
          <a:srcRect b="0" l="0" r="0" t="0"/>
          <a:stretch/>
        </p:blipFill>
        <p:spPr>
          <a:xfrm>
            <a:off x="3576764" y="2146640"/>
            <a:ext cx="4331562" cy="1981795"/>
          </a:xfrm>
          <a:prstGeom prst="rect">
            <a:avLst/>
          </a:prstGeom>
          <a:noFill/>
          <a:ln>
            <a:noFill/>
          </a:ln>
        </p:spPr>
      </p:pic>
      <p:sp>
        <p:nvSpPr>
          <p:cNvPr id="295" name="Google Shape;295;p43"/>
          <p:cNvSpPr/>
          <p:nvPr/>
        </p:nvSpPr>
        <p:spPr>
          <a:xfrm>
            <a:off x="411892" y="4149827"/>
            <a:ext cx="11458830" cy="1569660"/>
          </a:xfrm>
          <a:prstGeom prst="rect">
            <a:avLst/>
          </a:prstGeom>
          <a:noFill/>
          <a:ln>
            <a:noFill/>
          </a:ln>
        </p:spPr>
        <p:txBody>
          <a:bodyPr anchorCtr="0" anchor="t" bIns="45700" lIns="91425" spcFirstLastPara="1" rIns="91425" wrap="square" tIns="45700">
            <a:noAutofit/>
          </a:bodyPr>
          <a:lstStyle/>
          <a:p>
            <a:pPr indent="450215" lvl="0" marL="0" marR="0" rtl="0" algn="just">
              <a:spcBef>
                <a:spcPts val="0"/>
              </a:spcBef>
              <a:spcAft>
                <a:spcPts val="0"/>
              </a:spcAft>
              <a:buNone/>
            </a:pPr>
            <a:r>
              <a:rPr lang="ru-RU" sz="1600">
                <a:solidFill>
                  <a:schemeClr val="dk1"/>
                </a:solidFill>
                <a:latin typeface="Arial"/>
                <a:ea typeface="Arial"/>
                <a:cs typeface="Arial"/>
                <a:sym typeface="Arial"/>
              </a:rPr>
              <a:t>Чтобы сделать форму более понятной для пользователей, в поля формы добавляют текст, содержащий пример вводимых данных. Такой </a:t>
            </a:r>
            <a:r>
              <a:rPr b="1" lang="ru-RU" sz="1600">
                <a:solidFill>
                  <a:schemeClr val="dk1"/>
                </a:solidFill>
                <a:latin typeface="Arial"/>
                <a:ea typeface="Arial"/>
                <a:cs typeface="Arial"/>
                <a:sym typeface="Arial"/>
              </a:rPr>
              <a:t>текст</a:t>
            </a:r>
            <a:r>
              <a:rPr lang="ru-RU" sz="1600">
                <a:solidFill>
                  <a:schemeClr val="dk1"/>
                </a:solidFill>
                <a:latin typeface="Arial"/>
                <a:ea typeface="Arial"/>
                <a:cs typeface="Arial"/>
                <a:sym typeface="Arial"/>
              </a:rPr>
              <a:t> называется </a:t>
            </a:r>
            <a:r>
              <a:rPr b="1" lang="ru-RU" sz="1600">
                <a:solidFill>
                  <a:schemeClr val="dk1"/>
                </a:solidFill>
                <a:latin typeface="Arial"/>
                <a:ea typeface="Arial"/>
                <a:cs typeface="Arial"/>
                <a:sym typeface="Arial"/>
              </a:rPr>
              <a:t>подстановочным</a:t>
            </a:r>
            <a:r>
              <a:rPr lang="ru-RU" sz="1600">
                <a:solidFill>
                  <a:schemeClr val="dk1"/>
                </a:solidFill>
                <a:latin typeface="Arial"/>
                <a:ea typeface="Arial"/>
                <a:cs typeface="Arial"/>
                <a:sym typeface="Arial"/>
              </a:rPr>
              <a:t> и создаётся с помощью атрибута placeholder.</a:t>
            </a:r>
            <a:endParaRPr/>
          </a:p>
          <a:p>
            <a:pPr indent="450215" lvl="0" marL="0" marR="0" rtl="0" algn="just">
              <a:spcBef>
                <a:spcPts val="0"/>
              </a:spcBef>
              <a:spcAft>
                <a:spcPts val="0"/>
              </a:spcAft>
              <a:buNone/>
            </a:pPr>
            <a:r>
              <a:t/>
            </a:r>
            <a:endParaRPr sz="1600">
              <a:solidFill>
                <a:schemeClr val="dk1"/>
              </a:solidFill>
              <a:latin typeface="Arial"/>
              <a:ea typeface="Arial"/>
              <a:cs typeface="Arial"/>
              <a:sym typeface="Arial"/>
            </a:endParaRPr>
          </a:p>
          <a:p>
            <a:pPr indent="450215" lvl="0" marL="0" marR="0" rtl="0" algn="just">
              <a:spcBef>
                <a:spcPts val="0"/>
              </a:spcBef>
              <a:spcAft>
                <a:spcPts val="0"/>
              </a:spcAft>
              <a:buNone/>
            </a:pPr>
            <a:r>
              <a:rPr lang="ru-RU" sz="1600">
                <a:solidFill>
                  <a:schemeClr val="dk1"/>
                </a:solidFill>
                <a:latin typeface="Arial"/>
                <a:ea typeface="Arial"/>
                <a:cs typeface="Arial"/>
                <a:sym typeface="Arial"/>
              </a:rPr>
              <a:t>Специальный атрибут required, который позволяет отметить обязательное поле на уровне разметки. Этот атрибут дает указание браузеру (при условии, что тот поддерживает HTML5), указание не отправлять данные после нажатия пользователем кнопки отправить, пока указанные поля не заполнены.</a:t>
            </a:r>
            <a:endParaRPr/>
          </a:p>
        </p:txBody>
      </p:sp>
      <p:sp>
        <p:nvSpPr>
          <p:cNvPr id="296" name="Google Shape;296;p43"/>
          <p:cNvSpPr/>
          <p:nvPr/>
        </p:nvSpPr>
        <p:spPr>
          <a:xfrm>
            <a:off x="411892" y="5677592"/>
            <a:ext cx="11458830" cy="950838"/>
          </a:xfrm>
          <a:prstGeom prst="rect">
            <a:avLst/>
          </a:prstGeom>
          <a:noFill/>
          <a:ln>
            <a:noFill/>
          </a:ln>
        </p:spPr>
        <p:txBody>
          <a:bodyPr anchorCtr="0" anchor="t" bIns="45700" lIns="91425" spcFirstLastPara="1" rIns="91425" wrap="square" tIns="45700">
            <a:noAutofit/>
          </a:bodyPr>
          <a:lstStyle/>
          <a:p>
            <a:pPr indent="0" lvl="1" marL="457200" marR="0" rtl="0" algn="l">
              <a:lnSpc>
                <a:spcPct val="107000"/>
              </a:lnSpc>
              <a:spcBef>
                <a:spcPts val="0"/>
              </a:spcBef>
              <a:spcAft>
                <a:spcPts val="0"/>
              </a:spcAft>
              <a:buNone/>
            </a:pPr>
            <a:r>
              <a:rPr b="0" i="0" lang="ru-RU" sz="1600" u="none" cap="none" strike="noStrike">
                <a:solidFill>
                  <a:schemeClr val="dk1"/>
                </a:solidFill>
                <a:latin typeface="Arial"/>
                <a:ea typeface="Arial"/>
                <a:cs typeface="Arial"/>
                <a:sym typeface="Arial"/>
              </a:rPr>
              <a:t>Для изменения внешний вид текстового поля при получении фокуса, используется псевдокласс focus. </a:t>
            </a:r>
            <a:endParaRPr/>
          </a:p>
          <a:p>
            <a:pPr indent="450215" lvl="0" marL="0" marR="0" rtl="0" algn="just">
              <a:spcBef>
                <a:spcPts val="800"/>
              </a:spcBef>
              <a:spcAft>
                <a:spcPts val="0"/>
              </a:spcAft>
              <a:buNone/>
            </a:pPr>
            <a:r>
              <a:rPr lang="ru-RU" sz="1600">
                <a:solidFill>
                  <a:schemeClr val="dk1"/>
                </a:solidFill>
                <a:latin typeface="Arial"/>
                <a:ea typeface="Arial"/>
                <a:cs typeface="Arial"/>
                <a:sym typeface="Arial"/>
              </a:rPr>
              <a:t>Ещё один полезный html5-атрибут — атрибут autofocus. Он позволяет автоматически установить фокус на нужном начальном поле для элементов &lt;input&gt; и &lt;textarea&gt; (только в один элемент каждой формы).</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b="1" i="1" lang="ru-RU">
                <a:solidFill>
                  <a:srgbClr val="FF0000"/>
                </a:solidFill>
              </a:rPr>
              <a:t>16) Охарактеризовать понятие и назначение скриптового языка CSS</a:t>
            </a:r>
            <a:endParaRPr b="1" i="1">
              <a:solidFill>
                <a:srgbClr val="FF0000"/>
              </a:solidFill>
            </a:endParaRPr>
          </a:p>
        </p:txBody>
      </p:sp>
      <p:sp>
        <p:nvSpPr>
          <p:cNvPr id="302" name="Google Shape;302;p44"/>
          <p:cNvSpPr txBox="1"/>
          <p:nvPr/>
        </p:nvSpPr>
        <p:spPr>
          <a:xfrm>
            <a:off x="245225" y="1928750"/>
            <a:ext cx="11762509" cy="4093428"/>
          </a:xfrm>
          <a:prstGeom prst="rect">
            <a:avLst/>
          </a:prstGeom>
          <a:noFill/>
          <a:ln>
            <a:noFill/>
          </a:ln>
        </p:spPr>
        <p:txBody>
          <a:bodyPr anchorCtr="0" anchor="t" bIns="45700" lIns="91425" spcFirstLastPara="1" rIns="91425" wrap="square" tIns="45700">
            <a:spAutoFit/>
          </a:bodyPr>
          <a:lstStyle/>
          <a:p>
            <a:pPr indent="450215" lvl="0" marL="0" marR="0" rtl="0" algn="just">
              <a:spcBef>
                <a:spcPts val="0"/>
              </a:spcBef>
              <a:spcAft>
                <a:spcPts val="0"/>
              </a:spcAft>
              <a:buNone/>
            </a:pPr>
            <a:r>
              <a:rPr lang="ru-RU" sz="2000">
                <a:solidFill>
                  <a:schemeClr val="dk1"/>
                </a:solidFill>
                <a:latin typeface="Calibri"/>
                <a:ea typeface="Calibri"/>
                <a:cs typeface="Calibri"/>
                <a:sym typeface="Calibri"/>
              </a:rPr>
              <a:t>CSS (англ. Cascading Style Sheets — каскадные таблицы стилей) — технология описания внешнего вида документа, оформленного языком разметки.</a:t>
            </a:r>
            <a:endParaRPr/>
          </a:p>
          <a:p>
            <a:pPr indent="450215" lvl="0" marL="0" marR="0" rtl="0" algn="just">
              <a:spcBef>
                <a:spcPts val="0"/>
              </a:spcBef>
              <a:spcAft>
                <a:spcPts val="0"/>
              </a:spcAft>
              <a:buNone/>
            </a:pPr>
            <a:r>
              <a:rPr lang="ru-RU" sz="2000">
                <a:solidFill>
                  <a:schemeClr val="dk1"/>
                </a:solidFill>
                <a:latin typeface="Calibri"/>
                <a:ea typeface="Calibri"/>
                <a:cs typeface="Calibri"/>
                <a:sym typeface="Calibri"/>
              </a:rPr>
              <a:t>Преимущественно </a:t>
            </a:r>
            <a:r>
              <a:rPr b="1" lang="ru-RU" sz="2000">
                <a:solidFill>
                  <a:schemeClr val="dk1"/>
                </a:solidFill>
                <a:latin typeface="Calibri"/>
                <a:ea typeface="Calibri"/>
                <a:cs typeface="Calibri"/>
                <a:sym typeface="Calibri"/>
              </a:rPr>
              <a:t>используется как средство оформления веб-страниц </a:t>
            </a:r>
            <a:r>
              <a:rPr lang="ru-RU" sz="2000">
                <a:solidFill>
                  <a:schemeClr val="dk1"/>
                </a:solidFill>
                <a:latin typeface="Calibri"/>
                <a:ea typeface="Calibri"/>
                <a:cs typeface="Calibri"/>
                <a:sym typeface="Calibri"/>
              </a:rPr>
              <a:t>в формате HTML и XHTML, но может применяться с любыми видами документов в формате XML, включая SVG и XUL.</a:t>
            </a:r>
            <a:endParaRPr/>
          </a:p>
          <a:p>
            <a:pPr indent="450215" lvl="0" marL="0" marR="0" rtl="0" algn="just">
              <a:spcBef>
                <a:spcPts val="0"/>
              </a:spcBef>
              <a:spcAft>
                <a:spcPts val="0"/>
              </a:spcAft>
              <a:buNone/>
            </a:pPr>
            <a:r>
              <a:rPr lang="ru-RU" sz="2000">
                <a:solidFill>
                  <a:schemeClr val="dk1"/>
                </a:solidFill>
                <a:latin typeface="Calibri"/>
                <a:ea typeface="Calibri"/>
                <a:cs typeface="Calibri"/>
                <a:sym typeface="Calibri"/>
              </a:rPr>
              <a:t>Каскадные таблицы стилей </a:t>
            </a:r>
            <a:r>
              <a:rPr b="1" lang="ru-RU" sz="2000">
                <a:solidFill>
                  <a:schemeClr val="dk1"/>
                </a:solidFill>
                <a:latin typeface="Calibri"/>
                <a:ea typeface="Calibri"/>
                <a:cs typeface="Calibri"/>
                <a:sym typeface="Calibri"/>
              </a:rPr>
              <a:t>используются</a:t>
            </a:r>
            <a:r>
              <a:rPr lang="ru-RU" sz="2000">
                <a:solidFill>
                  <a:schemeClr val="dk1"/>
                </a:solidFill>
                <a:latin typeface="Calibri"/>
                <a:ea typeface="Calibri"/>
                <a:cs typeface="Calibri"/>
                <a:sym typeface="Calibri"/>
              </a:rPr>
              <a:t> создателями веб-страниц для задания цветов, шрифтов, расположения и других аспектов представления веб-документа. </a:t>
            </a:r>
            <a:endParaRPr sz="2000">
              <a:solidFill>
                <a:schemeClr val="dk1"/>
              </a:solidFill>
              <a:latin typeface="Calibri"/>
              <a:ea typeface="Calibri"/>
              <a:cs typeface="Calibri"/>
              <a:sym typeface="Calibri"/>
            </a:endParaRPr>
          </a:p>
          <a:p>
            <a:pPr indent="450215" lvl="0" marL="0" marR="0" rtl="0" algn="just">
              <a:spcBef>
                <a:spcPts val="0"/>
              </a:spcBef>
              <a:spcAft>
                <a:spcPts val="0"/>
              </a:spcAft>
              <a:buNone/>
            </a:pPr>
            <a:r>
              <a:rPr b="1" lang="ru-RU" sz="2000">
                <a:solidFill>
                  <a:schemeClr val="dk1"/>
                </a:solidFill>
                <a:latin typeface="Calibri"/>
                <a:ea typeface="Calibri"/>
                <a:cs typeface="Calibri"/>
                <a:sym typeface="Calibri"/>
              </a:rPr>
              <a:t>Основной целью</a:t>
            </a:r>
            <a:r>
              <a:rPr lang="ru-RU" sz="2000">
                <a:solidFill>
                  <a:schemeClr val="dk1"/>
                </a:solidFill>
                <a:latin typeface="Calibri"/>
                <a:ea typeface="Calibri"/>
                <a:cs typeface="Calibri"/>
                <a:sym typeface="Calibri"/>
              </a:rPr>
              <a:t> разработки CSS являлось разделение содержимого (написанного на HTML или другом языке разметки) и оформления документа (написанного на CSS). Это разделение может увеличить доступность документа, предоставить большую гибкость и возможность управления его представлением, а также уменьшить сложность и повторяемость в структурном содержимом. </a:t>
            </a:r>
            <a:endParaRPr sz="2000">
              <a:solidFill>
                <a:schemeClr val="dk1"/>
              </a:solidFill>
              <a:latin typeface="Calibri"/>
              <a:ea typeface="Calibri"/>
              <a:cs typeface="Calibri"/>
              <a:sym typeface="Calibri"/>
            </a:endParaRPr>
          </a:p>
          <a:p>
            <a:pPr indent="450215" lvl="0" marL="0" marR="0" rtl="0" algn="just">
              <a:spcBef>
                <a:spcPts val="0"/>
              </a:spcBef>
              <a:spcAft>
                <a:spcPts val="0"/>
              </a:spcAft>
              <a:buNone/>
            </a:pPr>
            <a:r>
              <a:rPr lang="ru-RU" sz="2000">
                <a:solidFill>
                  <a:schemeClr val="dk1"/>
                </a:solidFill>
                <a:latin typeface="Calibri"/>
                <a:ea typeface="Calibri"/>
                <a:cs typeface="Calibri"/>
                <a:sym typeface="Calibri"/>
              </a:rPr>
              <a:t>Кроме того, </a:t>
            </a:r>
            <a:r>
              <a:rPr b="1" lang="ru-RU" sz="2000">
                <a:solidFill>
                  <a:schemeClr val="dk1"/>
                </a:solidFill>
                <a:latin typeface="Calibri"/>
                <a:ea typeface="Calibri"/>
                <a:cs typeface="Calibri"/>
                <a:sym typeface="Calibri"/>
              </a:rPr>
              <a:t>CSS позволяет представлять </a:t>
            </a:r>
            <a:r>
              <a:rPr lang="ru-RU" sz="2000">
                <a:solidFill>
                  <a:schemeClr val="dk1"/>
                </a:solidFill>
                <a:latin typeface="Calibri"/>
                <a:ea typeface="Calibri"/>
                <a:cs typeface="Calibri"/>
                <a:sym typeface="Calibri"/>
              </a:rPr>
              <a:t>один и тот же документ в различных стилях или методах вывода, таких как экранное представление, печать, чтение голосом (специальным голосовым браузером или программой чтения с экрана), или при выводе устройствами, использующими шрифт Брайля.</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5"/>
          <p:cNvSpPr txBox="1"/>
          <p:nvPr/>
        </p:nvSpPr>
        <p:spPr>
          <a:xfrm>
            <a:off x="138546" y="130774"/>
            <a:ext cx="11665527" cy="6370975"/>
          </a:xfrm>
          <a:prstGeom prst="rect">
            <a:avLst/>
          </a:prstGeom>
          <a:noFill/>
          <a:ln>
            <a:noFill/>
          </a:ln>
        </p:spPr>
        <p:txBody>
          <a:bodyPr anchorCtr="0" anchor="t" bIns="45700" lIns="91425" spcFirstLastPara="1" rIns="91425" wrap="square" tIns="45700">
            <a:spAutoFit/>
          </a:bodyPr>
          <a:lstStyle/>
          <a:p>
            <a:pPr indent="450215" lvl="0" marL="0" marR="0" rtl="0" algn="just">
              <a:spcBef>
                <a:spcPts val="0"/>
              </a:spcBef>
              <a:spcAft>
                <a:spcPts val="0"/>
              </a:spcAft>
              <a:buNone/>
            </a:pPr>
            <a:r>
              <a:rPr b="1" lang="ru-RU" sz="2400">
                <a:solidFill>
                  <a:schemeClr val="dk1"/>
                </a:solidFill>
                <a:latin typeface="Calibri"/>
                <a:ea typeface="Calibri"/>
                <a:cs typeface="Calibri"/>
                <a:sym typeface="Calibri"/>
              </a:rPr>
              <a:t>Каскадные таблицы стилей </a:t>
            </a:r>
            <a:r>
              <a:rPr lang="ru-RU" sz="2400">
                <a:solidFill>
                  <a:schemeClr val="dk1"/>
                </a:solidFill>
                <a:latin typeface="Calibri"/>
                <a:ea typeface="Calibri"/>
                <a:cs typeface="Calibri"/>
                <a:sym typeface="Calibri"/>
              </a:rPr>
              <a:t>(Cascading Style Sheets, CSS) — это стандарт, определяющий представление данных в браузере. Если HTML предоставляет информацию о структуре документа, то таблицы стилей сообщают как он должен выглядеть.</a:t>
            </a:r>
            <a:endParaRPr/>
          </a:p>
          <a:p>
            <a:pPr indent="450215" lvl="0" marL="0" marR="0" rtl="0" algn="just">
              <a:spcBef>
                <a:spcPts val="0"/>
              </a:spcBef>
              <a:spcAft>
                <a:spcPts val="0"/>
              </a:spcAft>
              <a:buNone/>
            </a:pPr>
            <a:r>
              <a:rPr b="1" lang="ru-RU" sz="2400">
                <a:solidFill>
                  <a:schemeClr val="dk1"/>
                </a:solidFill>
                <a:latin typeface="Calibri"/>
                <a:ea typeface="Calibri"/>
                <a:cs typeface="Calibri"/>
                <a:sym typeface="Calibri"/>
              </a:rPr>
              <a:t>Стиль</a:t>
            </a:r>
            <a:r>
              <a:rPr lang="ru-RU" sz="2400">
                <a:solidFill>
                  <a:schemeClr val="dk1"/>
                </a:solidFill>
                <a:latin typeface="Calibri"/>
                <a:ea typeface="Calibri"/>
                <a:cs typeface="Calibri"/>
                <a:sym typeface="Calibri"/>
              </a:rPr>
              <a:t> — это совокупность правил, применяемых к элементу гипертекста и определяющих способ его отображения. Стиль включает все типы элементов дизайна: шрифт, фон, текст, цвета ссылок, поля и расположение объектов на странице.</a:t>
            </a:r>
            <a:endParaRPr/>
          </a:p>
          <a:p>
            <a:pPr indent="450215" lvl="0" marL="0" marR="0" rtl="0" algn="just">
              <a:spcBef>
                <a:spcPts val="0"/>
              </a:spcBef>
              <a:spcAft>
                <a:spcPts val="0"/>
              </a:spcAft>
              <a:buNone/>
            </a:pPr>
            <a:r>
              <a:rPr b="1" lang="ru-RU" sz="2400">
                <a:solidFill>
                  <a:schemeClr val="dk1"/>
                </a:solidFill>
                <a:latin typeface="Calibri"/>
                <a:ea typeface="Calibri"/>
                <a:cs typeface="Calibri"/>
                <a:sym typeface="Calibri"/>
              </a:rPr>
              <a:t>Таблица стилей </a:t>
            </a:r>
            <a:r>
              <a:rPr lang="ru-RU" sz="2400">
                <a:solidFill>
                  <a:schemeClr val="dk1"/>
                </a:solidFill>
                <a:latin typeface="Calibri"/>
                <a:ea typeface="Calibri"/>
                <a:cs typeface="Calibri"/>
                <a:sym typeface="Calibri"/>
              </a:rPr>
              <a:t>— это совокупность стилей, применимых к гипертекстовому документу.</a:t>
            </a:r>
            <a:endParaRPr/>
          </a:p>
          <a:p>
            <a:pPr indent="450215" lvl="0" marL="0" marR="0" rtl="0" algn="just">
              <a:spcBef>
                <a:spcPts val="0"/>
              </a:spcBef>
              <a:spcAft>
                <a:spcPts val="0"/>
              </a:spcAft>
              <a:buNone/>
            </a:pPr>
            <a:r>
              <a:rPr b="1" lang="ru-RU" sz="2400">
                <a:solidFill>
                  <a:schemeClr val="dk1"/>
                </a:solidFill>
                <a:latin typeface="Calibri"/>
                <a:ea typeface="Calibri"/>
                <a:cs typeface="Calibri"/>
                <a:sym typeface="Calibri"/>
              </a:rPr>
              <a:t>Каскадирование</a:t>
            </a:r>
            <a:r>
              <a:rPr lang="ru-RU" sz="2400">
                <a:solidFill>
                  <a:schemeClr val="dk1"/>
                </a:solidFill>
                <a:latin typeface="Calibri"/>
                <a:ea typeface="Calibri"/>
                <a:cs typeface="Calibri"/>
                <a:sym typeface="Calibri"/>
              </a:rPr>
              <a:t> — это порядок применения различных стилей к веб-странице. Браузер, поддерживающий таблицы стилей, будет последовательно применять их в соответствии с приоритетом: сначала связанные, затем внедренные и, наконец, встроенные стили. Другой аспект каскадирования — наследование (inheritance), — означает, что если не указано иное, то конкретный стиль будет применен ко всем дочерним элементами гипертекстового документа. Например, если вы примените определенный цвет текста в теге &lt;div&gt;, то все теги внутри этого блока будут отображаться этим же цветом.</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6"/>
          <p:cNvSpPr txBox="1"/>
          <p:nvPr>
            <p:ph type="title"/>
          </p:nvPr>
        </p:nvSpPr>
        <p:spPr>
          <a:xfrm>
            <a:off x="1097280" y="286603"/>
            <a:ext cx="10058400" cy="87717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b="1" i="1" lang="ru-RU">
                <a:solidFill>
                  <a:srgbClr val="FF0000"/>
                </a:solidFill>
              </a:rPr>
              <a:t>17) Описать преимущества языка CSS</a:t>
            </a:r>
            <a:endParaRPr b="1" i="1">
              <a:solidFill>
                <a:srgbClr val="FF0000"/>
              </a:solidFill>
            </a:endParaRPr>
          </a:p>
        </p:txBody>
      </p:sp>
      <p:sp>
        <p:nvSpPr>
          <p:cNvPr id="313" name="Google Shape;313;p46"/>
          <p:cNvSpPr txBox="1"/>
          <p:nvPr/>
        </p:nvSpPr>
        <p:spPr>
          <a:xfrm>
            <a:off x="381000" y="1042565"/>
            <a:ext cx="11430000"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ru-RU" sz="2100">
                <a:solidFill>
                  <a:srgbClr val="FF0000"/>
                </a:solidFill>
                <a:latin typeface="Arial"/>
                <a:ea typeface="Arial"/>
                <a:cs typeface="Arial"/>
                <a:sym typeface="Arial"/>
              </a:rPr>
              <a:t>Разграничение кода и оформления</a:t>
            </a:r>
            <a:endParaRPr/>
          </a:p>
          <a:p>
            <a:pPr indent="0" lvl="0" marL="0" marR="0" rtl="0" algn="l">
              <a:spcBef>
                <a:spcPts val="0"/>
              </a:spcBef>
              <a:spcAft>
                <a:spcPts val="0"/>
              </a:spcAft>
              <a:buNone/>
            </a:pPr>
            <a:r>
              <a:rPr b="0" i="0" lang="ru-RU" sz="2100">
                <a:solidFill>
                  <a:srgbClr val="000000"/>
                </a:solidFill>
                <a:latin typeface="Arial"/>
                <a:ea typeface="Arial"/>
                <a:cs typeface="Arial"/>
                <a:sym typeface="Arial"/>
              </a:rPr>
              <a:t>Идея о том, чтобы код HTML был свободен от элементов оформления вроде установки цвета, размера шрифта и других параметров, стара как мир. В идеале, веб-страница должна содержать только теги логического форматирования, а вид элементов задаётся через стили. При подобном разделении работа над дизайном и версткой сайта может вестись параллельно.</a:t>
            </a:r>
            <a:endParaRPr/>
          </a:p>
          <a:p>
            <a:pPr indent="0" lvl="0" marL="0" marR="0" rtl="0" algn="l">
              <a:spcBef>
                <a:spcPts val="0"/>
              </a:spcBef>
              <a:spcAft>
                <a:spcPts val="0"/>
              </a:spcAft>
              <a:buNone/>
            </a:pPr>
            <a:r>
              <a:rPr b="1" i="0" lang="ru-RU" sz="2100">
                <a:solidFill>
                  <a:srgbClr val="FF0000"/>
                </a:solidFill>
                <a:latin typeface="Arial"/>
                <a:ea typeface="Arial"/>
                <a:cs typeface="Arial"/>
                <a:sym typeface="Arial"/>
              </a:rPr>
              <a:t>Разное оформление для разных устройств</a:t>
            </a:r>
            <a:endParaRPr/>
          </a:p>
          <a:p>
            <a:pPr indent="0" lvl="0" marL="0" marR="0" rtl="0" algn="l">
              <a:spcBef>
                <a:spcPts val="0"/>
              </a:spcBef>
              <a:spcAft>
                <a:spcPts val="0"/>
              </a:spcAft>
              <a:buNone/>
            </a:pPr>
            <a:r>
              <a:rPr b="0" i="0" lang="ru-RU" sz="2100">
                <a:solidFill>
                  <a:srgbClr val="000000"/>
                </a:solidFill>
                <a:latin typeface="Arial"/>
                <a:ea typeface="Arial"/>
                <a:cs typeface="Arial"/>
                <a:sym typeface="Arial"/>
              </a:rPr>
              <a:t>С помощью стилей можно определить вид веб-страницы для разных устройств вывода: монитора, принтера, смартфона, планшета и др. Например, на экране монитора отображать страницу в одном оформлении, а при её печати — в другом. Эта возможность также позволяет скрывать или показывать некоторые элементы документа при отображении на разных устройствах.</a:t>
            </a:r>
            <a:endParaRPr/>
          </a:p>
          <a:p>
            <a:pPr indent="0" lvl="0" marL="0" marR="0" rtl="0" algn="l">
              <a:spcBef>
                <a:spcPts val="0"/>
              </a:spcBef>
              <a:spcAft>
                <a:spcPts val="0"/>
              </a:spcAft>
              <a:buNone/>
            </a:pPr>
            <a:r>
              <a:rPr b="1" i="0" lang="ru-RU" sz="2100">
                <a:solidFill>
                  <a:srgbClr val="FF0000"/>
                </a:solidFill>
                <a:latin typeface="Arial"/>
                <a:ea typeface="Arial"/>
                <a:cs typeface="Arial"/>
                <a:sym typeface="Arial"/>
              </a:rPr>
              <a:t>Расширенные по сравнению с HTML способы оформления элементов</a:t>
            </a:r>
            <a:endParaRPr/>
          </a:p>
          <a:p>
            <a:pPr indent="0" lvl="0" marL="0" marR="0" rtl="0" algn="l">
              <a:spcBef>
                <a:spcPts val="0"/>
              </a:spcBef>
              <a:spcAft>
                <a:spcPts val="0"/>
              </a:spcAft>
              <a:buNone/>
            </a:pPr>
            <a:r>
              <a:rPr b="0" i="0" lang="ru-RU" sz="2100">
                <a:solidFill>
                  <a:srgbClr val="000000"/>
                </a:solidFill>
                <a:latin typeface="Arial"/>
                <a:ea typeface="Arial"/>
                <a:cs typeface="Arial"/>
                <a:sym typeface="Arial"/>
              </a:rPr>
              <a:t>В отличие от HTML стили имеют гораздо больше возможностей по оформлению элементов веб-страниц. Простыми средствами можно изменить цвет фона элемента, добавить рамку, установить шрифт, определить размеры, положение и многое другое.</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7"/>
          <p:cNvSpPr txBox="1"/>
          <p:nvPr/>
        </p:nvSpPr>
        <p:spPr>
          <a:xfrm>
            <a:off x="256309" y="128672"/>
            <a:ext cx="11679382" cy="65556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ru-RU" sz="2100">
                <a:solidFill>
                  <a:srgbClr val="FF0000"/>
                </a:solidFill>
                <a:latin typeface="Arial"/>
                <a:ea typeface="Arial"/>
                <a:cs typeface="Arial"/>
                <a:sym typeface="Arial"/>
              </a:rPr>
              <a:t>Ускорение загрузки сайта</a:t>
            </a:r>
            <a:endParaRPr/>
          </a:p>
          <a:p>
            <a:pPr indent="0" lvl="0" marL="0" marR="0" rtl="0" algn="l">
              <a:spcBef>
                <a:spcPts val="0"/>
              </a:spcBef>
              <a:spcAft>
                <a:spcPts val="0"/>
              </a:spcAft>
              <a:buNone/>
            </a:pPr>
            <a:r>
              <a:rPr b="0" i="0" lang="ru-RU" sz="2100">
                <a:solidFill>
                  <a:srgbClr val="000000"/>
                </a:solidFill>
                <a:latin typeface="Arial"/>
                <a:ea typeface="Arial"/>
                <a:cs typeface="Arial"/>
                <a:sym typeface="Arial"/>
              </a:rPr>
              <a:t>При хранении стилей в отдельном файле, он кэшируется и при повторном обращении к нему извлекается из кэша браузера. За счёт кэширования и того, что стили хранятся в отдельном файле, уменьшается код веб-страниц и снижается время загрузки документов.</a:t>
            </a:r>
            <a:endParaRPr/>
          </a:p>
          <a:p>
            <a:pPr indent="0" lvl="0" marL="0" marR="0" rtl="0" algn="l">
              <a:spcBef>
                <a:spcPts val="0"/>
              </a:spcBef>
              <a:spcAft>
                <a:spcPts val="0"/>
              </a:spcAft>
              <a:buNone/>
            </a:pPr>
            <a:r>
              <a:rPr b="0" i="1" lang="ru-RU" sz="2100">
                <a:solidFill>
                  <a:srgbClr val="000000"/>
                </a:solidFill>
                <a:latin typeface="Times"/>
                <a:ea typeface="Times"/>
                <a:cs typeface="Times"/>
                <a:sym typeface="Times"/>
              </a:rPr>
              <a:t>Кэшем</a:t>
            </a:r>
            <a:r>
              <a:rPr b="0" i="0" lang="ru-RU" sz="2100">
                <a:solidFill>
                  <a:srgbClr val="000000"/>
                </a:solidFill>
                <a:latin typeface="Arial"/>
                <a:ea typeface="Arial"/>
                <a:cs typeface="Arial"/>
                <a:sym typeface="Arial"/>
              </a:rPr>
              <a:t> называется специальное место на локальном компьютере пользователя, куда браузер сохраняет файлы при первом обращении к сайту. При следующем обращении к сайту эти файлы уже не скачиваются по сети, а берутся с локального диска. Такой подход позволяет существенно повысить скорость загрузки веб-страниц.</a:t>
            </a:r>
            <a:endParaRPr/>
          </a:p>
          <a:p>
            <a:pPr indent="0" lvl="0" marL="0" marR="0" rtl="0" algn="l">
              <a:spcBef>
                <a:spcPts val="0"/>
              </a:spcBef>
              <a:spcAft>
                <a:spcPts val="0"/>
              </a:spcAft>
              <a:buNone/>
            </a:pPr>
            <a:r>
              <a:rPr b="1" i="0" lang="ru-RU" sz="2100">
                <a:solidFill>
                  <a:srgbClr val="FF0000"/>
                </a:solidFill>
                <a:latin typeface="Arial"/>
                <a:ea typeface="Arial"/>
                <a:cs typeface="Arial"/>
                <a:sym typeface="Arial"/>
              </a:rPr>
              <a:t>Единое стилевое оформление множества документов</a:t>
            </a:r>
            <a:endParaRPr/>
          </a:p>
          <a:p>
            <a:pPr indent="0" lvl="0" marL="0" marR="0" rtl="0" algn="l">
              <a:spcBef>
                <a:spcPts val="0"/>
              </a:spcBef>
              <a:spcAft>
                <a:spcPts val="0"/>
              </a:spcAft>
              <a:buNone/>
            </a:pPr>
            <a:r>
              <a:rPr b="0" i="0" lang="ru-RU" sz="2100">
                <a:solidFill>
                  <a:srgbClr val="000000"/>
                </a:solidFill>
                <a:latin typeface="Arial"/>
                <a:ea typeface="Arial"/>
                <a:cs typeface="Arial"/>
                <a:sym typeface="Arial"/>
              </a:rPr>
              <a:t>Сайт это не просто набор связанных между собой документов, но и одинаковое расположение основных блоков, и их вид. Применение единообразного оформления заголовков, основного текста и других элементов создает преемственность между страницами и облегчает пользователям работу с сайтом и его восприятие в целом. </a:t>
            </a:r>
            <a:endParaRPr/>
          </a:p>
          <a:p>
            <a:pPr indent="0" lvl="0" marL="0" marR="0" rtl="0" algn="l">
              <a:spcBef>
                <a:spcPts val="0"/>
              </a:spcBef>
              <a:spcAft>
                <a:spcPts val="0"/>
              </a:spcAft>
              <a:buNone/>
            </a:pPr>
            <a:r>
              <a:rPr b="1" i="0" lang="ru-RU" sz="2100">
                <a:solidFill>
                  <a:srgbClr val="FF0000"/>
                </a:solidFill>
                <a:latin typeface="Arial"/>
                <a:ea typeface="Arial"/>
                <a:cs typeface="Arial"/>
                <a:sym typeface="Arial"/>
              </a:rPr>
              <a:t>Централизованное хранение</a:t>
            </a:r>
            <a:endParaRPr/>
          </a:p>
          <a:p>
            <a:pPr indent="0" lvl="0" marL="0" marR="0" rtl="0" algn="l">
              <a:spcBef>
                <a:spcPts val="0"/>
              </a:spcBef>
              <a:spcAft>
                <a:spcPts val="0"/>
              </a:spcAft>
              <a:buNone/>
            </a:pPr>
            <a:r>
              <a:rPr b="0" i="0" lang="ru-RU" sz="2100">
                <a:solidFill>
                  <a:srgbClr val="000000"/>
                </a:solidFill>
                <a:latin typeface="Arial"/>
                <a:ea typeface="Arial"/>
                <a:cs typeface="Arial"/>
                <a:sym typeface="Arial"/>
              </a:rPr>
              <a:t>Стили, как правило, хранятся в одном или нескольких специальных файлах, ссылка на которые указывается во всех документах сайта. Благодаря этому удобно править стиль в одном месте, при этом оформление элементов автоматически меняется на всех страницах, которые связаны с указанным файлом. Вместо того чтобы модифицировать десятки HTML-файлов, достаточно отредактировать один файл со стилем и оформление нужных документов сразу же поменяется.</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000"/>
              <a:buFont typeface="Calibri"/>
              <a:buNone/>
            </a:pPr>
            <a:r>
              <a:rPr b="1" i="1" lang="ru-RU" sz="4000">
                <a:solidFill>
                  <a:srgbClr val="FF0000"/>
                </a:solidFill>
              </a:rPr>
              <a:t>18) Раскрыть способы связывания таблиц стилей с html-документом</a:t>
            </a:r>
            <a:endParaRPr/>
          </a:p>
        </p:txBody>
      </p:sp>
      <p:sp>
        <p:nvSpPr>
          <p:cNvPr id="324" name="Google Shape;324;p48"/>
          <p:cNvSpPr txBox="1"/>
          <p:nvPr/>
        </p:nvSpPr>
        <p:spPr>
          <a:xfrm>
            <a:off x="268448" y="1861437"/>
            <a:ext cx="11543251" cy="2308324"/>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ru-RU" sz="1800" u="none" cap="none" strike="noStrike">
                <a:solidFill>
                  <a:srgbClr val="000000"/>
                </a:solidFill>
                <a:latin typeface="Arial"/>
                <a:ea typeface="Arial"/>
                <a:cs typeface="Arial"/>
                <a:sym typeface="Arial"/>
              </a:rPr>
              <a:t>Для добавления стилей на веб-страницу существует несколько способов, которые различаются своими возможностями и назначением. </a:t>
            </a:r>
            <a:endParaRPr/>
          </a:p>
          <a:p>
            <a:pPr indent="0" lvl="1" marL="457200" marR="0" rtl="0" algn="l">
              <a:spcBef>
                <a:spcPts val="0"/>
              </a:spcBef>
              <a:spcAft>
                <a:spcPts val="0"/>
              </a:spcAft>
              <a:buNone/>
            </a:pPr>
            <a:r>
              <a:rPr b="1" i="0" lang="ru-RU" sz="1800" u="none" cap="none" strike="noStrike">
                <a:solidFill>
                  <a:srgbClr val="333333"/>
                </a:solidFill>
                <a:latin typeface="Georgia"/>
                <a:ea typeface="Georgia"/>
                <a:cs typeface="Georgia"/>
                <a:sym typeface="Georgia"/>
              </a:rPr>
              <a:t>Связанные стили</a:t>
            </a:r>
            <a:endParaRPr/>
          </a:p>
          <a:p>
            <a:pPr indent="0" lvl="0" marL="0" marR="0" rtl="0" algn="l">
              <a:spcBef>
                <a:spcPts val="0"/>
              </a:spcBef>
              <a:spcAft>
                <a:spcPts val="0"/>
              </a:spcAft>
              <a:buNone/>
            </a:pPr>
            <a:r>
              <a:rPr b="0" i="0" lang="ru-RU" sz="1800">
                <a:solidFill>
                  <a:srgbClr val="000000"/>
                </a:solidFill>
                <a:latin typeface="Arial"/>
                <a:ea typeface="Arial"/>
                <a:cs typeface="Arial"/>
                <a:sym typeface="Arial"/>
              </a:rPr>
              <a:t>При использовании связанных стилей описание селекторов и их значений </a:t>
            </a:r>
            <a:r>
              <a:rPr b="0" i="1" lang="ru-RU" sz="1800">
                <a:solidFill>
                  <a:srgbClr val="FF0000"/>
                </a:solidFill>
                <a:latin typeface="Arial"/>
                <a:ea typeface="Arial"/>
                <a:cs typeface="Arial"/>
                <a:sym typeface="Arial"/>
              </a:rPr>
              <a:t>располагается в отдельном файле</a:t>
            </a:r>
            <a:r>
              <a:rPr b="0" i="0" lang="ru-RU" sz="1800">
                <a:solidFill>
                  <a:srgbClr val="000000"/>
                </a:solidFill>
                <a:latin typeface="Arial"/>
                <a:ea typeface="Arial"/>
                <a:cs typeface="Arial"/>
                <a:sym typeface="Arial"/>
              </a:rPr>
              <a:t>, как правило, с расширением css, а для связывания документа с этим файлом применяется тег </a:t>
            </a:r>
            <a:r>
              <a:rPr b="1" i="0" lang="ru-RU" sz="1800">
                <a:solidFill>
                  <a:srgbClr val="006699"/>
                </a:solidFill>
                <a:latin typeface="Courier New"/>
                <a:ea typeface="Courier New"/>
                <a:cs typeface="Courier New"/>
                <a:sym typeface="Courier New"/>
              </a:rPr>
              <a:t>&lt;link&gt;</a:t>
            </a:r>
            <a:r>
              <a:rPr b="0" i="0" lang="ru-RU" sz="1800">
                <a:solidFill>
                  <a:srgbClr val="000000"/>
                </a:solidFill>
                <a:latin typeface="Arial"/>
                <a:ea typeface="Arial"/>
                <a:cs typeface="Arial"/>
                <a:sym typeface="Arial"/>
              </a:rPr>
              <a:t>. Данный тег помещается в контейнер </a:t>
            </a:r>
            <a:r>
              <a:rPr b="1" i="0" lang="ru-RU" sz="1800">
                <a:solidFill>
                  <a:srgbClr val="006699"/>
                </a:solidFill>
                <a:latin typeface="Courier New"/>
                <a:ea typeface="Courier New"/>
                <a:cs typeface="Courier New"/>
                <a:sym typeface="Courier New"/>
              </a:rPr>
              <a:t>&lt;head&gt;. </a:t>
            </a:r>
            <a:r>
              <a:rPr lang="ru-RU" sz="1800">
                <a:solidFill>
                  <a:srgbClr val="000000"/>
                </a:solidFill>
                <a:latin typeface="Arial"/>
                <a:ea typeface="Arial"/>
                <a:cs typeface="Arial"/>
                <a:sym typeface="Arial"/>
              </a:rPr>
              <a:t>Ф</a:t>
            </a:r>
            <a:r>
              <a:rPr b="0" i="0" lang="ru-RU" sz="1800">
                <a:solidFill>
                  <a:srgbClr val="000000"/>
                </a:solidFill>
                <a:latin typeface="Arial"/>
                <a:ea typeface="Arial"/>
                <a:cs typeface="Arial"/>
                <a:sym typeface="Arial"/>
              </a:rPr>
              <a:t>айл со стилем не хранит никаких данных, кроме синтаксиса CSS. В свою очередь и HTML-документ содержит только ссылку на файл со стилем, т. е. таким способом в полной мере реализуется принцип разделения кода и оформления сайта.</a:t>
            </a:r>
            <a:endParaRPr/>
          </a:p>
        </p:txBody>
      </p:sp>
      <p:sp>
        <p:nvSpPr>
          <p:cNvPr id="325" name="Google Shape;325;p48"/>
          <p:cNvSpPr txBox="1"/>
          <p:nvPr/>
        </p:nvSpPr>
        <p:spPr>
          <a:xfrm>
            <a:off x="268447" y="4169761"/>
            <a:ext cx="11543251" cy="1477328"/>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1" i="0" lang="ru-RU" sz="1800" u="none" cap="none" strike="noStrike">
                <a:solidFill>
                  <a:srgbClr val="333333"/>
                </a:solidFill>
                <a:latin typeface="Georgia"/>
                <a:ea typeface="Georgia"/>
                <a:cs typeface="Georgia"/>
                <a:sym typeface="Georgia"/>
              </a:rPr>
              <a:t>Глобальные стили</a:t>
            </a:r>
            <a:endParaRPr/>
          </a:p>
          <a:p>
            <a:pPr indent="0" lvl="0" marL="0" marR="0" rtl="0" algn="l">
              <a:spcBef>
                <a:spcPts val="0"/>
              </a:spcBef>
              <a:spcAft>
                <a:spcPts val="0"/>
              </a:spcAft>
              <a:buNone/>
            </a:pPr>
            <a:r>
              <a:rPr b="0" i="0" lang="ru-RU" sz="1800">
                <a:solidFill>
                  <a:srgbClr val="000000"/>
                </a:solidFill>
                <a:latin typeface="Arial"/>
                <a:ea typeface="Arial"/>
                <a:cs typeface="Arial"/>
                <a:sym typeface="Arial"/>
              </a:rPr>
              <a:t>При использовании глобальных стилей свойства CSS описываются в самом документе и располагаются в заголовке веб-страницы. По своей гибкости и возможностям этот способ добавления стиля уступает предыдущему, но также позволяет хранить стили в одном месте, в данном случае прямо на той же странице с помощью контейнера </a:t>
            </a:r>
            <a:r>
              <a:rPr b="1" i="0" lang="ru-RU" sz="1800">
                <a:solidFill>
                  <a:srgbClr val="006699"/>
                </a:solidFill>
                <a:latin typeface="Courier New"/>
                <a:ea typeface="Courier New"/>
                <a:cs typeface="Courier New"/>
                <a:sym typeface="Courier New"/>
              </a:rPr>
              <a:t>&lt;style&gt;</a:t>
            </a:r>
            <a:endParaRPr b="0" i="0" sz="1800">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9"/>
          <p:cNvSpPr txBox="1"/>
          <p:nvPr/>
        </p:nvSpPr>
        <p:spPr>
          <a:xfrm>
            <a:off x="295712" y="423131"/>
            <a:ext cx="11205594" cy="1200329"/>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1" i="0" lang="ru-RU" sz="1800" u="none" cap="none" strike="noStrike">
                <a:solidFill>
                  <a:srgbClr val="333333"/>
                </a:solidFill>
                <a:latin typeface="Georgia"/>
                <a:ea typeface="Georgia"/>
                <a:cs typeface="Georgia"/>
                <a:sym typeface="Georgia"/>
              </a:rPr>
              <a:t>Внутренние стили</a:t>
            </a:r>
            <a:endParaRPr/>
          </a:p>
          <a:p>
            <a:pPr indent="0" lvl="0" marL="0" marR="0" rtl="0" algn="l">
              <a:spcBef>
                <a:spcPts val="0"/>
              </a:spcBef>
              <a:spcAft>
                <a:spcPts val="0"/>
              </a:spcAft>
              <a:buNone/>
            </a:pPr>
            <a:r>
              <a:rPr b="0" i="0" lang="ru-RU" sz="1800">
                <a:solidFill>
                  <a:srgbClr val="000000"/>
                </a:solidFill>
                <a:latin typeface="Arial"/>
                <a:ea typeface="Arial"/>
                <a:cs typeface="Arial"/>
                <a:sym typeface="Arial"/>
              </a:rPr>
              <a:t>Внутренний или встроенный стиль является по существу расширением для одиночного тега используемого на текущей веб-странице. Для определения стиля используется атрибут </a:t>
            </a:r>
            <a:r>
              <a:rPr b="0" i="0" lang="ru-RU" sz="1800">
                <a:solidFill>
                  <a:srgbClr val="B61039"/>
                </a:solidFill>
                <a:latin typeface="Arial"/>
                <a:ea typeface="Arial"/>
                <a:cs typeface="Arial"/>
                <a:sym typeface="Arial"/>
              </a:rPr>
              <a:t>style</a:t>
            </a:r>
            <a:r>
              <a:rPr b="0" i="0" lang="ru-RU" sz="1800">
                <a:solidFill>
                  <a:srgbClr val="000000"/>
                </a:solidFill>
                <a:latin typeface="Arial"/>
                <a:ea typeface="Arial"/>
                <a:cs typeface="Arial"/>
                <a:sym typeface="Arial"/>
              </a:rPr>
              <a:t>, а его значением выступает набор стилевых правил</a:t>
            </a:r>
            <a:endParaRPr/>
          </a:p>
        </p:txBody>
      </p:sp>
      <p:sp>
        <p:nvSpPr>
          <p:cNvPr id="331" name="Google Shape;331;p49"/>
          <p:cNvSpPr txBox="1"/>
          <p:nvPr/>
        </p:nvSpPr>
        <p:spPr>
          <a:xfrm>
            <a:off x="295712" y="1916371"/>
            <a:ext cx="1120559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1800">
                <a:solidFill>
                  <a:srgbClr val="000000"/>
                </a:solidFill>
                <a:latin typeface="Arial"/>
                <a:ea typeface="Arial"/>
                <a:cs typeface="Arial"/>
                <a:sym typeface="Arial"/>
              </a:rPr>
              <a:t>Все описанные методы использования CSS могут применяться как самостоятельно, так и в сочетании друг с другом. В этом случае необходимо помнить об их иерархии. Первым имеет приоритет внутренний стиль, затем глобальный стиль и в последнюю очередь связанный стиль.</a:t>
            </a:r>
            <a:endParaRPr sz="1800">
              <a:solidFill>
                <a:schemeClr val="dk1"/>
              </a:solidFill>
              <a:latin typeface="Calibri"/>
              <a:ea typeface="Calibri"/>
              <a:cs typeface="Calibri"/>
              <a:sym typeface="Calibri"/>
            </a:endParaRPr>
          </a:p>
        </p:txBody>
      </p:sp>
      <p:sp>
        <p:nvSpPr>
          <p:cNvPr id="332" name="Google Shape;332;p49"/>
          <p:cNvSpPr txBox="1"/>
          <p:nvPr/>
        </p:nvSpPr>
        <p:spPr>
          <a:xfrm>
            <a:off x="295712" y="2964994"/>
            <a:ext cx="11205594" cy="1200329"/>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1" i="0" lang="ru-RU" sz="1800" u="none" cap="none" strike="noStrike">
                <a:solidFill>
                  <a:srgbClr val="333333"/>
                </a:solidFill>
                <a:latin typeface="Georgia"/>
                <a:ea typeface="Georgia"/>
                <a:cs typeface="Georgia"/>
                <a:sym typeface="Georgia"/>
              </a:rPr>
              <a:t>Импорт CSS</a:t>
            </a:r>
            <a:endParaRPr/>
          </a:p>
          <a:p>
            <a:pPr indent="0" lvl="0" marL="0" marR="0" rtl="0" algn="l">
              <a:spcBef>
                <a:spcPts val="0"/>
              </a:spcBef>
              <a:spcAft>
                <a:spcPts val="0"/>
              </a:spcAft>
              <a:buNone/>
            </a:pPr>
            <a:r>
              <a:rPr b="0" i="0" lang="ru-RU" sz="1800">
                <a:solidFill>
                  <a:srgbClr val="000000"/>
                </a:solidFill>
                <a:latin typeface="Arial"/>
                <a:ea typeface="Arial"/>
                <a:cs typeface="Arial"/>
                <a:sym typeface="Arial"/>
              </a:rPr>
              <a:t>В текущую стилевую таблицу можно импортировать содержимое CSS-файла с помощью команды </a:t>
            </a:r>
            <a:r>
              <a:rPr b="0" i="0" lang="ru-RU" sz="1800">
                <a:solidFill>
                  <a:srgbClr val="B61039"/>
                </a:solidFill>
                <a:latin typeface="Arial"/>
                <a:ea typeface="Arial"/>
                <a:cs typeface="Arial"/>
                <a:sym typeface="Arial"/>
              </a:rPr>
              <a:t>@import</a:t>
            </a:r>
            <a:r>
              <a:rPr b="0" i="0" lang="ru-RU" sz="1800">
                <a:solidFill>
                  <a:srgbClr val="000000"/>
                </a:solidFill>
                <a:latin typeface="Arial"/>
                <a:ea typeface="Arial"/>
                <a:cs typeface="Arial"/>
                <a:sym typeface="Arial"/>
              </a:rPr>
              <a:t>. Этот метод допускается использовать совместно со связанными или глобальными стилями, но никак не с внутренними стилями. Общий синтаксис следующий.</a:t>
            </a:r>
            <a:endParaRPr/>
          </a:p>
        </p:txBody>
      </p:sp>
      <p:sp>
        <p:nvSpPr>
          <p:cNvPr id="333" name="Google Shape;333;p49"/>
          <p:cNvSpPr txBox="1"/>
          <p:nvPr/>
        </p:nvSpPr>
        <p:spPr>
          <a:xfrm>
            <a:off x="3048699" y="4165323"/>
            <a:ext cx="609460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1800">
                <a:solidFill>
                  <a:srgbClr val="000000"/>
                </a:solidFill>
                <a:latin typeface="Courier New"/>
                <a:ea typeface="Courier New"/>
                <a:cs typeface="Courier New"/>
                <a:sym typeface="Courier New"/>
              </a:rPr>
              <a:t>@import url("имя файла") типы носителей; @import "имя файла" типы носителей;</a:t>
            </a:r>
            <a:endParaRPr sz="1800">
              <a:solidFill>
                <a:schemeClr val="dk1"/>
              </a:solidFill>
              <a:latin typeface="Calibri"/>
              <a:ea typeface="Calibri"/>
              <a:cs typeface="Calibri"/>
              <a:sym typeface="Calibri"/>
            </a:endParaRPr>
          </a:p>
        </p:txBody>
      </p:sp>
      <p:sp>
        <p:nvSpPr>
          <p:cNvPr id="334" name="Google Shape;334;p49"/>
          <p:cNvSpPr txBox="1"/>
          <p:nvPr/>
        </p:nvSpPr>
        <p:spPr>
          <a:xfrm>
            <a:off x="295712" y="4903987"/>
            <a:ext cx="1120559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1800">
                <a:solidFill>
                  <a:srgbClr val="000000"/>
                </a:solidFill>
                <a:latin typeface="Arial"/>
                <a:ea typeface="Arial"/>
                <a:cs typeface="Arial"/>
                <a:sym typeface="Arial"/>
              </a:rPr>
              <a:t>После ключевого слова </a:t>
            </a:r>
            <a:r>
              <a:rPr b="0" i="0" lang="ru-RU" sz="1800">
                <a:solidFill>
                  <a:srgbClr val="B61039"/>
                </a:solidFill>
                <a:latin typeface="Arial"/>
                <a:ea typeface="Arial"/>
                <a:cs typeface="Arial"/>
                <a:sym typeface="Arial"/>
              </a:rPr>
              <a:t>@import</a:t>
            </a:r>
            <a:r>
              <a:rPr b="0" i="0" lang="ru-RU" sz="1800">
                <a:solidFill>
                  <a:srgbClr val="000000"/>
                </a:solidFill>
                <a:latin typeface="Arial"/>
                <a:ea typeface="Arial"/>
                <a:cs typeface="Arial"/>
                <a:sym typeface="Arial"/>
              </a:rPr>
              <a:t> указывается путь к стилевому файлу одним из двух приведенных способов — с помощью </a:t>
            </a:r>
            <a:r>
              <a:rPr b="0" i="0" lang="ru-RU" sz="1800">
                <a:solidFill>
                  <a:srgbClr val="39892F"/>
                </a:solidFill>
                <a:latin typeface="Arial"/>
                <a:ea typeface="Arial"/>
                <a:cs typeface="Arial"/>
                <a:sym typeface="Arial"/>
              </a:rPr>
              <a:t>url</a:t>
            </a:r>
            <a:r>
              <a:rPr b="0" i="0" lang="ru-RU" sz="1800">
                <a:solidFill>
                  <a:srgbClr val="000000"/>
                </a:solidFill>
                <a:latin typeface="Arial"/>
                <a:ea typeface="Arial"/>
                <a:cs typeface="Arial"/>
                <a:sym typeface="Arial"/>
              </a:rPr>
              <a:t> или без него.</a:t>
            </a:r>
            <a:endParaRPr sz="18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0"/>
          <p:cNvSpPr txBox="1"/>
          <p:nvPr>
            <p:ph type="title"/>
          </p:nvPr>
        </p:nvSpPr>
        <p:spPr>
          <a:xfrm>
            <a:off x="1066800" y="402672"/>
            <a:ext cx="10058400" cy="948795"/>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b="1" i="1" lang="ru-RU">
                <a:solidFill>
                  <a:srgbClr val="FF0000"/>
                </a:solidFill>
              </a:rPr>
              <a:t>19) Описать селекторы в языке CSS</a:t>
            </a:r>
            <a:endParaRPr b="1" i="1">
              <a:solidFill>
                <a:srgbClr val="FF0000"/>
              </a:solidFill>
            </a:endParaRPr>
          </a:p>
        </p:txBody>
      </p:sp>
      <p:sp>
        <p:nvSpPr>
          <p:cNvPr id="340" name="Google Shape;340;p50"/>
          <p:cNvSpPr/>
          <p:nvPr/>
        </p:nvSpPr>
        <p:spPr>
          <a:xfrm>
            <a:off x="419447" y="1688056"/>
            <a:ext cx="10357503" cy="1200329"/>
          </a:xfrm>
          <a:prstGeom prst="rect">
            <a:avLst/>
          </a:prstGeom>
          <a:noFill/>
          <a:ln>
            <a:noFill/>
          </a:ln>
        </p:spPr>
        <p:txBody>
          <a:bodyPr anchorCtr="0" anchor="ctr" bIns="45700" lIns="91425" spcFirstLastPara="1" rIns="91425" wrap="square" tIns="45700">
            <a:noAutofit/>
          </a:bodyPr>
          <a:lstStyle/>
          <a:p>
            <a:pPr indent="450850" lvl="0" marL="0" marR="0" rtl="0" algn="l">
              <a:lnSpc>
                <a:spcPct val="100000"/>
              </a:lnSpc>
              <a:spcBef>
                <a:spcPts val="0"/>
              </a:spcBef>
              <a:spcAft>
                <a:spcPts val="0"/>
              </a:spcAft>
              <a:buClr>
                <a:schemeClr val="dk1"/>
              </a:buClr>
              <a:buSzPts val="1800"/>
              <a:buFont typeface="Arial"/>
              <a:buNone/>
            </a:pPr>
            <a:r>
              <a:rPr b="0" i="0" lang="ru-RU" sz="1800" u="none" cap="none" strike="noStrike">
                <a:solidFill>
                  <a:schemeClr val="dk1"/>
                </a:solidFill>
                <a:latin typeface="Arial"/>
                <a:ea typeface="Arial"/>
                <a:cs typeface="Arial"/>
                <a:sym typeface="Arial"/>
              </a:rPr>
              <a:t>Таблицы стилей строятся в соответствии с определенным порядком (синтаксисом), в противном случае они не могут нормально работать. Таблицы стилей составляются из определенных частей (рис. 1):</a:t>
            </a:r>
            <a:endParaRPr b="0" i="0" sz="1800" u="none" cap="none" strike="noStrike">
              <a:solidFill>
                <a:schemeClr val="dk1"/>
              </a:solidFill>
              <a:latin typeface="Arial"/>
              <a:ea typeface="Arial"/>
              <a:cs typeface="Arial"/>
              <a:sym typeface="Arial"/>
            </a:endParaRPr>
          </a:p>
          <a:p>
            <a:pPr indent="45085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41" name="Google Shape;341;p50"/>
          <p:cNvPicPr preferRelativeResize="0"/>
          <p:nvPr/>
        </p:nvPicPr>
        <p:blipFill rotWithShape="1">
          <a:blip r:embed="rId3">
            <a:alphaModFix/>
          </a:blip>
          <a:srcRect b="0" l="0" r="0" t="0"/>
          <a:stretch/>
        </p:blipFill>
        <p:spPr>
          <a:xfrm>
            <a:off x="5011699" y="2370905"/>
            <a:ext cx="2168602" cy="847725"/>
          </a:xfrm>
          <a:prstGeom prst="rect">
            <a:avLst/>
          </a:prstGeom>
          <a:noFill/>
          <a:ln>
            <a:noFill/>
          </a:ln>
        </p:spPr>
      </p:pic>
      <p:sp>
        <p:nvSpPr>
          <p:cNvPr id="342" name="Google Shape;342;p50"/>
          <p:cNvSpPr/>
          <p:nvPr/>
        </p:nvSpPr>
        <p:spPr>
          <a:xfrm>
            <a:off x="419448" y="3205731"/>
            <a:ext cx="10357503" cy="3016210"/>
          </a:xfrm>
          <a:prstGeom prst="rect">
            <a:avLst/>
          </a:prstGeom>
          <a:noFill/>
          <a:ln>
            <a:noFill/>
          </a:ln>
        </p:spPr>
        <p:txBody>
          <a:bodyPr anchorCtr="0" anchor="ctr" bIns="45700" lIns="91425" spcFirstLastPara="1" rIns="91425" wrap="square" tIns="45700">
            <a:noAutofit/>
          </a:bodyPr>
          <a:lstStyle/>
          <a:p>
            <a:pPr indent="450850" lvl="7" marL="3200400" marR="0" rtl="0" algn="just">
              <a:spcBef>
                <a:spcPts val="0"/>
              </a:spcBef>
              <a:spcAft>
                <a:spcPts val="0"/>
              </a:spcAft>
              <a:buNone/>
            </a:pPr>
            <a:r>
              <a:rPr b="0" i="0" lang="ru-RU" sz="1400" u="none" cap="none" strike="noStrike">
                <a:solidFill>
                  <a:schemeClr val="dk1"/>
                </a:solidFill>
                <a:latin typeface="Arial"/>
                <a:ea typeface="Arial"/>
                <a:cs typeface="Arial"/>
                <a:sym typeface="Arial"/>
              </a:rPr>
              <a:t>Рис. 1. Синтаксис описания стиля CSS</a:t>
            </a:r>
            <a:endParaRPr/>
          </a:p>
          <a:p>
            <a:pPr indent="450850" lvl="7" marL="3200400" marR="0" rtl="0" algn="just">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450850" lvl="0" marL="450850" marR="0" rtl="0" algn="just">
              <a:lnSpc>
                <a:spcPct val="100000"/>
              </a:lnSpc>
              <a:spcBef>
                <a:spcPts val="0"/>
              </a:spcBef>
              <a:spcAft>
                <a:spcPts val="0"/>
              </a:spcAft>
              <a:buClr>
                <a:schemeClr val="dk1"/>
              </a:buClr>
              <a:buSzPts val="1800"/>
              <a:buFont typeface="Arial"/>
              <a:buChar char="•"/>
            </a:pPr>
            <a:r>
              <a:rPr b="1" i="0" lang="ru-RU" sz="1800" u="none" cap="none" strike="noStrike">
                <a:solidFill>
                  <a:schemeClr val="dk1"/>
                </a:solidFill>
                <a:latin typeface="Arial"/>
                <a:ea typeface="Arial"/>
                <a:cs typeface="Arial"/>
                <a:sym typeface="Arial"/>
              </a:rPr>
              <a:t>Селектор</a:t>
            </a:r>
            <a:r>
              <a:rPr b="0" i="0" lang="ru-RU" sz="1800" u="none" cap="none" strike="noStrike">
                <a:solidFill>
                  <a:schemeClr val="dk1"/>
                </a:solidFill>
                <a:latin typeface="Arial"/>
                <a:ea typeface="Arial"/>
                <a:cs typeface="Arial"/>
                <a:sym typeface="Arial"/>
              </a:rPr>
              <a:t> (Selector). Селектор — это элемент, к которому будут применяться назначаемые стили. Это может быть тег, класс или идентификатор объекта гипертекстового документа.</a:t>
            </a:r>
            <a:endParaRPr b="0" i="0" sz="1800" u="none" cap="none" strike="noStrike">
              <a:solidFill>
                <a:schemeClr val="dk1"/>
              </a:solidFill>
              <a:latin typeface="Arial"/>
              <a:ea typeface="Arial"/>
              <a:cs typeface="Arial"/>
              <a:sym typeface="Arial"/>
            </a:endParaRPr>
          </a:p>
          <a:p>
            <a:pPr indent="-450850" lvl="0" marL="450850" marR="0" rtl="0" algn="just">
              <a:lnSpc>
                <a:spcPct val="100000"/>
              </a:lnSpc>
              <a:spcBef>
                <a:spcPts val="0"/>
              </a:spcBef>
              <a:spcAft>
                <a:spcPts val="0"/>
              </a:spcAft>
              <a:buClr>
                <a:schemeClr val="dk1"/>
              </a:buClr>
              <a:buSzPts val="1800"/>
              <a:buFont typeface="Arial"/>
              <a:buChar char="•"/>
            </a:pPr>
            <a:r>
              <a:rPr b="1" i="0" lang="ru-RU" sz="1800" u="none" cap="none" strike="noStrike">
                <a:solidFill>
                  <a:schemeClr val="dk1"/>
                </a:solidFill>
                <a:latin typeface="Arial"/>
                <a:ea typeface="Arial"/>
                <a:cs typeface="Arial"/>
                <a:sym typeface="Arial"/>
              </a:rPr>
              <a:t>Свойство</a:t>
            </a:r>
            <a:r>
              <a:rPr b="0" i="0" lang="ru-RU" sz="1800" u="none" cap="none" strike="noStrike">
                <a:solidFill>
                  <a:schemeClr val="dk1"/>
                </a:solidFill>
                <a:latin typeface="Arial"/>
                <a:ea typeface="Arial"/>
                <a:cs typeface="Arial"/>
                <a:sym typeface="Arial"/>
              </a:rPr>
              <a:t> (Property). Свойство определяет одну или несколько характеристик селектора. Свойства задают формат отображения селектора: отступы, шрифты, выравнивание, размеры и т.д.</a:t>
            </a:r>
            <a:endParaRPr b="0" i="0" sz="1800" u="none" cap="none" strike="noStrike">
              <a:solidFill>
                <a:schemeClr val="dk1"/>
              </a:solidFill>
              <a:latin typeface="Arial"/>
              <a:ea typeface="Arial"/>
              <a:cs typeface="Arial"/>
              <a:sym typeface="Arial"/>
            </a:endParaRPr>
          </a:p>
          <a:p>
            <a:pPr indent="-450850" lvl="0" marL="450850" marR="0" rtl="0" algn="just">
              <a:lnSpc>
                <a:spcPct val="100000"/>
              </a:lnSpc>
              <a:spcBef>
                <a:spcPts val="0"/>
              </a:spcBef>
              <a:spcAft>
                <a:spcPts val="0"/>
              </a:spcAft>
              <a:buClr>
                <a:schemeClr val="dk1"/>
              </a:buClr>
              <a:buSzPts val="1800"/>
              <a:buFont typeface="Arial"/>
              <a:buChar char="•"/>
            </a:pPr>
            <a:r>
              <a:rPr b="1" i="0" lang="ru-RU" sz="1800" u="none" cap="none" strike="noStrike">
                <a:solidFill>
                  <a:schemeClr val="dk1"/>
                </a:solidFill>
                <a:latin typeface="Arial"/>
                <a:ea typeface="Arial"/>
                <a:cs typeface="Arial"/>
                <a:sym typeface="Arial"/>
              </a:rPr>
              <a:t>Значение</a:t>
            </a:r>
            <a:r>
              <a:rPr b="0" i="0" lang="ru-RU" sz="1800" u="none" cap="none" strike="noStrike">
                <a:solidFill>
                  <a:schemeClr val="dk1"/>
                </a:solidFill>
                <a:latin typeface="Arial"/>
                <a:ea typeface="Arial"/>
                <a:cs typeface="Arial"/>
                <a:sym typeface="Arial"/>
              </a:rPr>
              <a:t> (Value). Значения — это фактические числовые или строковые константы, определяющие свойство селектора.</a:t>
            </a:r>
            <a:endParaRPr b="0" i="0" sz="1800" u="none" cap="none" strike="noStrike">
              <a:solidFill>
                <a:schemeClr val="dk1"/>
              </a:solidFill>
              <a:latin typeface="Arial"/>
              <a:ea typeface="Arial"/>
              <a:cs typeface="Arial"/>
              <a:sym typeface="Arial"/>
            </a:endParaRPr>
          </a:p>
          <a:p>
            <a:pPr indent="-450850" lvl="0" marL="450850" marR="0" rtl="0" algn="just">
              <a:lnSpc>
                <a:spcPct val="100000"/>
              </a:lnSpc>
              <a:spcBef>
                <a:spcPts val="0"/>
              </a:spcBef>
              <a:spcAft>
                <a:spcPts val="0"/>
              </a:spcAft>
              <a:buClr>
                <a:schemeClr val="dk1"/>
              </a:buClr>
              <a:buSzPts val="1800"/>
              <a:buFont typeface="Arial"/>
              <a:buChar char="•"/>
            </a:pPr>
            <a:r>
              <a:rPr b="1" i="0" lang="ru-RU" sz="1800" u="none" cap="none" strike="noStrike">
                <a:solidFill>
                  <a:schemeClr val="dk1"/>
                </a:solidFill>
                <a:latin typeface="Arial"/>
                <a:ea typeface="Arial"/>
                <a:cs typeface="Arial"/>
                <a:sym typeface="Arial"/>
              </a:rPr>
              <a:t>Описание</a:t>
            </a:r>
            <a:r>
              <a:rPr b="0" i="0" lang="ru-RU" sz="1800" u="none" cap="none" strike="noStrike">
                <a:solidFill>
                  <a:schemeClr val="dk1"/>
                </a:solidFill>
                <a:latin typeface="Arial"/>
                <a:ea typeface="Arial"/>
                <a:cs typeface="Arial"/>
                <a:sym typeface="Arial"/>
              </a:rPr>
              <a:t> (Declaration). Совокупность свойств и их значений.</a:t>
            </a:r>
            <a:endParaRPr b="0" i="0" sz="1800" u="none" cap="none" strike="noStrike">
              <a:solidFill>
                <a:schemeClr val="dk1"/>
              </a:solidFill>
              <a:latin typeface="Arial"/>
              <a:ea typeface="Arial"/>
              <a:cs typeface="Arial"/>
              <a:sym typeface="Arial"/>
            </a:endParaRPr>
          </a:p>
          <a:p>
            <a:pPr indent="-450850" lvl="0" marL="450850" marR="0" rtl="0" algn="just">
              <a:lnSpc>
                <a:spcPct val="100000"/>
              </a:lnSpc>
              <a:spcBef>
                <a:spcPts val="0"/>
              </a:spcBef>
              <a:spcAft>
                <a:spcPts val="0"/>
              </a:spcAft>
              <a:buClr>
                <a:schemeClr val="dk1"/>
              </a:buClr>
              <a:buSzPts val="1800"/>
              <a:buFont typeface="Arial"/>
              <a:buChar char="•"/>
            </a:pPr>
            <a:r>
              <a:rPr b="1" i="0" lang="ru-RU" sz="1800" u="none" cap="none" strike="noStrike">
                <a:solidFill>
                  <a:schemeClr val="dk1"/>
                </a:solidFill>
                <a:latin typeface="Arial"/>
                <a:ea typeface="Arial"/>
                <a:cs typeface="Arial"/>
                <a:sym typeface="Arial"/>
              </a:rPr>
              <a:t>Правило</a:t>
            </a:r>
            <a:r>
              <a:rPr b="0" i="0" lang="ru-RU" sz="1800" u="none" cap="none" strike="noStrike">
                <a:solidFill>
                  <a:schemeClr val="dk1"/>
                </a:solidFill>
                <a:latin typeface="Arial"/>
                <a:ea typeface="Arial"/>
                <a:cs typeface="Arial"/>
                <a:sym typeface="Arial"/>
              </a:rPr>
              <a:t> (Rule). Полное описание стиля (селектор + описание).</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1"/>
          <p:cNvSpPr txBox="1"/>
          <p:nvPr/>
        </p:nvSpPr>
        <p:spPr>
          <a:xfrm>
            <a:off x="251669" y="306371"/>
            <a:ext cx="11543251" cy="5324535"/>
          </a:xfrm>
          <a:prstGeom prst="rect">
            <a:avLst/>
          </a:prstGeom>
          <a:noFill/>
          <a:ln>
            <a:noFill/>
          </a:ln>
        </p:spPr>
        <p:txBody>
          <a:bodyPr anchorCtr="0" anchor="t" bIns="45700" lIns="91425" spcFirstLastPara="1" rIns="91425" wrap="square" tIns="45700">
            <a:spAutoFit/>
          </a:bodyPr>
          <a:lstStyle/>
          <a:p>
            <a:pPr indent="450215" lvl="0" marL="0" marR="0" rtl="0" algn="just">
              <a:spcBef>
                <a:spcPts val="0"/>
              </a:spcBef>
              <a:spcAft>
                <a:spcPts val="0"/>
              </a:spcAft>
              <a:buNone/>
            </a:pPr>
            <a:r>
              <a:rPr lang="ru-RU" sz="2000">
                <a:solidFill>
                  <a:schemeClr val="dk1"/>
                </a:solidFill>
                <a:latin typeface="Calibri"/>
                <a:ea typeface="Calibri"/>
                <a:cs typeface="Calibri"/>
                <a:sym typeface="Calibri"/>
              </a:rPr>
              <a:t>Таким образом, таблица стилей — это набор правил, задающих значения свойств селекторов, перечисленных в этой таблице. Общий синтаксис описания правила выглядит так:</a:t>
            </a:r>
            <a:endParaRPr/>
          </a:p>
          <a:p>
            <a:pPr indent="450215" lvl="0" marL="0" marR="0" rtl="0" algn="ctr">
              <a:spcBef>
                <a:spcPts val="0"/>
              </a:spcBef>
              <a:spcAft>
                <a:spcPts val="0"/>
              </a:spcAft>
              <a:buNone/>
            </a:pPr>
            <a:r>
              <a:rPr lang="ru-RU" sz="2000">
                <a:solidFill>
                  <a:schemeClr val="dk1"/>
                </a:solidFill>
                <a:latin typeface="Calibri"/>
                <a:ea typeface="Calibri"/>
                <a:cs typeface="Calibri"/>
                <a:sym typeface="Calibri"/>
              </a:rPr>
              <a:t>селектор[, селектор[, ...]] {свойство: значение;}</a:t>
            </a:r>
            <a:endParaRPr/>
          </a:p>
          <a:p>
            <a:pPr indent="450215" lvl="0" marL="0" marR="0" rtl="0" algn="just">
              <a:spcBef>
                <a:spcPts val="0"/>
              </a:spcBef>
              <a:spcAft>
                <a:spcPts val="0"/>
              </a:spcAft>
              <a:buNone/>
            </a:pPr>
            <a:r>
              <a:rPr lang="ru-RU" sz="2000">
                <a:solidFill>
                  <a:schemeClr val="dk1"/>
                </a:solidFill>
                <a:latin typeface="Calibri"/>
                <a:ea typeface="Calibri"/>
                <a:cs typeface="Calibri"/>
                <a:sym typeface="Calibri"/>
              </a:rPr>
              <a:t>Регистр символов значения не имеет, порядок перечисления селекторов в таблице и свойств в определении не регламентирован.</a:t>
            </a:r>
            <a:endParaRPr/>
          </a:p>
          <a:p>
            <a:pPr indent="450215" lvl="0" marL="0" marR="0" rtl="0" algn="just">
              <a:spcBef>
                <a:spcPts val="0"/>
              </a:spcBef>
              <a:spcAft>
                <a:spcPts val="0"/>
              </a:spcAft>
              <a:buNone/>
            </a:pPr>
            <a:r>
              <a:rPr lang="ru-RU" sz="2000">
                <a:solidFill>
                  <a:schemeClr val="dk1"/>
                </a:solidFill>
                <a:latin typeface="Calibri"/>
                <a:ea typeface="Calibri"/>
                <a:cs typeface="Calibri"/>
                <a:sym typeface="Calibri"/>
              </a:rPr>
              <a:t> </a:t>
            </a:r>
            <a:endParaRPr/>
          </a:p>
          <a:p>
            <a:pPr indent="450215" lvl="0" marL="0" marR="0" rtl="0" algn="just">
              <a:spcBef>
                <a:spcPts val="0"/>
              </a:spcBef>
              <a:spcAft>
                <a:spcPts val="0"/>
              </a:spcAft>
              <a:buNone/>
            </a:pPr>
            <a:r>
              <a:rPr lang="ru-RU" sz="2000">
                <a:solidFill>
                  <a:schemeClr val="dk1"/>
                </a:solidFill>
                <a:latin typeface="Calibri"/>
                <a:ea typeface="Calibri"/>
                <a:cs typeface="Calibri"/>
                <a:sym typeface="Calibri"/>
              </a:rPr>
              <a:t>Различают следующие типы селекторов CSS:</a:t>
            </a:r>
            <a:endParaRPr/>
          </a:p>
          <a:p>
            <a:pPr indent="450215" lvl="0" marL="0" marR="0" rtl="0" algn="just">
              <a:spcBef>
                <a:spcPts val="0"/>
              </a:spcBef>
              <a:spcAft>
                <a:spcPts val="0"/>
              </a:spcAft>
              <a:buNone/>
            </a:pPr>
            <a:r>
              <a:rPr lang="ru-RU" sz="2000">
                <a:solidFill>
                  <a:schemeClr val="dk1"/>
                </a:solidFill>
                <a:latin typeface="Calibri"/>
                <a:ea typeface="Calibri"/>
                <a:cs typeface="Calibri"/>
                <a:sym typeface="Calibri"/>
              </a:rPr>
              <a:t>1) универсальные селекторы,</a:t>
            </a:r>
            <a:endParaRPr/>
          </a:p>
          <a:p>
            <a:pPr indent="450215" lvl="0" marL="0" marR="0" rtl="0" algn="just">
              <a:spcBef>
                <a:spcPts val="0"/>
              </a:spcBef>
              <a:spcAft>
                <a:spcPts val="0"/>
              </a:spcAft>
              <a:buNone/>
            </a:pPr>
            <a:r>
              <a:rPr lang="ru-RU" sz="2000">
                <a:solidFill>
                  <a:schemeClr val="dk1"/>
                </a:solidFill>
                <a:latin typeface="Calibri"/>
                <a:ea typeface="Calibri"/>
                <a:cs typeface="Calibri"/>
                <a:sym typeface="Calibri"/>
              </a:rPr>
              <a:t>2) селекторы по названию тега,</a:t>
            </a:r>
            <a:endParaRPr/>
          </a:p>
          <a:p>
            <a:pPr indent="450215" lvl="0" marL="0" marR="0" rtl="0" algn="just">
              <a:spcBef>
                <a:spcPts val="0"/>
              </a:spcBef>
              <a:spcAft>
                <a:spcPts val="0"/>
              </a:spcAft>
              <a:buNone/>
            </a:pPr>
            <a:r>
              <a:rPr lang="ru-RU" sz="2000">
                <a:solidFill>
                  <a:schemeClr val="dk1"/>
                </a:solidFill>
                <a:latin typeface="Calibri"/>
                <a:ea typeface="Calibri"/>
                <a:cs typeface="Calibri"/>
                <a:sym typeface="Calibri"/>
              </a:rPr>
              <a:t>3) селекторы по классу,</a:t>
            </a:r>
            <a:endParaRPr/>
          </a:p>
          <a:p>
            <a:pPr indent="450215" lvl="0" marL="0" marR="0" rtl="0" algn="just">
              <a:spcBef>
                <a:spcPts val="0"/>
              </a:spcBef>
              <a:spcAft>
                <a:spcPts val="0"/>
              </a:spcAft>
              <a:buNone/>
            </a:pPr>
            <a:r>
              <a:rPr lang="ru-RU" sz="2000">
                <a:solidFill>
                  <a:schemeClr val="dk1"/>
                </a:solidFill>
                <a:latin typeface="Calibri"/>
                <a:ea typeface="Calibri"/>
                <a:cs typeface="Calibri"/>
                <a:sym typeface="Calibri"/>
              </a:rPr>
              <a:t>4) селекторы по id,</a:t>
            </a:r>
            <a:endParaRPr/>
          </a:p>
          <a:p>
            <a:pPr indent="450215" lvl="0" marL="0" marR="0" rtl="0" algn="just">
              <a:spcBef>
                <a:spcPts val="0"/>
              </a:spcBef>
              <a:spcAft>
                <a:spcPts val="0"/>
              </a:spcAft>
              <a:buNone/>
            </a:pPr>
            <a:r>
              <a:rPr lang="ru-RU" sz="2000">
                <a:solidFill>
                  <a:schemeClr val="dk1"/>
                </a:solidFill>
                <a:latin typeface="Calibri"/>
                <a:ea typeface="Calibri"/>
                <a:cs typeface="Calibri"/>
                <a:sym typeface="Calibri"/>
              </a:rPr>
              <a:t>5) селекторы по атрибуту,</a:t>
            </a:r>
            <a:endParaRPr/>
          </a:p>
          <a:p>
            <a:pPr indent="450215" lvl="0" marL="0" marR="0" rtl="0" algn="just">
              <a:spcBef>
                <a:spcPts val="0"/>
              </a:spcBef>
              <a:spcAft>
                <a:spcPts val="0"/>
              </a:spcAft>
              <a:buNone/>
            </a:pPr>
            <a:r>
              <a:rPr lang="ru-RU" sz="2000">
                <a:solidFill>
                  <a:schemeClr val="dk1"/>
                </a:solidFill>
                <a:latin typeface="Calibri"/>
                <a:ea typeface="Calibri"/>
                <a:cs typeface="Calibri"/>
                <a:sym typeface="Calibri"/>
              </a:rPr>
              <a:t>6) селекторы потомков, или контекстные селекторы,</a:t>
            </a:r>
            <a:endParaRPr/>
          </a:p>
          <a:p>
            <a:pPr indent="450215" lvl="0" marL="0" marR="0" rtl="0" algn="just">
              <a:spcBef>
                <a:spcPts val="0"/>
              </a:spcBef>
              <a:spcAft>
                <a:spcPts val="0"/>
              </a:spcAft>
              <a:buNone/>
            </a:pPr>
            <a:r>
              <a:rPr lang="ru-RU" sz="2000">
                <a:solidFill>
                  <a:schemeClr val="dk1"/>
                </a:solidFill>
                <a:latin typeface="Calibri"/>
                <a:ea typeface="Calibri"/>
                <a:cs typeface="Calibri"/>
                <a:sym typeface="Calibri"/>
              </a:rPr>
              <a:t>7) селекторы дочерние (только первые),</a:t>
            </a:r>
            <a:endParaRPr/>
          </a:p>
          <a:p>
            <a:pPr indent="450215" lvl="0" marL="0" marR="0" rtl="0" algn="just">
              <a:spcBef>
                <a:spcPts val="0"/>
              </a:spcBef>
              <a:spcAft>
                <a:spcPts val="0"/>
              </a:spcAft>
              <a:buNone/>
            </a:pPr>
            <a:r>
              <a:rPr lang="ru-RU" sz="2000">
                <a:solidFill>
                  <a:schemeClr val="dk1"/>
                </a:solidFill>
                <a:latin typeface="Calibri"/>
                <a:ea typeface="Calibri"/>
                <a:cs typeface="Calibri"/>
                <a:sym typeface="Calibri"/>
              </a:rPr>
              <a:t>8) селекторы сестринские, или соседние (расположенные на одном уровне),</a:t>
            </a:r>
            <a:endParaRPr/>
          </a:p>
          <a:p>
            <a:pPr indent="450215" lvl="0" marL="0" marR="0" rtl="0" algn="just">
              <a:spcBef>
                <a:spcPts val="0"/>
              </a:spcBef>
              <a:spcAft>
                <a:spcPts val="0"/>
              </a:spcAft>
              <a:buNone/>
            </a:pPr>
            <a:r>
              <a:rPr lang="ru-RU" sz="2000">
                <a:solidFill>
                  <a:schemeClr val="dk1"/>
                </a:solidFill>
                <a:latin typeface="Calibri"/>
                <a:ea typeface="Calibri"/>
                <a:cs typeface="Calibri"/>
                <a:sym typeface="Calibri"/>
              </a:rPr>
              <a:t>9) селекторы псевдоклассов (селекторы состояния),</a:t>
            </a:r>
            <a:endParaRPr/>
          </a:p>
          <a:p>
            <a:pPr indent="450215" lvl="0" marL="0" marR="0" rtl="0" algn="just">
              <a:spcBef>
                <a:spcPts val="0"/>
              </a:spcBef>
              <a:spcAft>
                <a:spcPts val="0"/>
              </a:spcAft>
              <a:buNone/>
            </a:pPr>
            <a:r>
              <a:rPr lang="ru-RU" sz="2000">
                <a:solidFill>
                  <a:schemeClr val="dk1"/>
                </a:solidFill>
                <a:latin typeface="Calibri"/>
                <a:ea typeface="Calibri"/>
                <a:cs typeface="Calibri"/>
                <a:sym typeface="Calibri"/>
              </a:rPr>
              <a:t>10) селекторы псевдоэлементов.</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6"/>
          <p:cNvSpPr txBox="1"/>
          <p:nvPr/>
        </p:nvSpPr>
        <p:spPr>
          <a:xfrm>
            <a:off x="429935" y="76242"/>
            <a:ext cx="11155260" cy="2862322"/>
          </a:xfrm>
          <a:prstGeom prst="rect">
            <a:avLst/>
          </a:prstGeom>
          <a:noFill/>
          <a:ln>
            <a:noFill/>
          </a:ln>
        </p:spPr>
        <p:txBody>
          <a:bodyPr anchorCtr="0" anchor="t" bIns="45700" lIns="91425" spcFirstLastPara="1" rIns="91425" wrap="square" tIns="45700">
            <a:spAutoFit/>
          </a:bodyPr>
          <a:lstStyle/>
          <a:p>
            <a:pPr indent="450215" lvl="0" marL="0" marR="0" rtl="0" algn="just">
              <a:spcBef>
                <a:spcPts val="0"/>
              </a:spcBef>
              <a:spcAft>
                <a:spcPts val="0"/>
              </a:spcAft>
              <a:buNone/>
            </a:pPr>
            <a:r>
              <a:rPr b="1" lang="ru-RU" sz="2000">
                <a:solidFill>
                  <a:schemeClr val="dk1"/>
                </a:solidFill>
                <a:latin typeface="Calibri"/>
                <a:ea typeface="Calibri"/>
                <a:cs typeface="Calibri"/>
                <a:sym typeface="Calibri"/>
              </a:rPr>
              <a:t>Версии</a:t>
            </a:r>
            <a:endParaRPr sz="2000">
              <a:solidFill>
                <a:schemeClr val="dk1"/>
              </a:solidFill>
              <a:latin typeface="Calibri"/>
              <a:ea typeface="Calibri"/>
              <a:cs typeface="Calibri"/>
              <a:sym typeface="Calibri"/>
            </a:endParaRPr>
          </a:p>
          <a:p>
            <a:pPr indent="-342900" lvl="0" marL="342900" marR="0" rtl="0" algn="just">
              <a:spcBef>
                <a:spcPts val="0"/>
              </a:spcBef>
              <a:spcAft>
                <a:spcPts val="0"/>
              </a:spcAft>
              <a:buNone/>
            </a:pPr>
            <a:r>
              <a:rPr b="1" lang="ru-RU" sz="2000">
                <a:solidFill>
                  <a:schemeClr val="dk1"/>
                </a:solidFill>
                <a:latin typeface="Calibri"/>
                <a:ea typeface="Calibri"/>
                <a:cs typeface="Calibri"/>
                <a:sym typeface="Calibri"/>
              </a:rPr>
              <a:t>RFC 1866— HTML 2.0</a:t>
            </a:r>
            <a:r>
              <a:rPr lang="ru-RU" sz="2000">
                <a:solidFill>
                  <a:schemeClr val="dk1"/>
                </a:solidFill>
                <a:latin typeface="Calibri"/>
                <a:ea typeface="Calibri"/>
                <a:cs typeface="Calibri"/>
                <a:sym typeface="Calibri"/>
              </a:rPr>
              <a:t>, одобренный как стандарт22 сентября1995 года;</a:t>
            </a:r>
            <a:endParaRPr/>
          </a:p>
          <a:p>
            <a:pPr indent="-342900" lvl="0" marL="342900" marR="0" rtl="0" algn="just">
              <a:spcBef>
                <a:spcPts val="0"/>
              </a:spcBef>
              <a:spcAft>
                <a:spcPts val="0"/>
              </a:spcAft>
              <a:buNone/>
            </a:pPr>
            <a:r>
              <a:rPr b="1" lang="ru-RU" sz="2000">
                <a:solidFill>
                  <a:schemeClr val="dk1"/>
                </a:solidFill>
                <a:latin typeface="Calibri"/>
                <a:ea typeface="Calibri"/>
                <a:cs typeface="Calibri"/>
                <a:sym typeface="Calibri"/>
              </a:rPr>
              <a:t>HTML 3.2 </a:t>
            </a:r>
            <a:r>
              <a:rPr lang="ru-RU" sz="2000">
                <a:solidFill>
                  <a:schemeClr val="dk1"/>
                </a:solidFill>
                <a:latin typeface="Calibri"/>
                <a:ea typeface="Calibri"/>
                <a:cs typeface="Calibri"/>
                <a:sym typeface="Calibri"/>
              </a:rPr>
              <a:t>— 14 января1997 года;</a:t>
            </a:r>
            <a:endParaRPr/>
          </a:p>
          <a:p>
            <a:pPr indent="-342900" lvl="0" marL="342900" marR="0" rtl="0" algn="just">
              <a:spcBef>
                <a:spcPts val="0"/>
              </a:spcBef>
              <a:spcAft>
                <a:spcPts val="0"/>
              </a:spcAft>
              <a:buNone/>
            </a:pPr>
            <a:r>
              <a:rPr b="1" lang="ru-RU" sz="2000">
                <a:solidFill>
                  <a:schemeClr val="dk1"/>
                </a:solidFill>
                <a:latin typeface="Calibri"/>
                <a:ea typeface="Calibri"/>
                <a:cs typeface="Calibri"/>
                <a:sym typeface="Calibri"/>
              </a:rPr>
              <a:t>HTML 4.0 </a:t>
            </a:r>
            <a:r>
              <a:rPr lang="ru-RU" sz="2000">
                <a:solidFill>
                  <a:schemeClr val="dk1"/>
                </a:solidFill>
                <a:latin typeface="Calibri"/>
                <a:ea typeface="Calibri"/>
                <a:cs typeface="Calibri"/>
                <a:sym typeface="Calibri"/>
              </a:rPr>
              <a:t>— 18 декабря1997 года;</a:t>
            </a:r>
            <a:endParaRPr/>
          </a:p>
          <a:p>
            <a:pPr indent="-342900" lvl="0" marL="342900" marR="0" rtl="0" algn="just">
              <a:spcBef>
                <a:spcPts val="0"/>
              </a:spcBef>
              <a:spcAft>
                <a:spcPts val="0"/>
              </a:spcAft>
              <a:buNone/>
            </a:pPr>
            <a:r>
              <a:rPr b="1" lang="ru-RU" sz="2000">
                <a:solidFill>
                  <a:schemeClr val="dk1"/>
                </a:solidFill>
                <a:latin typeface="Calibri"/>
                <a:ea typeface="Calibri"/>
                <a:cs typeface="Calibri"/>
                <a:sym typeface="Calibri"/>
              </a:rPr>
              <a:t>HTML 4.01 </a:t>
            </a:r>
            <a:r>
              <a:rPr lang="ru-RU" sz="2000">
                <a:solidFill>
                  <a:schemeClr val="dk1"/>
                </a:solidFill>
                <a:latin typeface="Calibri"/>
                <a:ea typeface="Calibri"/>
                <a:cs typeface="Calibri"/>
                <a:sym typeface="Calibri"/>
              </a:rPr>
              <a:t>(изменения, причём более значительные, чем кажется на первый взгляд) — 24 декабря1999 года;</a:t>
            </a:r>
            <a:endParaRPr/>
          </a:p>
          <a:p>
            <a:pPr indent="-342900" lvl="0" marL="342900" marR="0" rtl="0" algn="just">
              <a:spcBef>
                <a:spcPts val="0"/>
              </a:spcBef>
              <a:spcAft>
                <a:spcPts val="0"/>
              </a:spcAft>
              <a:buNone/>
            </a:pPr>
            <a:r>
              <a:rPr b="1" lang="ru-RU" sz="2000">
                <a:solidFill>
                  <a:schemeClr val="dk1"/>
                </a:solidFill>
                <a:latin typeface="Calibri"/>
                <a:ea typeface="Calibri"/>
                <a:cs typeface="Calibri"/>
                <a:sym typeface="Calibri"/>
              </a:rPr>
              <a:t>ISO/IEC 15445:2000 </a:t>
            </a:r>
            <a:r>
              <a:rPr lang="ru-RU" sz="2000">
                <a:solidFill>
                  <a:schemeClr val="dk1"/>
                </a:solidFill>
                <a:latin typeface="Calibri"/>
                <a:ea typeface="Calibri"/>
                <a:cs typeface="Calibri"/>
                <a:sym typeface="Calibri"/>
              </a:rPr>
              <a:t>(так называемый ISO HTML, основан на HTML 4.01 Strict) — 15 мая2000 года.</a:t>
            </a:r>
            <a:endParaRPr/>
          </a:p>
          <a:p>
            <a:pPr indent="-342900" lvl="0" marL="342900" marR="0" rtl="0" algn="just">
              <a:spcBef>
                <a:spcPts val="0"/>
              </a:spcBef>
              <a:spcAft>
                <a:spcPts val="0"/>
              </a:spcAft>
              <a:buNone/>
            </a:pPr>
            <a:r>
              <a:rPr b="1" lang="ru-RU" sz="2000">
                <a:solidFill>
                  <a:schemeClr val="dk1"/>
                </a:solidFill>
                <a:latin typeface="Calibri"/>
                <a:ea typeface="Calibri"/>
                <a:cs typeface="Calibri"/>
                <a:sym typeface="Calibri"/>
              </a:rPr>
              <a:t>HTML 5</a:t>
            </a:r>
            <a:r>
              <a:rPr lang="ru-RU" sz="2000">
                <a:solidFill>
                  <a:schemeClr val="dk1"/>
                </a:solidFill>
                <a:latin typeface="Calibri"/>
                <a:ea typeface="Calibri"/>
                <a:cs typeface="Calibri"/>
                <a:sym typeface="Calibri"/>
              </a:rPr>
              <a:t>— в разработке. Конец разработки запланирован на 2014 год.</a:t>
            </a:r>
            <a:endParaRPr/>
          </a:p>
          <a:p>
            <a:pPr indent="-342900" lvl="0" marL="342900" marR="0" rtl="0" algn="just">
              <a:spcBef>
                <a:spcPts val="0"/>
              </a:spcBef>
              <a:spcAft>
                <a:spcPts val="0"/>
              </a:spcAft>
              <a:buNone/>
            </a:pPr>
            <a:r>
              <a:rPr b="1" lang="ru-RU" sz="2000">
                <a:solidFill>
                  <a:schemeClr val="dk1"/>
                </a:solidFill>
                <a:latin typeface="Calibri"/>
                <a:ea typeface="Calibri"/>
                <a:cs typeface="Calibri"/>
                <a:sym typeface="Calibri"/>
              </a:rPr>
              <a:t>HTML 5.1 </a:t>
            </a:r>
            <a:r>
              <a:rPr lang="ru-RU" sz="2000">
                <a:solidFill>
                  <a:schemeClr val="dk1"/>
                </a:solidFill>
                <a:latin typeface="Calibri"/>
                <a:ea typeface="Calibri"/>
                <a:cs typeface="Calibri"/>
                <a:sym typeface="Calibri"/>
              </a:rPr>
              <a:t>начал разрабатываться примерно 19 декабря 2012 года.</a:t>
            </a:r>
            <a:endParaRPr/>
          </a:p>
        </p:txBody>
      </p:sp>
      <p:sp>
        <p:nvSpPr>
          <p:cNvPr id="121" name="Google Shape;121;p16"/>
          <p:cNvSpPr txBox="1"/>
          <p:nvPr/>
        </p:nvSpPr>
        <p:spPr>
          <a:xfrm>
            <a:off x="429935" y="2903774"/>
            <a:ext cx="11332130" cy="3477875"/>
          </a:xfrm>
          <a:prstGeom prst="rect">
            <a:avLst/>
          </a:prstGeom>
          <a:noFill/>
          <a:ln>
            <a:noFill/>
          </a:ln>
        </p:spPr>
        <p:txBody>
          <a:bodyPr anchorCtr="0" anchor="t" bIns="45700" lIns="91425" spcFirstLastPara="1" rIns="91425" wrap="square" tIns="45700">
            <a:spAutoFit/>
          </a:bodyPr>
          <a:lstStyle/>
          <a:p>
            <a:pPr indent="450215" lvl="0" marL="0" marR="0" rtl="0" algn="just">
              <a:spcBef>
                <a:spcPts val="0"/>
              </a:spcBef>
              <a:spcAft>
                <a:spcPts val="0"/>
              </a:spcAft>
              <a:buNone/>
            </a:pPr>
            <a:r>
              <a:rPr lang="ru-RU" sz="2000">
                <a:solidFill>
                  <a:schemeClr val="dk1"/>
                </a:solidFill>
                <a:latin typeface="Calibri"/>
                <a:ea typeface="Calibri"/>
                <a:cs typeface="Calibri"/>
                <a:sym typeface="Calibri"/>
              </a:rPr>
              <a:t>Версия 3 была предложена Консорциумом всемирной паутины(W3C) в марте 1995 года и обеспечивала много новых возможностей, таких как создание таблиц, «обтекание» изображений текстом и отображение сложных математических формул, поддержка gif формата. Даже при том, что этот стандарт был совместим со второй версией, реализация его была сложна для браузеров того времени. Версия 3.1 официально никогда не предлагалась, и следующей версией стандарта HTML стала 3.2, в которой были опущены многие нововведения версии 3.0, но добавлены нестандартные элементы, поддерживаемые браузерами Netscape NavigatorиMosaic.</a:t>
            </a:r>
            <a:endParaRPr/>
          </a:p>
          <a:p>
            <a:pPr indent="450215" lvl="0" marL="0" marR="0" rtl="0" algn="just">
              <a:spcBef>
                <a:spcPts val="0"/>
              </a:spcBef>
              <a:spcAft>
                <a:spcPts val="0"/>
              </a:spcAft>
              <a:buNone/>
            </a:pPr>
            <a:r>
              <a:rPr lang="ru-RU" sz="2000">
                <a:solidFill>
                  <a:schemeClr val="dk1"/>
                </a:solidFill>
                <a:latin typeface="Calibri"/>
                <a:ea typeface="Calibri"/>
                <a:cs typeface="Calibri"/>
                <a:sym typeface="Calibri"/>
              </a:rPr>
              <a:t>В версии HTML 4.0 произошла некоторая «очистка» стандарта. Многие элементы были отмечены как устаревшие и не рекомендованные (англ.deprecated). В частности, элемент font, используемый для изменения свойств шрифта, был помечен как устаревший (вместо него рекомендуется использовать таблицы стилей CSS).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2"/>
          <p:cNvSpPr txBox="1"/>
          <p:nvPr>
            <p:ph type="title"/>
          </p:nvPr>
        </p:nvSpPr>
        <p:spPr>
          <a:xfrm>
            <a:off x="461395" y="587229"/>
            <a:ext cx="11039911" cy="85651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400"/>
              <a:buFont typeface="Calibri"/>
              <a:buNone/>
            </a:pPr>
            <a:r>
              <a:rPr b="1" i="1" lang="ru-RU" sz="4400">
                <a:solidFill>
                  <a:srgbClr val="FF0000"/>
                </a:solidFill>
              </a:rPr>
              <a:t>20) Изложить понятие о динамическом HTML</a:t>
            </a:r>
            <a:endParaRPr b="1" i="1" sz="4400">
              <a:solidFill>
                <a:srgbClr val="FF0000"/>
              </a:solidFill>
            </a:endParaRPr>
          </a:p>
        </p:txBody>
      </p:sp>
      <p:sp>
        <p:nvSpPr>
          <p:cNvPr id="353" name="Google Shape;353;p52"/>
          <p:cNvSpPr/>
          <p:nvPr/>
        </p:nvSpPr>
        <p:spPr>
          <a:xfrm>
            <a:off x="480823" y="2010895"/>
            <a:ext cx="11230353"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RU" sz="2400">
                <a:solidFill>
                  <a:srgbClr val="484848"/>
                </a:solidFill>
                <a:latin typeface="Inconsolata"/>
                <a:ea typeface="Inconsolata"/>
                <a:cs typeface="Inconsolata"/>
                <a:sym typeface="Inconsolata"/>
              </a:rPr>
              <a:t>Динамический HTML (DHTML — это технология создания интерактивных сайтов, использующая HTML, CSS, язык программирования (чаще всего JavaScript) и объектную модель документа (англ. DOM — Document Object Model).</a:t>
            </a:r>
            <a:endParaRPr sz="2400">
              <a:solidFill>
                <a:schemeClr val="dk1"/>
              </a:solidFill>
              <a:latin typeface="Calibri"/>
              <a:ea typeface="Calibri"/>
              <a:cs typeface="Calibri"/>
              <a:sym typeface="Calibri"/>
            </a:endParaRPr>
          </a:p>
        </p:txBody>
      </p:sp>
      <p:sp>
        <p:nvSpPr>
          <p:cNvPr id="354" name="Google Shape;354;p52"/>
          <p:cNvSpPr/>
          <p:nvPr/>
        </p:nvSpPr>
        <p:spPr>
          <a:xfrm>
            <a:off x="461395" y="3539005"/>
            <a:ext cx="11230353"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RU" sz="2400">
                <a:solidFill>
                  <a:srgbClr val="484848"/>
                </a:solidFill>
                <a:latin typeface="Inconsolata"/>
                <a:ea typeface="Inconsolata"/>
                <a:cs typeface="Inconsolata"/>
                <a:sym typeface="Inconsolata"/>
              </a:rPr>
              <a:t>Язык JavaScript — это скриптовый язык, используемый для программирования браузера</a:t>
            </a:r>
            <a:r>
              <a:rPr lang="ru-RU" sz="2400">
                <a:solidFill>
                  <a:srgbClr val="484848"/>
                </a:solidFill>
                <a:latin typeface="Inconsolata"/>
                <a:ea typeface="Inconsolata"/>
                <a:cs typeface="Inconsolata"/>
                <a:sym typeface="Inconsolata"/>
              </a:rPr>
              <a:t>. Код на JavaScript — это, как правило, набор функций, которые вызываются при наступлении некоторых событий (загрузки страницы, перемещения мыши, щелчка мышью, нажатия на клавишу и т. п.).</a:t>
            </a:r>
            <a:endParaRPr sz="24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53"/>
          <p:cNvPicPr preferRelativeResize="0"/>
          <p:nvPr/>
        </p:nvPicPr>
        <p:blipFill rotWithShape="1">
          <a:blip r:embed="rId3">
            <a:alphaModFix/>
          </a:blip>
          <a:srcRect b="0" l="0" r="0" t="0"/>
          <a:stretch/>
        </p:blipFill>
        <p:spPr>
          <a:xfrm>
            <a:off x="979982" y="321916"/>
            <a:ext cx="10232036" cy="598998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4"/>
          <p:cNvSpPr txBox="1"/>
          <p:nvPr>
            <p:ph type="title"/>
          </p:nvPr>
        </p:nvSpPr>
        <p:spPr>
          <a:xfrm>
            <a:off x="952500" y="286603"/>
            <a:ext cx="105537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b="1" i="1" lang="ru-RU">
                <a:solidFill>
                  <a:srgbClr val="FF0000"/>
                </a:solidFill>
              </a:rPr>
              <a:t>21) Охарактеризовать объектную модель документа</a:t>
            </a:r>
            <a:endParaRPr/>
          </a:p>
        </p:txBody>
      </p:sp>
      <p:sp>
        <p:nvSpPr>
          <p:cNvPr id="365" name="Google Shape;365;p54"/>
          <p:cNvSpPr txBox="1"/>
          <p:nvPr/>
        </p:nvSpPr>
        <p:spPr>
          <a:xfrm>
            <a:off x="236375" y="1737360"/>
            <a:ext cx="11719249"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ru-RU" sz="2000">
                <a:solidFill>
                  <a:srgbClr val="1B1B1B"/>
                </a:solidFill>
                <a:latin typeface="Inter"/>
                <a:ea typeface="Inter"/>
                <a:cs typeface="Inter"/>
                <a:sym typeface="Inter"/>
              </a:rPr>
              <a:t>Объектная Модель Документа (DOM) </a:t>
            </a:r>
            <a:r>
              <a:rPr b="0" i="0" lang="ru-RU" sz="2000">
                <a:solidFill>
                  <a:srgbClr val="1B1B1B"/>
                </a:solidFill>
                <a:latin typeface="Inter"/>
                <a:ea typeface="Inter"/>
                <a:cs typeface="Inter"/>
                <a:sym typeface="Inter"/>
              </a:rPr>
              <a:t>– это программный интерфейс (API) для HTML и XML документов. DOM предоставляет структурированное представление документа и определяет то, как эта структура может быть доступна из программ, которые могут изменять содержимое, стиль и структуру документа. Представление DOM состоит из структурированной группы узлов и объектов, которые имеют свойства и методы. По существу, DOM соединяет веб-страницу с языками описания сценариев либо языками программирования.</a:t>
            </a:r>
            <a:endParaRPr sz="2000">
              <a:solidFill>
                <a:schemeClr val="dk1"/>
              </a:solidFill>
              <a:latin typeface="Calibri"/>
              <a:ea typeface="Calibri"/>
              <a:cs typeface="Calibri"/>
              <a:sym typeface="Calibri"/>
            </a:endParaRPr>
          </a:p>
        </p:txBody>
      </p:sp>
      <p:sp>
        <p:nvSpPr>
          <p:cNvPr id="366" name="Google Shape;366;p54"/>
          <p:cNvSpPr txBox="1"/>
          <p:nvPr/>
        </p:nvSpPr>
        <p:spPr>
          <a:xfrm>
            <a:off x="236375" y="3732426"/>
            <a:ext cx="11557519"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2000">
                <a:solidFill>
                  <a:srgbClr val="1B1B1B"/>
                </a:solidFill>
                <a:latin typeface="Inter"/>
                <a:ea typeface="Inter"/>
                <a:cs typeface="Inter"/>
                <a:sym typeface="Inter"/>
              </a:rPr>
              <a:t>Различные браузеры имеют различную реализацию DOM, эти реализации показывают различную степень соответствия с действительным стандартом DOM, но каждый браузер использует свой DOM, чтобы сделать веб страницы доступными для взаимодействия с языками сценариев.</a:t>
            </a:r>
            <a:endParaRPr/>
          </a:p>
          <a:p>
            <a:pPr indent="0" lvl="0" marL="0" marR="0" rtl="0" algn="l">
              <a:spcBef>
                <a:spcPts val="0"/>
              </a:spcBef>
              <a:spcAft>
                <a:spcPts val="0"/>
              </a:spcAft>
              <a:buNone/>
            </a:pPr>
            <a:r>
              <a:t/>
            </a:r>
            <a:endParaRPr sz="2000">
              <a:solidFill>
                <a:srgbClr val="1B1B1B"/>
              </a:solidFill>
              <a:latin typeface="Inter"/>
              <a:ea typeface="Inter"/>
              <a:cs typeface="Inter"/>
              <a:sym typeface="Inter"/>
            </a:endParaRPr>
          </a:p>
          <a:p>
            <a:pPr indent="0" lvl="0" marL="0" marR="0" rtl="0" algn="l">
              <a:spcBef>
                <a:spcPts val="0"/>
              </a:spcBef>
              <a:spcAft>
                <a:spcPts val="0"/>
              </a:spcAft>
              <a:buNone/>
            </a:pPr>
            <a:r>
              <a:rPr lang="ru-RU" sz="2000">
                <a:solidFill>
                  <a:srgbClr val="1B1B1B"/>
                </a:solidFill>
                <a:latin typeface="Inter"/>
                <a:ea typeface="Inter"/>
                <a:cs typeface="Inter"/>
                <a:sym typeface="Inter"/>
              </a:rPr>
              <a:t>ЛР_16</a:t>
            </a:r>
            <a:endParaRPr sz="20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5"/>
          <p:cNvSpPr txBox="1"/>
          <p:nvPr>
            <p:ph type="title"/>
          </p:nvPr>
        </p:nvSpPr>
        <p:spPr>
          <a:xfrm>
            <a:off x="385665" y="485192"/>
            <a:ext cx="11420670" cy="108421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FF0000"/>
              </a:buClr>
              <a:buSzPts val="4000"/>
              <a:buFont typeface="Calibri"/>
              <a:buNone/>
            </a:pPr>
            <a:r>
              <a:rPr b="1" i="1" lang="ru-RU" sz="4000">
                <a:solidFill>
                  <a:srgbClr val="FF0000"/>
                </a:solidFill>
              </a:rPr>
              <a:t>22) Охарактеризовать добавления сценария, написанного на языке JavaScript на HTML-страницу</a:t>
            </a:r>
            <a:endParaRPr/>
          </a:p>
        </p:txBody>
      </p:sp>
      <p:sp>
        <p:nvSpPr>
          <p:cNvPr id="372" name="Google Shape;372;p55"/>
          <p:cNvSpPr/>
          <p:nvPr/>
        </p:nvSpPr>
        <p:spPr>
          <a:xfrm>
            <a:off x="217714" y="1806408"/>
            <a:ext cx="11974286" cy="4308872"/>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000"/>
              <a:buFont typeface="Calibri"/>
              <a:buNone/>
            </a:pPr>
            <a:r>
              <a:rPr b="0" i="0" lang="ru-RU" sz="2000" u="none" cap="none" strike="noStrike">
                <a:solidFill>
                  <a:schemeClr val="dk1"/>
                </a:solidFill>
                <a:latin typeface="Calibri"/>
                <a:ea typeface="Calibri"/>
                <a:cs typeface="Calibri"/>
                <a:sym typeface="Calibri"/>
              </a:rPr>
              <a:t>Сценарии внедряются в HTML-документ различными стандартными способами:</a:t>
            </a:r>
            <a:endParaRPr b="0" i="0" sz="2000" u="none" cap="none" strike="noStrike">
              <a:solidFill>
                <a:schemeClr val="dk1"/>
              </a:solidFill>
              <a:latin typeface="Calibri"/>
              <a:ea typeface="Calibri"/>
              <a:cs typeface="Calibri"/>
              <a:sym typeface="Calibri"/>
            </a:endParaRPr>
          </a:p>
          <a:p>
            <a:pPr indent="-127000" lvl="0" marL="0" marR="0" rtl="0" algn="l">
              <a:lnSpc>
                <a:spcPct val="100000"/>
              </a:lnSpc>
              <a:spcBef>
                <a:spcPts val="0"/>
              </a:spcBef>
              <a:spcAft>
                <a:spcPts val="0"/>
              </a:spcAft>
              <a:buClr>
                <a:schemeClr val="dk1"/>
              </a:buClr>
              <a:buSzPts val="2000"/>
              <a:buFont typeface="Calibri"/>
              <a:buChar char="•"/>
            </a:pPr>
            <a:r>
              <a:rPr b="1" i="0" lang="ru-RU" sz="2000" u="none" cap="none" strike="noStrike">
                <a:solidFill>
                  <a:schemeClr val="dk1"/>
                </a:solidFill>
                <a:latin typeface="Calibri"/>
                <a:ea typeface="Calibri"/>
                <a:cs typeface="Calibri"/>
                <a:sym typeface="Calibri"/>
              </a:rPr>
              <a:t>поместить код непосредственно в атрибут события HTML-элемента;</a:t>
            </a:r>
            <a:endParaRPr/>
          </a:p>
          <a:p>
            <a:pPr indent="0" lvl="0" marL="0" marR="0" rtl="0" algn="l">
              <a:lnSpc>
                <a:spcPct val="100000"/>
              </a:lnSpc>
              <a:spcBef>
                <a:spcPts val="0"/>
              </a:spcBef>
              <a:spcAft>
                <a:spcPts val="0"/>
              </a:spcAft>
              <a:buNone/>
            </a:pPr>
            <a:r>
              <a:rPr lang="ru-RU" sz="2000">
                <a:solidFill>
                  <a:schemeClr val="dk1"/>
                </a:solidFill>
                <a:latin typeface="Calibri"/>
                <a:ea typeface="Calibri"/>
                <a:cs typeface="Calibri"/>
                <a:sym typeface="Calibri"/>
              </a:rPr>
              <a:t>не всегда нужно, чтобы выполнение сценария начиналось сразу при открытии страницы. Чаще всего требуется, чтобы программа запускалась при определенном событии, например при нажатии какой-то кнопки. Функция JavaScript помещается в раздел &lt;head&gt; HTML-документа.</a:t>
            </a:r>
            <a:endParaRPr/>
          </a:p>
          <a:p>
            <a:pPr indent="-127000" lvl="0" marL="0" marR="0" rtl="0" algn="l">
              <a:lnSpc>
                <a:spcPct val="100000"/>
              </a:lnSpc>
              <a:spcBef>
                <a:spcPts val="0"/>
              </a:spcBef>
              <a:spcAft>
                <a:spcPts val="0"/>
              </a:spcAft>
              <a:buClr>
                <a:schemeClr val="dk1"/>
              </a:buClr>
              <a:buSzPts val="2000"/>
              <a:buFont typeface="Calibri"/>
              <a:buChar char="•"/>
            </a:pPr>
            <a:r>
              <a:rPr b="1" i="0" lang="ru-RU" sz="2000" u="none" cap="none" strike="noStrike">
                <a:solidFill>
                  <a:schemeClr val="dk1"/>
                </a:solidFill>
                <a:latin typeface="Calibri"/>
                <a:ea typeface="Calibri"/>
                <a:cs typeface="Calibri"/>
                <a:sym typeface="Calibri"/>
              </a:rPr>
              <a:t>поместить код между открывающим и закрывающим тегами &lt;script&gt;;</a:t>
            </a:r>
            <a:endParaRPr/>
          </a:p>
          <a:p>
            <a:pPr indent="0" lvl="0" marL="0" marR="0" rtl="0" algn="l">
              <a:spcBef>
                <a:spcPts val="0"/>
              </a:spcBef>
              <a:spcAft>
                <a:spcPts val="0"/>
              </a:spcAft>
              <a:buNone/>
            </a:pPr>
            <a:r>
              <a:rPr b="0" i="0" lang="ru-RU" sz="2000" u="none" cap="none" strike="noStrike">
                <a:solidFill>
                  <a:schemeClr val="dk1"/>
                </a:solidFill>
                <a:latin typeface="Calibri"/>
                <a:ea typeface="Calibri"/>
                <a:cs typeface="Calibri"/>
                <a:sym typeface="Calibri"/>
              </a:rPr>
              <a:t>Самый простой способ внедрения JavaScript в HTML-документ – использование тега </a:t>
            </a:r>
            <a:r>
              <a:rPr b="0" i="0" lang="ru-RU" sz="2000" u="sng" cap="none" strike="noStrike">
                <a:solidFill>
                  <a:schemeClr val="hlink"/>
                </a:solidFill>
                <a:latin typeface="Calibri"/>
                <a:ea typeface="Calibri"/>
                <a:cs typeface="Calibri"/>
                <a:sym typeface="Calibri"/>
                <a:hlinkClick r:id="rId3"/>
              </a:rPr>
              <a:t>&lt;script&gt;</a:t>
            </a:r>
            <a:r>
              <a:rPr b="0" i="0" lang="ru-RU" sz="2000" u="none" cap="none" strike="noStrike">
                <a:solidFill>
                  <a:schemeClr val="dk1"/>
                </a:solidFill>
                <a:latin typeface="Calibri"/>
                <a:ea typeface="Calibri"/>
                <a:cs typeface="Calibri"/>
                <a:sym typeface="Calibri"/>
              </a:rPr>
              <a:t>. Теги &lt;script&gt; часто помещают в элемент &lt;head&gt;, и ранее этот способ считался чуть ли не обязательным. Однако в наши дни теги &lt;script&gt; используются как в элементе &lt;head&gt;, так и в теле веб-страниц. </a:t>
            </a:r>
            <a:endParaRPr/>
          </a:p>
          <a:p>
            <a:pPr indent="-127000" lvl="0" marL="0" marR="0" rtl="0" algn="l">
              <a:lnSpc>
                <a:spcPct val="100000"/>
              </a:lnSpc>
              <a:spcBef>
                <a:spcPts val="0"/>
              </a:spcBef>
              <a:spcAft>
                <a:spcPts val="0"/>
              </a:spcAft>
              <a:buClr>
                <a:schemeClr val="dk1"/>
              </a:buClr>
              <a:buSzPts val="2000"/>
              <a:buFont typeface="Calibri"/>
              <a:buChar char="•"/>
            </a:pPr>
            <a:r>
              <a:rPr b="1" i="0" lang="ru-RU" sz="2000" u="none" cap="none" strike="noStrike">
                <a:solidFill>
                  <a:schemeClr val="dk1"/>
                </a:solidFill>
                <a:latin typeface="Calibri"/>
                <a:ea typeface="Calibri"/>
                <a:cs typeface="Calibri"/>
                <a:sym typeface="Calibri"/>
              </a:rPr>
              <a:t>поместить все ваши скрипты во внешний файл (с расширением .js), а затем связать его с документом HTML.</a:t>
            </a:r>
            <a:endParaRPr/>
          </a:p>
          <a:p>
            <a:pPr indent="0" lvl="0" marL="0" marR="0" rtl="0" algn="l">
              <a:lnSpc>
                <a:spcPct val="100000"/>
              </a:lnSpc>
              <a:spcBef>
                <a:spcPts val="0"/>
              </a:spcBef>
              <a:spcAft>
                <a:spcPts val="0"/>
              </a:spcAft>
              <a:buClr>
                <a:schemeClr val="dk1"/>
              </a:buClr>
              <a:buSzPts val="2000"/>
              <a:buFont typeface="Calibri"/>
              <a:buNone/>
            </a:pPr>
            <a:r>
              <a:rPr b="0" i="0" lang="ru-RU" sz="2000" u="none" cap="none" strike="noStrike">
                <a:solidFill>
                  <a:schemeClr val="dk1"/>
                </a:solidFill>
                <a:latin typeface="Calibri"/>
                <a:ea typeface="Calibri"/>
                <a:cs typeface="Calibri"/>
                <a:sym typeface="Calibri"/>
              </a:rPr>
              <a:t>Если JavaScript-кода много – его выносят в отдельный файл, который, как правило, имеет расширение .js.Чтобы включить в HTML-документ JavaScript-кoд из внешнего файла, нужно использовать атрибут src (source) тега &lt;script&gt;. Его значением должен быть URL-aдpec файла, в котором содержится JS-код</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b="1" i="1" lang="ru-RU">
                <a:solidFill>
                  <a:srgbClr val="FF0000"/>
                </a:solidFill>
              </a:rPr>
              <a:t>23) Описать и прокомментировать структуру кода языка </a:t>
            </a:r>
            <a:r>
              <a:rPr b="1" i="1" lang="ru-RU" sz="4800">
                <a:solidFill>
                  <a:srgbClr val="FF0000"/>
                </a:solidFill>
              </a:rPr>
              <a:t>JavaScript </a:t>
            </a:r>
            <a:endParaRPr b="1" i="1">
              <a:solidFill>
                <a:srgbClr val="FF0000"/>
              </a:solidFill>
            </a:endParaRPr>
          </a:p>
        </p:txBody>
      </p:sp>
      <p:sp>
        <p:nvSpPr>
          <p:cNvPr id="378" name="Google Shape;378;p56"/>
          <p:cNvSpPr txBox="1"/>
          <p:nvPr/>
        </p:nvSpPr>
        <p:spPr>
          <a:xfrm>
            <a:off x="261257" y="1953877"/>
            <a:ext cx="11930743" cy="415498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200"/>
              <a:buFont typeface="Arial"/>
              <a:buChar char="•"/>
            </a:pPr>
            <a:r>
              <a:rPr b="1" lang="ru-RU" sz="2200">
                <a:solidFill>
                  <a:schemeClr val="dk1"/>
                </a:solidFill>
                <a:latin typeface="Calibri"/>
                <a:ea typeface="Calibri"/>
                <a:cs typeface="Calibri"/>
                <a:sym typeface="Calibri"/>
              </a:rPr>
              <a:t>Выравнивание</a:t>
            </a:r>
            <a:r>
              <a:rPr lang="ru-RU" sz="2200">
                <a:solidFill>
                  <a:schemeClr val="dk1"/>
                </a:solidFill>
                <a:latin typeface="Calibri"/>
                <a:ea typeface="Calibri"/>
                <a:cs typeface="Calibri"/>
                <a:sym typeface="Calibri"/>
              </a:rPr>
              <a:t>. Для выравнивания блоков кода используются пробелы (2 пробела на 1 уровень выравнивания), знаки табуляции не используются.</a:t>
            </a:r>
            <a:endParaRPr/>
          </a:p>
          <a:p>
            <a:pPr indent="-342900" lvl="0" marL="342900" marR="0" rtl="0" algn="l">
              <a:spcBef>
                <a:spcPts val="0"/>
              </a:spcBef>
              <a:spcAft>
                <a:spcPts val="0"/>
              </a:spcAft>
              <a:buClr>
                <a:schemeClr val="dk1"/>
              </a:buClr>
              <a:buSzPts val="2200"/>
              <a:buFont typeface="Arial"/>
              <a:buChar char="•"/>
            </a:pPr>
            <a:r>
              <a:rPr b="1" lang="ru-RU" sz="2200">
                <a:solidFill>
                  <a:schemeClr val="dk1"/>
                </a:solidFill>
                <a:latin typeface="Calibri"/>
                <a:ea typeface="Calibri"/>
                <a:cs typeface="Calibri"/>
                <a:sym typeface="Calibri"/>
              </a:rPr>
              <a:t>Точка с запятой</a:t>
            </a:r>
            <a:r>
              <a:rPr lang="ru-RU" sz="2200">
                <a:solidFill>
                  <a:schemeClr val="dk1"/>
                </a:solidFill>
                <a:latin typeface="Calibri"/>
                <a:ea typeface="Calibri"/>
                <a:cs typeface="Calibri"/>
                <a:sym typeface="Calibri"/>
              </a:rPr>
              <a:t>. Точка с запятой не используется.</a:t>
            </a:r>
            <a:endParaRPr/>
          </a:p>
          <a:p>
            <a:pPr indent="-342900" lvl="0" marL="342900" marR="0" rtl="0" algn="l">
              <a:spcBef>
                <a:spcPts val="0"/>
              </a:spcBef>
              <a:spcAft>
                <a:spcPts val="0"/>
              </a:spcAft>
              <a:buClr>
                <a:schemeClr val="dk1"/>
              </a:buClr>
              <a:buSzPts val="2200"/>
              <a:buFont typeface="Arial"/>
              <a:buChar char="•"/>
            </a:pPr>
            <a:r>
              <a:rPr b="1" lang="ru-RU" sz="2200">
                <a:solidFill>
                  <a:schemeClr val="dk1"/>
                </a:solidFill>
                <a:latin typeface="Calibri"/>
                <a:ea typeface="Calibri"/>
                <a:cs typeface="Calibri"/>
                <a:sym typeface="Calibri"/>
              </a:rPr>
              <a:t>Длина строки</a:t>
            </a:r>
            <a:r>
              <a:rPr lang="ru-RU" sz="2200">
                <a:solidFill>
                  <a:schemeClr val="dk1"/>
                </a:solidFill>
                <a:latin typeface="Calibri"/>
                <a:ea typeface="Calibri"/>
                <a:cs typeface="Calibri"/>
                <a:sym typeface="Calibri"/>
              </a:rPr>
              <a:t>. 80 символов (если это возможно).</a:t>
            </a:r>
            <a:endParaRPr/>
          </a:p>
          <a:p>
            <a:pPr indent="-342900" lvl="0" marL="342900" marR="0" rtl="0" algn="l">
              <a:spcBef>
                <a:spcPts val="0"/>
              </a:spcBef>
              <a:spcAft>
                <a:spcPts val="0"/>
              </a:spcAft>
              <a:buClr>
                <a:schemeClr val="dk1"/>
              </a:buClr>
              <a:buSzPts val="2200"/>
              <a:buFont typeface="Arial"/>
              <a:buChar char="•"/>
            </a:pPr>
            <a:r>
              <a:rPr b="1" lang="ru-RU" sz="2200">
                <a:solidFill>
                  <a:schemeClr val="dk1"/>
                </a:solidFill>
                <a:latin typeface="Calibri"/>
                <a:ea typeface="Calibri"/>
                <a:cs typeface="Calibri"/>
                <a:sym typeface="Calibri"/>
              </a:rPr>
              <a:t>Однострочные комментарии</a:t>
            </a:r>
            <a:r>
              <a:rPr lang="ru-RU" sz="2200">
                <a:solidFill>
                  <a:schemeClr val="dk1"/>
                </a:solidFill>
                <a:latin typeface="Calibri"/>
                <a:ea typeface="Calibri"/>
                <a:cs typeface="Calibri"/>
                <a:sym typeface="Calibri"/>
              </a:rPr>
              <a:t>. Такие комментарии используются в коде.</a:t>
            </a:r>
            <a:endParaRPr/>
          </a:p>
          <a:p>
            <a:pPr indent="-342900" lvl="0" marL="342900" marR="0" rtl="0" algn="l">
              <a:spcBef>
                <a:spcPts val="0"/>
              </a:spcBef>
              <a:spcAft>
                <a:spcPts val="0"/>
              </a:spcAft>
              <a:buClr>
                <a:schemeClr val="dk1"/>
              </a:buClr>
              <a:buSzPts val="2200"/>
              <a:buFont typeface="Arial"/>
              <a:buChar char="•"/>
            </a:pPr>
            <a:r>
              <a:rPr b="1" lang="ru-RU" sz="2200">
                <a:solidFill>
                  <a:schemeClr val="dk1"/>
                </a:solidFill>
                <a:latin typeface="Calibri"/>
                <a:ea typeface="Calibri"/>
                <a:cs typeface="Calibri"/>
                <a:sym typeface="Calibri"/>
              </a:rPr>
              <a:t>Многострочные комментарии</a:t>
            </a:r>
            <a:r>
              <a:rPr lang="ru-RU" sz="2200">
                <a:solidFill>
                  <a:schemeClr val="dk1"/>
                </a:solidFill>
                <a:latin typeface="Calibri"/>
                <a:ea typeface="Calibri"/>
                <a:cs typeface="Calibri"/>
                <a:sym typeface="Calibri"/>
              </a:rPr>
              <a:t>. Эти комментарии используются для документирования кода.</a:t>
            </a:r>
            <a:endParaRPr/>
          </a:p>
          <a:p>
            <a:pPr indent="-342900" lvl="0" marL="342900" marR="0" rtl="0" algn="l">
              <a:spcBef>
                <a:spcPts val="0"/>
              </a:spcBef>
              <a:spcAft>
                <a:spcPts val="0"/>
              </a:spcAft>
              <a:buClr>
                <a:schemeClr val="dk1"/>
              </a:buClr>
              <a:buSzPts val="2200"/>
              <a:buFont typeface="Arial"/>
              <a:buChar char="•"/>
            </a:pPr>
            <a:r>
              <a:rPr b="1" lang="ru-RU" sz="2200">
                <a:solidFill>
                  <a:schemeClr val="dk1"/>
                </a:solidFill>
                <a:latin typeface="Calibri"/>
                <a:ea typeface="Calibri"/>
                <a:cs typeface="Calibri"/>
                <a:sym typeface="Calibri"/>
              </a:rPr>
              <a:t>Неиспользуемый код. </a:t>
            </a:r>
            <a:r>
              <a:rPr lang="ru-RU" sz="2200">
                <a:solidFill>
                  <a:schemeClr val="dk1"/>
                </a:solidFill>
                <a:latin typeface="Calibri"/>
                <a:ea typeface="Calibri"/>
                <a:cs typeface="Calibri"/>
                <a:sym typeface="Calibri"/>
              </a:rPr>
              <a:t>Неиспользуемый код не остаётся в программе в закомментированном виде на тот случай, если он понадобится позже. </a:t>
            </a:r>
            <a:endParaRPr/>
          </a:p>
          <a:p>
            <a:pPr indent="-342900" lvl="0" marL="342900" marR="0" rtl="0" algn="l">
              <a:spcBef>
                <a:spcPts val="0"/>
              </a:spcBef>
              <a:spcAft>
                <a:spcPts val="0"/>
              </a:spcAft>
              <a:buClr>
                <a:schemeClr val="dk1"/>
              </a:buClr>
              <a:buSzPts val="2200"/>
              <a:buFont typeface="Arial"/>
              <a:buChar char="•"/>
            </a:pPr>
            <a:r>
              <a:rPr b="1" lang="ru-RU" sz="2200">
                <a:solidFill>
                  <a:schemeClr val="dk1"/>
                </a:solidFill>
                <a:latin typeface="Calibri"/>
                <a:ea typeface="Calibri"/>
                <a:cs typeface="Calibri"/>
                <a:sym typeface="Calibri"/>
              </a:rPr>
              <a:t>Правила комментирования.</a:t>
            </a:r>
            <a:r>
              <a:rPr lang="ru-RU" sz="2200">
                <a:solidFill>
                  <a:schemeClr val="dk1"/>
                </a:solidFill>
                <a:latin typeface="Calibri"/>
                <a:ea typeface="Calibri"/>
                <a:cs typeface="Calibri"/>
                <a:sym typeface="Calibri"/>
              </a:rPr>
              <a:t> Не нужно комментировать очевидные вещи, добавлять в код комментарии, которые не помогают разобраться в его сути. Если код объясняет себя сам благодаря хорошо подобранным именам функций и переменных и JSDoc-описаниям функций, дополнительные комментарии в этот код добавлять не стоит.</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nvSpPr>
        <p:spPr>
          <a:xfrm>
            <a:off x="177281" y="166568"/>
            <a:ext cx="11837437" cy="652486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200"/>
              <a:buFont typeface="Arial"/>
              <a:buChar char="•"/>
            </a:pPr>
            <a:r>
              <a:rPr b="1" i="0" lang="ru-RU" sz="2200" u="none" cap="none" strike="noStrike">
                <a:solidFill>
                  <a:srgbClr val="000000"/>
                </a:solidFill>
                <a:latin typeface="Calibri"/>
                <a:ea typeface="Calibri"/>
                <a:cs typeface="Calibri"/>
                <a:sym typeface="Calibri"/>
              </a:rPr>
              <a:t>Объявление переменных</a:t>
            </a:r>
            <a:r>
              <a:rPr b="0" i="0" lang="ru-RU" sz="2200" u="none" cap="none" strike="noStrike">
                <a:solidFill>
                  <a:srgbClr val="000000"/>
                </a:solidFill>
                <a:latin typeface="Calibri"/>
                <a:ea typeface="Calibri"/>
                <a:cs typeface="Calibri"/>
                <a:sym typeface="Calibri"/>
              </a:rPr>
              <a:t>. Переменные всегда объявляются в явном виде для предотвращения загрязнения глобального объекта. Ключевое слово </a:t>
            </a:r>
            <a:r>
              <a:rPr b="1" i="0" lang="ru-RU" sz="2200" u="none" cap="none" strike="noStrike">
                <a:solidFill>
                  <a:srgbClr val="000000"/>
                </a:solidFill>
                <a:latin typeface="Calibri"/>
                <a:ea typeface="Calibri"/>
                <a:cs typeface="Calibri"/>
                <a:sym typeface="Calibri"/>
              </a:rPr>
              <a:t>var </a:t>
            </a:r>
            <a:r>
              <a:rPr b="0" i="0" lang="ru-RU" sz="2200" u="none" cap="none" strike="noStrike">
                <a:solidFill>
                  <a:srgbClr val="000000"/>
                </a:solidFill>
                <a:latin typeface="Calibri"/>
                <a:ea typeface="Calibri"/>
                <a:cs typeface="Calibri"/>
                <a:sym typeface="Calibri"/>
              </a:rPr>
              <a:t>не используется. Если значение переменной в ходе выполнения программы менять не планируется, её объявляют в виде константы (подобные константы нередко тоже называют «переменными») с помощью ключевого слова </a:t>
            </a:r>
            <a:r>
              <a:rPr b="1" i="0" lang="ru-RU" sz="2200" u="none" cap="none" strike="noStrike">
                <a:solidFill>
                  <a:srgbClr val="000000"/>
                </a:solidFill>
                <a:latin typeface="Calibri"/>
                <a:ea typeface="Calibri"/>
                <a:cs typeface="Calibri"/>
                <a:sym typeface="Calibri"/>
              </a:rPr>
              <a:t>const</a:t>
            </a:r>
            <a:r>
              <a:rPr b="0" i="0" lang="ru-RU" sz="2200" u="none" cap="none" strike="noStrike">
                <a:solidFill>
                  <a:srgbClr val="000000"/>
                </a:solidFill>
                <a:latin typeface="Calibri"/>
                <a:ea typeface="Calibri"/>
                <a:cs typeface="Calibri"/>
                <a:sym typeface="Calibri"/>
              </a:rPr>
              <a:t>, используя его по умолчанию — кроме тех случаев, когда менять значение переменной планируется. В таких случаях используется ключевое слово </a:t>
            </a:r>
            <a:r>
              <a:rPr b="1" i="0" lang="ru-RU" sz="2200" u="none" cap="none" strike="noStrike">
                <a:solidFill>
                  <a:srgbClr val="000000"/>
                </a:solidFill>
                <a:latin typeface="Calibri"/>
                <a:ea typeface="Calibri"/>
                <a:cs typeface="Calibri"/>
                <a:sym typeface="Calibri"/>
              </a:rPr>
              <a:t>let</a:t>
            </a:r>
            <a:r>
              <a:rPr b="0" i="0" lang="ru-RU" sz="2200" u="none" cap="none" strike="noStrike">
                <a:solidFill>
                  <a:srgbClr val="000000"/>
                </a:solidFill>
                <a:latin typeface="Calibri"/>
                <a:ea typeface="Calibri"/>
                <a:cs typeface="Calibri"/>
                <a:sym typeface="Calibri"/>
              </a:rPr>
              <a:t>.</a:t>
            </a:r>
            <a:endParaRPr/>
          </a:p>
          <a:p>
            <a:pPr indent="-285750" lvl="0" marL="285750" marR="0" rtl="0" algn="l">
              <a:lnSpc>
                <a:spcPct val="100000"/>
              </a:lnSpc>
              <a:spcBef>
                <a:spcPts val="0"/>
              </a:spcBef>
              <a:spcAft>
                <a:spcPts val="0"/>
              </a:spcAft>
              <a:buClr>
                <a:srgbClr val="000000"/>
              </a:buClr>
              <a:buSzPts val="2200"/>
              <a:buFont typeface="Arial"/>
              <a:buChar char="•"/>
            </a:pPr>
            <a:r>
              <a:rPr b="1" i="0" lang="ru-RU" sz="2200" u="none" cap="none" strike="noStrike">
                <a:solidFill>
                  <a:srgbClr val="000000"/>
                </a:solidFill>
                <a:latin typeface="Calibri"/>
                <a:ea typeface="Calibri"/>
                <a:cs typeface="Calibri"/>
                <a:sym typeface="Calibri"/>
              </a:rPr>
              <a:t>Константы.</a:t>
            </a:r>
            <a:r>
              <a:rPr b="0" i="0" lang="ru-RU" sz="2200" u="none" cap="none" strike="noStrike">
                <a:solidFill>
                  <a:srgbClr val="000000"/>
                </a:solidFill>
                <a:latin typeface="Calibri"/>
                <a:ea typeface="Calibri"/>
                <a:cs typeface="Calibri"/>
                <a:sym typeface="Calibri"/>
              </a:rPr>
              <a:t> Если некие значения в программе являются константами, их имена составляют из прописных букв. Например — CAPS. Для разделения частей имён, состоящих из нескольких слов, используется знак подчёркивания (_).</a:t>
            </a:r>
            <a:endParaRPr/>
          </a:p>
          <a:p>
            <a:pPr indent="-285750" lvl="0" marL="285750" marR="0" rtl="0" algn="l">
              <a:lnSpc>
                <a:spcPct val="100000"/>
              </a:lnSpc>
              <a:spcBef>
                <a:spcPts val="0"/>
              </a:spcBef>
              <a:spcAft>
                <a:spcPts val="0"/>
              </a:spcAft>
              <a:buClr>
                <a:srgbClr val="000000"/>
              </a:buClr>
              <a:buSzPts val="2200"/>
              <a:buFont typeface="Arial"/>
              <a:buChar char="•"/>
            </a:pPr>
            <a:r>
              <a:rPr b="1" i="0" lang="ru-RU" sz="2200" u="none" cap="none" strike="noStrike">
                <a:solidFill>
                  <a:srgbClr val="000000"/>
                </a:solidFill>
                <a:latin typeface="Calibri"/>
                <a:ea typeface="Calibri"/>
                <a:cs typeface="Calibri"/>
                <a:sym typeface="Calibri"/>
              </a:rPr>
              <a:t>Функции.</a:t>
            </a:r>
            <a:r>
              <a:rPr b="0" i="0" lang="ru-RU" sz="2200" u="none" cap="none" strike="noStrike">
                <a:solidFill>
                  <a:srgbClr val="000000"/>
                </a:solidFill>
                <a:latin typeface="Calibri"/>
                <a:ea typeface="Calibri"/>
                <a:cs typeface="Calibri"/>
                <a:sym typeface="Calibri"/>
              </a:rPr>
              <a:t> Для объявления функций используется стрелочный синтаксис. Обычные объявления функций применяются только в особых случаях. В частности, в методах объектов или в конструкторах. Делается это из-за особенностей ключевого слова this. Функции нужно объявлять с использованием ключевого слова const, и, если это возможно, надо явно возвращать из них результаты их работы. Не возбраняется использование вложенных функций для того, чтобы скрыть от основного кода некие вспомогательные механизмы.</a:t>
            </a:r>
            <a:endParaRPr/>
          </a:p>
          <a:p>
            <a:pPr indent="-285750" lvl="0" marL="285750" marR="0" rtl="0" algn="l">
              <a:lnSpc>
                <a:spcPct val="100000"/>
              </a:lnSpc>
              <a:spcBef>
                <a:spcPts val="0"/>
              </a:spcBef>
              <a:spcAft>
                <a:spcPts val="0"/>
              </a:spcAft>
              <a:buClr>
                <a:srgbClr val="000000"/>
              </a:buClr>
              <a:buSzPts val="2200"/>
              <a:buFont typeface="Arial"/>
              <a:buChar char="•"/>
            </a:pPr>
            <a:r>
              <a:rPr b="1" i="0" lang="ru-RU" sz="2200" u="none" cap="none" strike="noStrike">
                <a:solidFill>
                  <a:srgbClr val="000000"/>
                </a:solidFill>
                <a:latin typeface="Calibri"/>
                <a:ea typeface="Calibri"/>
                <a:cs typeface="Calibri"/>
                <a:sym typeface="Calibri"/>
              </a:rPr>
              <a:t>Именование сущностей. </a:t>
            </a:r>
            <a:r>
              <a:rPr b="0" i="0" lang="ru-RU" sz="2200" u="none" cap="none" strike="noStrike">
                <a:solidFill>
                  <a:srgbClr val="000000"/>
                </a:solidFill>
                <a:latin typeface="Calibri"/>
                <a:ea typeface="Calibri"/>
                <a:cs typeface="Calibri"/>
                <a:sym typeface="Calibri"/>
              </a:rPr>
              <a:t>Имена функций, переменных и методов объектов всегда начинаются со строчной буквы, имена, состоящие из нескольких слов, записываются с использованием верблюжьего стиля (выглядят такие имена как camelCase). С прописной буквы начинаются только имена функций-конструкторов и классов.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8"/>
          <p:cNvSpPr txBox="1"/>
          <p:nvPr/>
        </p:nvSpPr>
        <p:spPr>
          <a:xfrm>
            <a:off x="186612" y="177511"/>
            <a:ext cx="12005388" cy="415498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200"/>
              <a:buFont typeface="Arial"/>
              <a:buChar char="•"/>
            </a:pPr>
            <a:r>
              <a:rPr b="1" lang="ru-RU" sz="2200">
                <a:solidFill>
                  <a:schemeClr val="dk1"/>
                </a:solidFill>
                <a:latin typeface="Calibri"/>
                <a:ea typeface="Calibri"/>
                <a:cs typeface="Calibri"/>
                <a:sym typeface="Calibri"/>
              </a:rPr>
              <a:t>Пробелы.</a:t>
            </a:r>
            <a:r>
              <a:rPr lang="ru-RU" sz="2200">
                <a:solidFill>
                  <a:schemeClr val="dk1"/>
                </a:solidFill>
                <a:latin typeface="Calibri"/>
                <a:ea typeface="Calibri"/>
                <a:cs typeface="Calibri"/>
                <a:sym typeface="Calibri"/>
              </a:rPr>
              <a:t> Пробелы следует использовать разумно, то есть так, чтобы они способствовали улучшению читабельности кода. Так, пробелы ставят после ключевых слов, за которыми следует открывающая круглая скобка, ими обрамляют операторы, применяемые к двум операндам (+, -, /, *, &amp;&amp; и другие). Пробелы используют внутри цикла for, после каждой точки с запятой, для отделения друг от друга частей заголовка цикла. Пробел ставится после запятой.</a:t>
            </a:r>
            <a:endParaRPr/>
          </a:p>
          <a:p>
            <a:pPr indent="-342900" lvl="0" marL="342900" marR="0" rtl="0" algn="l">
              <a:spcBef>
                <a:spcPts val="0"/>
              </a:spcBef>
              <a:spcAft>
                <a:spcPts val="0"/>
              </a:spcAft>
              <a:buClr>
                <a:schemeClr val="dk1"/>
              </a:buClr>
              <a:buSzPts val="2200"/>
              <a:buFont typeface="Arial"/>
              <a:buChar char="•"/>
            </a:pPr>
            <a:r>
              <a:rPr b="1" lang="ru-RU" sz="2200">
                <a:solidFill>
                  <a:schemeClr val="dk1"/>
                </a:solidFill>
                <a:latin typeface="Calibri"/>
                <a:ea typeface="Calibri"/>
                <a:cs typeface="Calibri"/>
                <a:sym typeface="Calibri"/>
              </a:rPr>
              <a:t>Пустые строки. </a:t>
            </a:r>
            <a:r>
              <a:rPr lang="ru-RU" sz="2200">
                <a:solidFill>
                  <a:schemeClr val="dk1"/>
                </a:solidFill>
                <a:latin typeface="Calibri"/>
                <a:ea typeface="Calibri"/>
                <a:cs typeface="Calibri"/>
                <a:sym typeface="Calibri"/>
              </a:rPr>
              <a:t>Пустыми строками выделяют блоки кода, содержащие логически связанные друг с другом операции.</a:t>
            </a:r>
            <a:endParaRPr/>
          </a:p>
          <a:p>
            <a:pPr indent="-342900" lvl="0" marL="342900" marR="0" rtl="0" algn="l">
              <a:spcBef>
                <a:spcPts val="0"/>
              </a:spcBef>
              <a:spcAft>
                <a:spcPts val="0"/>
              </a:spcAft>
              <a:buClr>
                <a:schemeClr val="dk1"/>
              </a:buClr>
              <a:buSzPts val="2200"/>
              <a:buFont typeface="Arial"/>
              <a:buChar char="•"/>
            </a:pPr>
            <a:r>
              <a:rPr b="1" lang="ru-RU" sz="2200">
                <a:solidFill>
                  <a:schemeClr val="dk1"/>
                </a:solidFill>
                <a:latin typeface="Calibri"/>
                <a:ea typeface="Calibri"/>
                <a:cs typeface="Calibri"/>
                <a:sym typeface="Calibri"/>
              </a:rPr>
              <a:t>Кавычки.</a:t>
            </a:r>
            <a:r>
              <a:rPr lang="ru-RU" sz="2200">
                <a:solidFill>
                  <a:schemeClr val="dk1"/>
                </a:solidFill>
                <a:latin typeface="Calibri"/>
                <a:ea typeface="Calibri"/>
                <a:cs typeface="Calibri"/>
                <a:sym typeface="Calibri"/>
              </a:rPr>
              <a:t> При работе со строками используются одинарные кавычки ('), а не двойные ("). Двойные кавычки обычно встречаются в HTML-атрибутах, поэтому использование одинарных кавычек помогает избежать проблем при работе с HTML-строками. Если со строками нужно выполнять некие операции, подразумевающие, например, их конкатенацию, следует пользоваться шаблонными литералами, которые оформляют с помощью обратных кавычек (`).</a:t>
            </a:r>
            <a:endParaRPr/>
          </a:p>
        </p:txBody>
      </p:sp>
      <p:sp>
        <p:nvSpPr>
          <p:cNvPr id="389" name="Google Shape;389;p58"/>
          <p:cNvSpPr txBox="1"/>
          <p:nvPr/>
        </p:nvSpPr>
        <p:spPr>
          <a:xfrm>
            <a:off x="1726163" y="4218276"/>
            <a:ext cx="6139542" cy="224676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ru-RU" sz="1400">
                <a:solidFill>
                  <a:srgbClr val="C45911"/>
                </a:solidFill>
                <a:latin typeface="Courier New"/>
                <a:ea typeface="Courier New"/>
                <a:cs typeface="Courier New"/>
                <a:sym typeface="Courier New"/>
              </a:rPr>
              <a:t>&lt;script&gt; </a:t>
            </a:r>
            <a:endParaRPr sz="12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1" lang="ru-RU" sz="1400">
                <a:solidFill>
                  <a:srgbClr val="C45911"/>
                </a:solidFill>
                <a:latin typeface="Courier New"/>
                <a:ea typeface="Courier New"/>
                <a:cs typeface="Courier New"/>
                <a:sym typeface="Courier New"/>
              </a:rPr>
              <a:t>    // определяем функцию summa() </a:t>
            </a:r>
            <a:endParaRPr sz="12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1" lang="ru-RU" sz="1400">
                <a:solidFill>
                  <a:srgbClr val="C45911"/>
                </a:solidFill>
                <a:latin typeface="Courier New"/>
                <a:ea typeface="Courier New"/>
                <a:cs typeface="Courier New"/>
                <a:sym typeface="Courier New"/>
              </a:rPr>
              <a:t> function summa(){ </a:t>
            </a:r>
            <a:endParaRPr sz="12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1" lang="ru-RU" sz="1400">
                <a:solidFill>
                  <a:srgbClr val="C45911"/>
                </a:solidFill>
                <a:latin typeface="Courier New"/>
                <a:ea typeface="Courier New"/>
                <a:cs typeface="Courier New"/>
                <a:sym typeface="Courier New"/>
              </a:rPr>
              <a:t> // объявляем переменные n1 и n2 </a:t>
            </a:r>
            <a:endParaRPr sz="12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1" lang="ru-RU" sz="1400">
                <a:solidFill>
                  <a:srgbClr val="C45911"/>
                </a:solidFill>
                <a:latin typeface="Courier New"/>
                <a:ea typeface="Courier New"/>
                <a:cs typeface="Courier New"/>
                <a:sym typeface="Courier New"/>
              </a:rPr>
              <a:t>  var n1=parseInt(document.Sum.number1.value); </a:t>
            </a:r>
            <a:endParaRPr sz="12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1" lang="ru-RU" sz="1400">
                <a:solidFill>
                  <a:srgbClr val="C45911"/>
                </a:solidFill>
                <a:latin typeface="Courier New"/>
                <a:ea typeface="Courier New"/>
                <a:cs typeface="Courier New"/>
                <a:sym typeface="Courier New"/>
              </a:rPr>
              <a:t>  var n2=parseInt(document.Sum.number2.value);  </a:t>
            </a:r>
            <a:endParaRPr sz="12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1" lang="ru-RU" sz="1400">
                <a:solidFill>
                  <a:srgbClr val="C45911"/>
                </a:solidFill>
                <a:latin typeface="Courier New"/>
                <a:ea typeface="Courier New"/>
                <a:cs typeface="Courier New"/>
                <a:sym typeface="Courier New"/>
              </a:rPr>
              <a:t>  /*рассчитываем сумму и записываем ее </a:t>
            </a:r>
            <a:endParaRPr sz="12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1" lang="ru-RU" sz="1400">
                <a:solidFill>
                  <a:srgbClr val="C45911"/>
                </a:solidFill>
                <a:latin typeface="Courier New"/>
                <a:ea typeface="Courier New"/>
                <a:cs typeface="Courier New"/>
                <a:sym typeface="Courier New"/>
              </a:rPr>
              <a:t>    в поле result*/ </a:t>
            </a:r>
            <a:endParaRPr sz="12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1" lang="ru-RU" sz="1400">
                <a:solidFill>
                  <a:srgbClr val="C45911"/>
                </a:solidFill>
                <a:latin typeface="Courier New"/>
                <a:ea typeface="Courier New"/>
                <a:cs typeface="Courier New"/>
                <a:sym typeface="Courier New"/>
              </a:rPr>
              <a:t>  document.Sum.result.value=n1+n2;  } </a:t>
            </a:r>
            <a:endParaRPr sz="12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1" lang="ru-RU" sz="1400">
                <a:solidFill>
                  <a:srgbClr val="C45911"/>
                </a:solidFill>
                <a:latin typeface="Courier New"/>
                <a:ea typeface="Courier New"/>
                <a:cs typeface="Courier New"/>
                <a:sym typeface="Courier New"/>
              </a:rPr>
              <a:t>  &lt;/script&gt;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9"/>
          <p:cNvSpPr txBox="1"/>
          <p:nvPr>
            <p:ph type="title"/>
          </p:nvPr>
        </p:nvSpPr>
        <p:spPr>
          <a:xfrm>
            <a:off x="559837" y="286603"/>
            <a:ext cx="11084767"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b="1" i="1" lang="ru-RU">
                <a:solidFill>
                  <a:srgbClr val="FF0000"/>
                </a:solidFill>
              </a:rPr>
              <a:t>24)Описать лексическую структуру языка </a:t>
            </a:r>
            <a:r>
              <a:rPr b="1" i="1" lang="ru-RU" sz="4800">
                <a:solidFill>
                  <a:srgbClr val="FF0000"/>
                </a:solidFill>
              </a:rPr>
              <a:t>JavaScript</a:t>
            </a:r>
            <a:endParaRPr b="1" i="1">
              <a:solidFill>
                <a:srgbClr val="FF0000"/>
              </a:solidFill>
            </a:endParaRPr>
          </a:p>
        </p:txBody>
      </p:sp>
      <p:sp>
        <p:nvSpPr>
          <p:cNvPr id="395" name="Google Shape;395;p59"/>
          <p:cNvSpPr txBox="1"/>
          <p:nvPr/>
        </p:nvSpPr>
        <p:spPr>
          <a:xfrm>
            <a:off x="180392" y="1737360"/>
            <a:ext cx="11831216" cy="50167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2000">
                <a:solidFill>
                  <a:srgbClr val="FF0000"/>
                </a:solidFill>
                <a:latin typeface="Calibri"/>
                <a:ea typeface="Calibri"/>
                <a:cs typeface="Calibri"/>
                <a:sym typeface="Calibri"/>
              </a:rPr>
              <a:t>Идентификатор</a:t>
            </a:r>
            <a:r>
              <a:rPr lang="ru-RU" sz="2000">
                <a:solidFill>
                  <a:schemeClr val="dk1"/>
                </a:solidFill>
                <a:latin typeface="Calibri"/>
                <a:ea typeface="Calibri"/>
                <a:cs typeface="Calibri"/>
                <a:sym typeface="Calibri"/>
              </a:rPr>
              <a:t> — это уникальное имя переменной, константы, пользовательской функции, объекта, массива, ключевых и зарезервированных слов, меток и т.д. Примеры идентификаторов:</a:t>
            </a:r>
            <a:endParaRPr/>
          </a:p>
          <a:p>
            <a:pPr indent="0" lvl="0" marL="2239963" marR="0" rtl="0" algn="l">
              <a:spcBef>
                <a:spcPts val="0"/>
              </a:spcBef>
              <a:spcAft>
                <a:spcPts val="0"/>
              </a:spcAft>
              <a:buNone/>
            </a:pPr>
            <a:r>
              <a:rPr i="1" lang="ru-RU" sz="2000">
                <a:solidFill>
                  <a:schemeClr val="dk1"/>
                </a:solidFill>
                <a:latin typeface="Calibri"/>
                <a:ea typeface="Calibri"/>
                <a:cs typeface="Calibri"/>
                <a:sym typeface="Calibri"/>
              </a:rPr>
              <a:t>var myIdentifier; // тут два идентификатора (var и myIdentifier)</a:t>
            </a:r>
            <a:endParaRPr/>
          </a:p>
          <a:p>
            <a:pPr indent="0" lvl="0" marL="2239963" marR="0" rtl="0" algn="l">
              <a:spcBef>
                <a:spcPts val="0"/>
              </a:spcBef>
              <a:spcAft>
                <a:spcPts val="0"/>
              </a:spcAft>
              <a:buNone/>
            </a:pPr>
            <a:r>
              <a:rPr i="1" lang="ru-RU" sz="2000">
                <a:solidFill>
                  <a:schemeClr val="dk1"/>
                </a:solidFill>
                <a:latin typeface="Calibri"/>
                <a:ea typeface="Calibri"/>
                <a:cs typeface="Calibri"/>
                <a:sym typeface="Calibri"/>
              </a:rPr>
              <a:t>function myIdentifier() { } // тут два идентификатора</a:t>
            </a:r>
            <a:endParaRPr/>
          </a:p>
          <a:p>
            <a:pPr indent="0" lvl="0" marL="0" marR="0" rtl="0" algn="l">
              <a:spcBef>
                <a:spcPts val="0"/>
              </a:spcBef>
              <a:spcAft>
                <a:spcPts val="0"/>
              </a:spcAft>
              <a:buNone/>
            </a:pPr>
            <a:r>
              <a:rPr b="1" lang="ru-RU" sz="2000">
                <a:solidFill>
                  <a:srgbClr val="FF0000"/>
                </a:solidFill>
                <a:latin typeface="Calibri"/>
                <a:ea typeface="Calibri"/>
                <a:cs typeface="Calibri"/>
                <a:sym typeface="Calibri"/>
              </a:rPr>
              <a:t>Литерал </a:t>
            </a:r>
            <a:r>
              <a:rPr lang="ru-RU" sz="2000">
                <a:solidFill>
                  <a:schemeClr val="dk1"/>
                </a:solidFill>
                <a:latin typeface="Calibri"/>
                <a:ea typeface="Calibri"/>
                <a:cs typeface="Calibri"/>
                <a:sym typeface="Calibri"/>
              </a:rPr>
              <a:t>— это значение переменной заданное программистом, оно может быть числом, строкой, логическим значением (true/false), регулярным выражением (для поиска по шаблону) и т.д. Значение созданное программой, литералом не является. Примеры литералов:</a:t>
            </a:r>
            <a:endParaRPr/>
          </a:p>
          <a:p>
            <a:pPr indent="0" lvl="0" marL="2146300" marR="0" rtl="0" algn="l">
              <a:spcBef>
                <a:spcPts val="0"/>
              </a:spcBef>
              <a:spcAft>
                <a:spcPts val="0"/>
              </a:spcAft>
              <a:buNone/>
            </a:pPr>
            <a:r>
              <a:rPr i="1" lang="ru-RU" sz="2000">
                <a:solidFill>
                  <a:schemeClr val="dk1"/>
                </a:solidFill>
                <a:latin typeface="Calibri"/>
                <a:ea typeface="Calibri"/>
                <a:cs typeface="Calibri"/>
                <a:sym typeface="Calibri"/>
              </a:rPr>
              <a:t>var myLiteral;</a:t>
            </a:r>
            <a:endParaRPr/>
          </a:p>
          <a:p>
            <a:pPr indent="0" lvl="0" marL="2146300" marR="0" rtl="0" algn="l">
              <a:spcBef>
                <a:spcPts val="0"/>
              </a:spcBef>
              <a:spcAft>
                <a:spcPts val="0"/>
              </a:spcAft>
              <a:buNone/>
            </a:pPr>
            <a:r>
              <a:rPr i="1" lang="ru-RU" sz="2000">
                <a:solidFill>
                  <a:schemeClr val="dk1"/>
                </a:solidFill>
                <a:latin typeface="Calibri"/>
                <a:ea typeface="Calibri"/>
                <a:cs typeface="Calibri"/>
                <a:sym typeface="Calibri"/>
              </a:rPr>
              <a:t>myLiteral = "строка";</a:t>
            </a:r>
            <a:endParaRPr/>
          </a:p>
          <a:p>
            <a:pPr indent="0" lvl="0" marL="2146300" marR="0" rtl="0" algn="l">
              <a:spcBef>
                <a:spcPts val="0"/>
              </a:spcBef>
              <a:spcAft>
                <a:spcPts val="0"/>
              </a:spcAft>
              <a:buNone/>
            </a:pPr>
            <a:r>
              <a:rPr i="1" lang="ru-RU" sz="2000">
                <a:solidFill>
                  <a:schemeClr val="dk1"/>
                </a:solidFill>
                <a:latin typeface="Calibri"/>
                <a:ea typeface="Calibri"/>
                <a:cs typeface="Calibri"/>
                <a:sym typeface="Calibri"/>
              </a:rPr>
              <a:t>myLiteral = число;</a:t>
            </a:r>
            <a:endParaRPr/>
          </a:p>
          <a:p>
            <a:pPr indent="0" lvl="0" marL="2146300" marR="0" rtl="0" algn="l">
              <a:spcBef>
                <a:spcPts val="0"/>
              </a:spcBef>
              <a:spcAft>
                <a:spcPts val="0"/>
              </a:spcAft>
              <a:buNone/>
            </a:pPr>
            <a:r>
              <a:rPr i="1" lang="ru-RU" sz="2000">
                <a:solidFill>
                  <a:schemeClr val="dk1"/>
                </a:solidFill>
                <a:latin typeface="Calibri"/>
                <a:ea typeface="Calibri"/>
                <a:cs typeface="Calibri"/>
                <a:sym typeface="Calibri"/>
              </a:rPr>
              <a:t>myLiteral = true;</a:t>
            </a:r>
            <a:endParaRPr/>
          </a:p>
          <a:p>
            <a:pPr indent="0" lvl="0" marL="0" marR="0" rtl="0" algn="l">
              <a:spcBef>
                <a:spcPts val="0"/>
              </a:spcBef>
              <a:spcAft>
                <a:spcPts val="0"/>
              </a:spcAft>
              <a:buNone/>
            </a:pPr>
            <a:r>
              <a:rPr b="1" lang="ru-RU" sz="2000">
                <a:solidFill>
                  <a:srgbClr val="FF0000"/>
                </a:solidFill>
                <a:latin typeface="Calibri"/>
                <a:ea typeface="Calibri"/>
                <a:cs typeface="Calibri"/>
                <a:sym typeface="Calibri"/>
              </a:rPr>
              <a:t>Операнд </a:t>
            </a:r>
            <a:r>
              <a:rPr lang="ru-RU" sz="2000">
                <a:solidFill>
                  <a:schemeClr val="dk1"/>
                </a:solidFill>
                <a:latin typeface="Calibri"/>
                <a:ea typeface="Calibri"/>
                <a:cs typeface="Calibri"/>
                <a:sym typeface="Calibri"/>
              </a:rPr>
              <a:t>— это левая или правая часть операции. Примеры операндов:</a:t>
            </a:r>
            <a:endParaRPr/>
          </a:p>
          <a:p>
            <a:pPr indent="0" lvl="0" marL="2071688" marR="0" rtl="0" algn="l">
              <a:spcBef>
                <a:spcPts val="0"/>
              </a:spcBef>
              <a:spcAft>
                <a:spcPts val="0"/>
              </a:spcAft>
              <a:buNone/>
            </a:pPr>
            <a:r>
              <a:rPr i="1" lang="ru-RU" sz="2000">
                <a:solidFill>
                  <a:schemeClr val="dk1"/>
                </a:solidFill>
                <a:latin typeface="Calibri"/>
                <a:ea typeface="Calibri"/>
                <a:cs typeface="Calibri"/>
                <a:sym typeface="Calibri"/>
              </a:rPr>
              <a:t>var myOperand;</a:t>
            </a:r>
            <a:endParaRPr/>
          </a:p>
          <a:p>
            <a:pPr indent="0" lvl="0" marL="2071688" marR="0" rtl="0" algn="l">
              <a:spcBef>
                <a:spcPts val="0"/>
              </a:spcBef>
              <a:spcAft>
                <a:spcPts val="0"/>
              </a:spcAft>
              <a:buNone/>
            </a:pPr>
            <a:r>
              <a:rPr i="1" lang="ru-RU" sz="2000">
                <a:solidFill>
                  <a:schemeClr val="dk1"/>
                </a:solidFill>
                <a:latin typeface="Calibri"/>
                <a:ea typeface="Calibri"/>
                <a:cs typeface="Calibri"/>
                <a:sym typeface="Calibri"/>
              </a:rPr>
              <a:t>myOperand = 8 + 2; // здесь в качестве операндов выступают myOperand, 8 и 2</a:t>
            </a:r>
            <a:endParaRPr/>
          </a:p>
          <a:p>
            <a:pPr indent="0" lvl="0" marL="0" marR="0" rtl="0" algn="l">
              <a:spcBef>
                <a:spcPts val="0"/>
              </a:spcBef>
              <a:spcAft>
                <a:spcPts val="0"/>
              </a:spcAft>
              <a:buNone/>
            </a:pPr>
            <a:r>
              <a:rPr lang="ru-RU" sz="2000">
                <a:solidFill>
                  <a:schemeClr val="dk1"/>
                </a:solidFill>
                <a:latin typeface="Calibri"/>
                <a:ea typeface="Calibri"/>
                <a:cs typeface="Calibri"/>
                <a:sym typeface="Calibri"/>
              </a:rPr>
              <a:t>Здесь в качестве операций выступают: + и =, в качестве выражений: 8 + 2 и myOperand = 10, в качестве строки кода (инструкции): myOperand = 8 + 2;</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0"/>
          <p:cNvSpPr txBox="1"/>
          <p:nvPr/>
        </p:nvSpPr>
        <p:spPr>
          <a:xfrm>
            <a:off x="227044" y="209882"/>
            <a:ext cx="11737911" cy="5509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2200">
                <a:solidFill>
                  <a:srgbClr val="FF0000"/>
                </a:solidFill>
                <a:latin typeface="Calibri"/>
                <a:ea typeface="Calibri"/>
                <a:cs typeface="Calibri"/>
                <a:sym typeface="Calibri"/>
              </a:rPr>
              <a:t>Операция</a:t>
            </a:r>
            <a:r>
              <a:rPr lang="ru-RU" sz="2200">
                <a:solidFill>
                  <a:schemeClr val="dk1"/>
                </a:solidFill>
                <a:latin typeface="Calibri"/>
                <a:ea typeface="Calibri"/>
                <a:cs typeface="Calibri"/>
                <a:sym typeface="Calibri"/>
              </a:rPr>
              <a:t> — это специальные знаки которые манипулируют операндами, например: плюс +, минус -, больше &lt;, меньше &gt; и т.д. Примеры операций:</a:t>
            </a:r>
            <a:endParaRPr/>
          </a:p>
          <a:p>
            <a:pPr indent="0" lvl="0" marL="1978025" marR="0" rtl="0" algn="l">
              <a:spcBef>
                <a:spcPts val="0"/>
              </a:spcBef>
              <a:spcAft>
                <a:spcPts val="0"/>
              </a:spcAft>
              <a:buNone/>
            </a:pPr>
            <a:r>
              <a:rPr i="1" lang="ru-RU" sz="2200">
                <a:solidFill>
                  <a:schemeClr val="dk1"/>
                </a:solidFill>
                <a:latin typeface="Calibri"/>
                <a:ea typeface="Calibri"/>
                <a:cs typeface="Calibri"/>
                <a:sym typeface="Calibri"/>
              </a:rPr>
              <a:t>var myOperator;</a:t>
            </a:r>
            <a:endParaRPr/>
          </a:p>
          <a:p>
            <a:pPr indent="0" lvl="0" marL="1978025" marR="0" rtl="0" algn="l">
              <a:spcBef>
                <a:spcPts val="0"/>
              </a:spcBef>
              <a:spcAft>
                <a:spcPts val="0"/>
              </a:spcAft>
              <a:buNone/>
            </a:pPr>
            <a:r>
              <a:rPr i="1" lang="ru-RU" sz="2200">
                <a:solidFill>
                  <a:schemeClr val="dk1"/>
                </a:solidFill>
                <a:latin typeface="Calibri"/>
                <a:ea typeface="Calibri"/>
                <a:cs typeface="Calibri"/>
                <a:sym typeface="Calibri"/>
              </a:rPr>
              <a:t>myOperator = 7 + 3; // здесь в качестве операций выступают = и +</a:t>
            </a:r>
            <a:endParaRPr/>
          </a:p>
          <a:p>
            <a:pPr indent="0" lvl="0" marL="0" marR="0" rtl="0" algn="l">
              <a:spcBef>
                <a:spcPts val="0"/>
              </a:spcBef>
              <a:spcAft>
                <a:spcPts val="0"/>
              </a:spcAft>
              <a:buNone/>
            </a:pPr>
            <a:r>
              <a:rPr lang="ru-RU" sz="2200">
                <a:solidFill>
                  <a:schemeClr val="dk1"/>
                </a:solidFill>
                <a:latin typeface="Calibri"/>
                <a:ea typeface="Calibri"/>
                <a:cs typeface="Calibri"/>
                <a:sym typeface="Calibri"/>
              </a:rPr>
              <a:t>Операции могут быть арифметическими, сравнения, логическими и т.д.</a:t>
            </a:r>
            <a:endParaRPr/>
          </a:p>
          <a:p>
            <a:pPr indent="0" lvl="0" marL="0" marR="0" rtl="0" algn="l">
              <a:spcBef>
                <a:spcPts val="0"/>
              </a:spcBef>
              <a:spcAft>
                <a:spcPts val="0"/>
              </a:spcAft>
              <a:buNone/>
            </a:pPr>
            <a:r>
              <a:rPr b="1" lang="ru-RU" sz="2200">
                <a:solidFill>
                  <a:srgbClr val="FF0000"/>
                </a:solidFill>
                <a:latin typeface="Calibri"/>
                <a:ea typeface="Calibri"/>
                <a:cs typeface="Calibri"/>
                <a:sym typeface="Calibri"/>
              </a:rPr>
              <a:t>Выражение</a:t>
            </a:r>
            <a:r>
              <a:rPr lang="ru-RU" sz="2200">
                <a:solidFill>
                  <a:schemeClr val="dk1"/>
                </a:solidFill>
                <a:latin typeface="Calibri"/>
                <a:ea typeface="Calibri"/>
                <a:cs typeface="Calibri"/>
                <a:sym typeface="Calibri"/>
              </a:rPr>
              <a:t> — это комбинация операндов и операций, которая может быть вычислена интерпретатором для получения значения. Примеры выражений:</a:t>
            </a:r>
            <a:endParaRPr/>
          </a:p>
          <a:p>
            <a:pPr indent="0" lvl="0" marL="1884363" marR="0" rtl="0" algn="l">
              <a:spcBef>
                <a:spcPts val="0"/>
              </a:spcBef>
              <a:spcAft>
                <a:spcPts val="0"/>
              </a:spcAft>
              <a:buNone/>
            </a:pPr>
            <a:r>
              <a:rPr i="1" lang="ru-RU" sz="2200">
                <a:solidFill>
                  <a:schemeClr val="dk1"/>
                </a:solidFill>
                <a:latin typeface="Calibri"/>
                <a:ea typeface="Calibri"/>
                <a:cs typeface="Calibri"/>
                <a:sym typeface="Calibri"/>
              </a:rPr>
              <a:t>5 + 7 // + операция, 5 и 7 операнды</a:t>
            </a:r>
            <a:endParaRPr/>
          </a:p>
          <a:p>
            <a:pPr indent="0" lvl="0" marL="1884363" marR="0" rtl="0" algn="l">
              <a:spcBef>
                <a:spcPts val="0"/>
              </a:spcBef>
              <a:spcAft>
                <a:spcPts val="0"/>
              </a:spcAft>
              <a:buNone/>
            </a:pPr>
            <a:r>
              <a:rPr i="1" lang="ru-RU" sz="2200">
                <a:solidFill>
                  <a:schemeClr val="dk1"/>
                </a:solidFill>
                <a:latin typeface="Calibri"/>
                <a:ea typeface="Calibri"/>
                <a:cs typeface="Calibri"/>
                <a:sym typeface="Calibri"/>
              </a:rPr>
              <a:t>(6 - 2) * 5 // - и * операции, (6 - 2) и 5 операнды</a:t>
            </a:r>
            <a:endParaRPr/>
          </a:p>
          <a:p>
            <a:pPr indent="0" lvl="0" marL="0" marR="0" rtl="0" algn="l">
              <a:spcBef>
                <a:spcPts val="0"/>
              </a:spcBef>
              <a:spcAft>
                <a:spcPts val="0"/>
              </a:spcAft>
              <a:buNone/>
            </a:pPr>
            <a:r>
              <a:rPr b="1" lang="ru-RU" sz="2200">
                <a:solidFill>
                  <a:srgbClr val="FF0000"/>
                </a:solidFill>
                <a:latin typeface="Calibri"/>
                <a:ea typeface="Calibri"/>
                <a:cs typeface="Calibri"/>
                <a:sym typeface="Calibri"/>
              </a:rPr>
              <a:t>Строка кода </a:t>
            </a:r>
            <a:r>
              <a:rPr lang="ru-RU" sz="2200">
                <a:solidFill>
                  <a:schemeClr val="dk1"/>
                </a:solidFill>
                <a:latin typeface="Calibri"/>
                <a:ea typeface="Calibri"/>
                <a:cs typeface="Calibri"/>
                <a:sym typeface="Calibri"/>
              </a:rPr>
              <a:t>(команда, инструкция), указывает совершить какое либо действие, оканчивается точкой с запятой. Пример инструкции x = y + z; Разница между инструкцией и выражением, состоит в том, что выражение вычисляет, но ничего не делает, не изменяет программу, а строка кода изменяет.</a:t>
            </a:r>
            <a:endParaRPr/>
          </a:p>
          <a:p>
            <a:pPr indent="0" lvl="0" marL="0" marR="0" rtl="0" algn="l">
              <a:spcBef>
                <a:spcPts val="0"/>
              </a:spcBef>
              <a:spcAft>
                <a:spcPts val="0"/>
              </a:spcAft>
              <a:buNone/>
            </a:pPr>
            <a:r>
              <a:rPr b="1" lang="ru-RU" sz="2200">
                <a:solidFill>
                  <a:srgbClr val="FF0000"/>
                </a:solidFill>
                <a:latin typeface="Calibri"/>
                <a:ea typeface="Calibri"/>
                <a:cs typeface="Calibri"/>
                <a:sym typeface="Calibri"/>
              </a:rPr>
              <a:t>Оператор </a:t>
            </a:r>
            <a:r>
              <a:rPr lang="ru-RU" sz="2200">
                <a:solidFill>
                  <a:schemeClr val="dk1"/>
                </a:solidFill>
                <a:latin typeface="Calibri"/>
                <a:ea typeface="Calibri"/>
                <a:cs typeface="Calibri"/>
                <a:sym typeface="Calibri"/>
              </a:rPr>
              <a:t>— под операторами обычно имеют ввиду операторы ветвления: </a:t>
            </a:r>
            <a:r>
              <a:rPr b="1" i="1" lang="ru-RU" sz="2200">
                <a:solidFill>
                  <a:schemeClr val="dk1"/>
                </a:solidFill>
                <a:latin typeface="Calibri"/>
                <a:ea typeface="Calibri"/>
                <a:cs typeface="Calibri"/>
                <a:sym typeface="Calibri"/>
              </a:rPr>
              <a:t>if, else, switch</a:t>
            </a:r>
            <a:r>
              <a:rPr lang="ru-RU" sz="2200">
                <a:solidFill>
                  <a:schemeClr val="dk1"/>
                </a:solidFill>
                <a:latin typeface="Calibri"/>
                <a:ea typeface="Calibri"/>
                <a:cs typeface="Calibri"/>
                <a:sym typeface="Calibri"/>
              </a:rPr>
              <a:t>, операторы циклов: </a:t>
            </a:r>
            <a:r>
              <a:rPr b="1" i="1" lang="ru-RU" sz="2200">
                <a:solidFill>
                  <a:schemeClr val="dk1"/>
                </a:solidFill>
                <a:latin typeface="Calibri"/>
                <a:ea typeface="Calibri"/>
                <a:cs typeface="Calibri"/>
                <a:sym typeface="Calibri"/>
              </a:rPr>
              <a:t>for, while, do while</a:t>
            </a:r>
            <a:r>
              <a:rPr lang="ru-RU" sz="2200">
                <a:solidFill>
                  <a:schemeClr val="dk1"/>
                </a:solidFill>
                <a:latin typeface="Calibri"/>
                <a:ea typeface="Calibri"/>
                <a:cs typeface="Calibri"/>
                <a:sym typeface="Calibri"/>
              </a:rPr>
              <a:t>. Оператор ветвления также еще назвают: условной инструкцией, условным оператором, условной конструкцией.</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1"/>
          <p:cNvSpPr txBox="1"/>
          <p:nvPr/>
        </p:nvSpPr>
        <p:spPr>
          <a:xfrm>
            <a:off x="284583" y="267010"/>
            <a:ext cx="11322697" cy="48320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2200">
                <a:solidFill>
                  <a:srgbClr val="FF0000"/>
                </a:solidFill>
                <a:latin typeface="Calibri"/>
                <a:ea typeface="Calibri"/>
                <a:cs typeface="Calibri"/>
                <a:sym typeface="Calibri"/>
              </a:rPr>
              <a:t>Ключевое слово </a:t>
            </a:r>
            <a:r>
              <a:rPr lang="ru-RU" sz="2200">
                <a:solidFill>
                  <a:schemeClr val="dk1"/>
                </a:solidFill>
                <a:latin typeface="Calibri"/>
                <a:ea typeface="Calibri"/>
                <a:cs typeface="Calibri"/>
                <a:sym typeface="Calibri"/>
              </a:rPr>
              <a:t>— это часть синтаксиса ядра языка, так называемый предопределённый идентификатор. Его нельзя использовать в качестве имени идентификатора. Примеры ключевых слов: </a:t>
            </a:r>
            <a:r>
              <a:rPr b="1" i="1" lang="ru-RU" sz="2200">
                <a:solidFill>
                  <a:schemeClr val="dk1"/>
                </a:solidFill>
                <a:latin typeface="Calibri"/>
                <a:ea typeface="Calibri"/>
                <a:cs typeface="Calibri"/>
                <a:sym typeface="Calibri"/>
              </a:rPr>
              <a:t>break, delete, function, if </a:t>
            </a:r>
            <a:r>
              <a:rPr lang="ru-RU" sz="2200">
                <a:solidFill>
                  <a:schemeClr val="dk1"/>
                </a:solidFill>
                <a:latin typeface="Calibri"/>
                <a:ea typeface="Calibri"/>
                <a:cs typeface="Calibri"/>
                <a:sym typeface="Calibri"/>
              </a:rPr>
              <a:t>и т.д.</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rPr b="1" lang="ru-RU" sz="2200">
                <a:solidFill>
                  <a:srgbClr val="FF0000"/>
                </a:solidFill>
                <a:latin typeface="Calibri"/>
                <a:ea typeface="Calibri"/>
                <a:cs typeface="Calibri"/>
                <a:sym typeface="Calibri"/>
              </a:rPr>
              <a:t>Зарезервированное слово </a:t>
            </a:r>
            <a:r>
              <a:rPr lang="ru-RU" sz="2200">
                <a:solidFill>
                  <a:schemeClr val="dk1"/>
                </a:solidFill>
                <a:latin typeface="Calibri"/>
                <a:ea typeface="Calibri"/>
                <a:cs typeface="Calibri"/>
                <a:sym typeface="Calibri"/>
              </a:rPr>
              <a:t>— это часть синтаксиса ядра языка, которое планируется использовать в будущем, использовать их в качестве идентификатора не рекомендуется. Примеры зарезервированных слов: </a:t>
            </a:r>
            <a:r>
              <a:rPr b="1" i="1" lang="ru-RU" sz="2200">
                <a:solidFill>
                  <a:schemeClr val="dk1"/>
                </a:solidFill>
                <a:latin typeface="Calibri"/>
                <a:ea typeface="Calibri"/>
                <a:cs typeface="Calibri"/>
                <a:sym typeface="Calibri"/>
              </a:rPr>
              <a:t>const, import, int, long </a:t>
            </a:r>
            <a:r>
              <a:rPr lang="ru-RU" sz="2200">
                <a:solidFill>
                  <a:schemeClr val="dk1"/>
                </a:solidFill>
                <a:latin typeface="Calibri"/>
                <a:ea typeface="Calibri"/>
                <a:cs typeface="Calibri"/>
                <a:sym typeface="Calibri"/>
              </a:rPr>
              <a:t>и т.д.</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rPr b="1" lang="ru-RU" sz="2200">
                <a:solidFill>
                  <a:srgbClr val="FF0000"/>
                </a:solidFill>
                <a:latin typeface="Calibri"/>
                <a:ea typeface="Calibri"/>
                <a:cs typeface="Calibri"/>
                <a:sym typeface="Calibri"/>
              </a:rPr>
              <a:t>Объявление переменной </a:t>
            </a:r>
            <a:r>
              <a:rPr lang="ru-RU" sz="2200">
                <a:solidFill>
                  <a:schemeClr val="dk1"/>
                </a:solidFill>
                <a:latin typeface="Calibri"/>
                <a:ea typeface="Calibri"/>
                <a:cs typeface="Calibri"/>
                <a:sym typeface="Calibri"/>
              </a:rPr>
              <a:t>— это создание переменной.</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rPr b="1" lang="ru-RU" sz="2200">
                <a:solidFill>
                  <a:srgbClr val="FF0000"/>
                </a:solidFill>
                <a:latin typeface="Calibri"/>
                <a:ea typeface="Calibri"/>
                <a:cs typeface="Calibri"/>
                <a:sym typeface="Calibri"/>
              </a:rPr>
              <a:t>Инициализация переменной </a:t>
            </a:r>
            <a:r>
              <a:rPr lang="ru-RU" sz="2200">
                <a:solidFill>
                  <a:schemeClr val="dk1"/>
                </a:solidFill>
                <a:latin typeface="Calibri"/>
                <a:ea typeface="Calibri"/>
                <a:cs typeface="Calibri"/>
                <a:sym typeface="Calibri"/>
              </a:rPr>
              <a:t>— это присваивание переменной какого-либо значения.</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rPr b="1" lang="ru-RU" sz="2200">
                <a:solidFill>
                  <a:srgbClr val="FF0000"/>
                </a:solidFill>
                <a:latin typeface="Calibri"/>
                <a:ea typeface="Calibri"/>
                <a:cs typeface="Calibri"/>
                <a:sym typeface="Calibri"/>
              </a:rPr>
              <a:t>Тип данных </a:t>
            </a:r>
            <a:r>
              <a:rPr lang="ru-RU" sz="2200">
                <a:solidFill>
                  <a:schemeClr val="dk1"/>
                </a:solidFill>
                <a:latin typeface="Calibri"/>
                <a:ea typeface="Calibri"/>
                <a:cs typeface="Calibri"/>
                <a:sym typeface="Calibri"/>
              </a:rPr>
              <a:t>— это значение присваиваемой переменной, может быть числом, строкой, булевым выражением (true, false) и т.д.</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type="title"/>
          </p:nvPr>
        </p:nvSpPr>
        <p:spPr>
          <a:xfrm>
            <a:off x="436229" y="286603"/>
            <a:ext cx="11442582"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FF0000"/>
              </a:buClr>
              <a:buSzPts val="3600"/>
              <a:buFont typeface="Calibri"/>
              <a:buNone/>
            </a:pPr>
            <a:r>
              <a:rPr b="1" i="1" lang="ru-RU" sz="3600">
                <a:solidFill>
                  <a:srgbClr val="FF0000"/>
                </a:solidFill>
              </a:rPr>
              <a:t>2)Перечислить принципы гипертекстовой разметки</a:t>
            </a:r>
            <a:br>
              <a:rPr b="1" i="1" lang="ru-RU" sz="3600">
                <a:solidFill>
                  <a:srgbClr val="FF0000"/>
                </a:solidFill>
              </a:rPr>
            </a:br>
            <a:r>
              <a:rPr b="1" i="1" lang="ru-RU" sz="3600">
                <a:solidFill>
                  <a:srgbClr val="FF0000"/>
                </a:solidFill>
                <a:latin typeface="Calibri"/>
                <a:ea typeface="Calibri"/>
                <a:cs typeface="Calibri"/>
                <a:sym typeface="Calibri"/>
              </a:rPr>
              <a:t>3</a:t>
            </a:r>
            <a:r>
              <a:rPr b="1" i="1" lang="ru-RU" sz="3600" u="none" cap="none" strike="noStrike">
                <a:solidFill>
                  <a:srgbClr val="FF0000"/>
                </a:solidFill>
                <a:latin typeface="Calibri"/>
                <a:ea typeface="Calibri"/>
                <a:cs typeface="Calibri"/>
                <a:sym typeface="Calibri"/>
              </a:rPr>
              <a:t>) Описать основные принципы синтаксиса языка гипертекстовой разметки</a:t>
            </a:r>
            <a:endParaRPr b="1" i="1" sz="3600">
              <a:solidFill>
                <a:srgbClr val="FF0000"/>
              </a:solidFill>
            </a:endParaRPr>
          </a:p>
        </p:txBody>
      </p:sp>
      <p:sp>
        <p:nvSpPr>
          <p:cNvPr id="127" name="Google Shape;127;p17"/>
          <p:cNvSpPr txBox="1"/>
          <p:nvPr/>
        </p:nvSpPr>
        <p:spPr>
          <a:xfrm>
            <a:off x="176169" y="1621296"/>
            <a:ext cx="11836866" cy="50167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2000">
                <a:solidFill>
                  <a:schemeClr val="dk1"/>
                </a:solidFill>
                <a:latin typeface="Roboto"/>
                <a:ea typeface="Roboto"/>
                <a:cs typeface="Roboto"/>
                <a:sym typeface="Roboto"/>
              </a:rPr>
              <a:t>HTML является описательным языком разметки документов, в нем </a:t>
            </a:r>
            <a:r>
              <a:rPr b="1" i="0" lang="ru-RU" sz="2000">
                <a:solidFill>
                  <a:schemeClr val="dk1"/>
                </a:solidFill>
                <a:latin typeface="Roboto"/>
                <a:ea typeface="Roboto"/>
                <a:cs typeface="Roboto"/>
                <a:sym typeface="Roboto"/>
              </a:rPr>
              <a:t>используются указатели разметки </a:t>
            </a:r>
            <a:r>
              <a:rPr b="0" i="0" lang="ru-RU" sz="2000">
                <a:solidFill>
                  <a:schemeClr val="dk1"/>
                </a:solidFill>
                <a:latin typeface="Roboto"/>
                <a:ea typeface="Roboto"/>
                <a:cs typeface="Roboto"/>
                <a:sym typeface="Roboto"/>
              </a:rPr>
              <a:t>(теги). </a:t>
            </a:r>
            <a:endParaRPr/>
          </a:p>
          <a:p>
            <a:pPr indent="0" lvl="0" marL="0" marR="0" rtl="0" algn="l">
              <a:spcBef>
                <a:spcPts val="0"/>
              </a:spcBef>
              <a:spcAft>
                <a:spcPts val="0"/>
              </a:spcAft>
              <a:buNone/>
            </a:pPr>
            <a:r>
              <a:rPr b="0" i="0" lang="ru-RU" sz="2000">
                <a:solidFill>
                  <a:schemeClr val="dk1"/>
                </a:solidFill>
                <a:latin typeface="Roboto"/>
                <a:ea typeface="Roboto"/>
                <a:cs typeface="Roboto"/>
                <a:sym typeface="Roboto"/>
              </a:rPr>
              <a:t>Теговая модель описывает документ как </a:t>
            </a:r>
            <a:r>
              <a:rPr b="1" i="0" lang="ru-RU" sz="2000">
                <a:solidFill>
                  <a:schemeClr val="dk1"/>
                </a:solidFill>
                <a:latin typeface="Roboto"/>
                <a:ea typeface="Roboto"/>
                <a:cs typeface="Roboto"/>
                <a:sym typeface="Roboto"/>
              </a:rPr>
              <a:t>совокупность контейнеров</a:t>
            </a:r>
            <a:r>
              <a:rPr b="0" i="0" lang="ru-RU" sz="2000">
                <a:solidFill>
                  <a:schemeClr val="dk1"/>
                </a:solidFill>
                <a:latin typeface="Roboto"/>
                <a:ea typeface="Roboto"/>
                <a:cs typeface="Roboto"/>
                <a:sym typeface="Roboto"/>
              </a:rPr>
              <a:t>, каждый из которых начинается и заканчивается тегами, то есть документ НТМL представляет собой не что иное, как обычный АSСII-файл, с добавленными в него управляющими НТМL-кодами (тегами). </a:t>
            </a:r>
            <a:endParaRPr/>
          </a:p>
          <a:p>
            <a:pPr indent="0" lvl="0" marL="0" marR="0" rtl="0" algn="l">
              <a:spcBef>
                <a:spcPts val="0"/>
              </a:spcBef>
              <a:spcAft>
                <a:spcPts val="0"/>
              </a:spcAft>
              <a:buNone/>
            </a:pPr>
            <a:r>
              <a:rPr b="0" i="0" lang="ru-RU" sz="2000">
                <a:solidFill>
                  <a:schemeClr val="dk1"/>
                </a:solidFill>
                <a:latin typeface="Roboto"/>
                <a:ea typeface="Roboto"/>
                <a:cs typeface="Roboto"/>
                <a:sym typeface="Roboto"/>
              </a:rPr>
              <a:t>Поскольку HTML произошел от SGML, в нем разрешено использовать только три управляющих символа: </a:t>
            </a:r>
            <a:r>
              <a:rPr b="1" i="0" lang="ru-RU" sz="2000">
                <a:solidFill>
                  <a:schemeClr val="dk1"/>
                </a:solidFill>
                <a:latin typeface="Roboto"/>
                <a:ea typeface="Roboto"/>
                <a:cs typeface="Roboto"/>
                <a:sym typeface="Roboto"/>
              </a:rPr>
              <a:t>горизонтальную табуляцию, перевод каретки и перевод строки</a:t>
            </a:r>
            <a:r>
              <a:rPr b="0" i="0" lang="ru-RU" sz="2000">
                <a:solidFill>
                  <a:schemeClr val="dk1"/>
                </a:solidFill>
                <a:latin typeface="Roboto"/>
                <a:ea typeface="Roboto"/>
                <a:cs typeface="Roboto"/>
                <a:sym typeface="Roboto"/>
              </a:rPr>
              <a:t>. Это облегчает взаимодействие с различными операционными системами.</a:t>
            </a:r>
            <a:endParaRPr/>
          </a:p>
          <a:p>
            <a:pPr indent="0" lvl="0" marL="0" marR="0" rtl="0" algn="l">
              <a:spcBef>
                <a:spcPts val="0"/>
              </a:spcBef>
              <a:spcAft>
                <a:spcPts val="0"/>
              </a:spcAft>
              <a:buNone/>
            </a:pPr>
            <a:r>
              <a:rPr b="0" i="0" lang="ru-RU" sz="2000">
                <a:solidFill>
                  <a:schemeClr val="dk1"/>
                </a:solidFill>
                <a:latin typeface="Roboto"/>
                <a:ea typeface="Roboto"/>
                <a:cs typeface="Roboto"/>
                <a:sym typeface="Roboto"/>
              </a:rPr>
              <a:t> Теги НТМL-документов в большинстве своем просты и понятны, ибо они образованы с помощью общеупотребительных слов английского языка, понятных сокращений и обозначений. </a:t>
            </a:r>
            <a:endParaRPr/>
          </a:p>
          <a:p>
            <a:pPr indent="0" lvl="0" marL="0" marR="0" rtl="0" algn="l">
              <a:spcBef>
                <a:spcPts val="0"/>
              </a:spcBef>
              <a:spcAft>
                <a:spcPts val="0"/>
              </a:spcAft>
              <a:buNone/>
            </a:pPr>
            <a:r>
              <a:rPr b="1" i="0" lang="ru-RU" sz="2000">
                <a:solidFill>
                  <a:schemeClr val="dk1"/>
                </a:solidFill>
                <a:latin typeface="Roboto"/>
                <a:ea typeface="Roboto"/>
                <a:cs typeface="Roboto"/>
                <a:sym typeface="Roboto"/>
              </a:rPr>
              <a:t>НТМL-тег состоит из имени</a:t>
            </a:r>
            <a:r>
              <a:rPr b="0" i="0" lang="ru-RU" sz="2000">
                <a:solidFill>
                  <a:schemeClr val="dk1"/>
                </a:solidFill>
                <a:latin typeface="Roboto"/>
                <a:ea typeface="Roboto"/>
                <a:cs typeface="Roboto"/>
                <a:sym typeface="Roboto"/>
              </a:rPr>
              <a:t>, за которым может следовать необязательный список атрибутов тега. Текст тега заключается в угловые скобки ("&lt;" и "&gt;"). Простейший вариант тега -- имя, заключенное в угловые скобки, например, &lt;HEAD&gt; или &lt;I&gt;. </a:t>
            </a:r>
            <a:endParaRPr/>
          </a:p>
          <a:p>
            <a:pPr indent="0" lvl="0" marL="0" marR="0" rtl="0" algn="l">
              <a:spcBef>
                <a:spcPts val="0"/>
              </a:spcBef>
              <a:spcAft>
                <a:spcPts val="0"/>
              </a:spcAft>
              <a:buNone/>
            </a:pPr>
            <a:r>
              <a:rPr b="0" i="0" lang="ru-RU" sz="2000">
                <a:solidFill>
                  <a:schemeClr val="dk1"/>
                </a:solidFill>
                <a:latin typeface="Roboto"/>
                <a:ea typeface="Roboto"/>
                <a:cs typeface="Roboto"/>
                <a:sym typeface="Roboto"/>
              </a:rPr>
              <a:t>Для ряда тегов </a:t>
            </a:r>
            <a:r>
              <a:rPr b="1" i="0" lang="ru-RU" sz="2000">
                <a:solidFill>
                  <a:schemeClr val="dk1"/>
                </a:solidFill>
                <a:latin typeface="Roboto"/>
                <a:ea typeface="Roboto"/>
                <a:cs typeface="Roboto"/>
                <a:sym typeface="Roboto"/>
              </a:rPr>
              <a:t>характерно наличие атрибутов</a:t>
            </a:r>
            <a:r>
              <a:rPr b="0" i="0" lang="ru-RU" sz="2000">
                <a:solidFill>
                  <a:schemeClr val="dk1"/>
                </a:solidFill>
                <a:latin typeface="Roboto"/>
                <a:ea typeface="Roboto"/>
                <a:cs typeface="Roboto"/>
                <a:sym typeface="Roboto"/>
              </a:rPr>
              <a:t>, которые могут иметь конкретные значения, устанавливаемые автором для изменения функции тега.</a:t>
            </a:r>
            <a:endParaRPr sz="20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FF0000"/>
              </a:buClr>
              <a:buSzPct val="100000"/>
              <a:buFont typeface="Calibri"/>
              <a:buNone/>
            </a:pPr>
            <a:r>
              <a:rPr b="1" i="1" lang="ru-RU">
                <a:solidFill>
                  <a:srgbClr val="FF0000"/>
                </a:solidFill>
                <a:latin typeface="Calibri"/>
                <a:ea typeface="Calibri"/>
                <a:cs typeface="Calibri"/>
                <a:sym typeface="Calibri"/>
              </a:rPr>
              <a:t>25</a:t>
            </a:r>
            <a:r>
              <a:rPr b="1" i="1" lang="ru-RU" sz="4800" u="none" cap="none" strike="noStrike">
                <a:solidFill>
                  <a:srgbClr val="FF0000"/>
                </a:solidFill>
                <a:latin typeface="Calibri"/>
                <a:ea typeface="Calibri"/>
                <a:cs typeface="Calibri"/>
                <a:sym typeface="Calibri"/>
              </a:rPr>
              <a:t>)Объяснить, что представляют собой клиентские сценарии языка JavaScript</a:t>
            </a:r>
            <a:endParaRPr/>
          </a:p>
        </p:txBody>
      </p:sp>
      <p:sp>
        <p:nvSpPr>
          <p:cNvPr id="411" name="Google Shape;411;p62"/>
          <p:cNvSpPr txBox="1"/>
          <p:nvPr/>
        </p:nvSpPr>
        <p:spPr>
          <a:xfrm>
            <a:off x="528112" y="1951672"/>
            <a:ext cx="11196735"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200">
                <a:solidFill>
                  <a:schemeClr val="dk1"/>
                </a:solidFill>
                <a:latin typeface="Calibri"/>
                <a:ea typeface="Calibri"/>
                <a:cs typeface="Calibri"/>
                <a:sym typeface="Calibri"/>
              </a:rPr>
              <a:t>Языки программирования используются для создания больших и сложных программных комплексов, а языки </a:t>
            </a:r>
            <a:r>
              <a:rPr i="1" lang="ru-RU" sz="2200">
                <a:solidFill>
                  <a:schemeClr val="dk1"/>
                </a:solidFill>
                <a:latin typeface="Calibri"/>
                <a:ea typeface="Calibri"/>
                <a:cs typeface="Calibri"/>
                <a:sym typeface="Calibri"/>
              </a:rPr>
              <a:t>сценариев</a:t>
            </a:r>
            <a:r>
              <a:rPr lang="ru-RU" sz="2200">
                <a:solidFill>
                  <a:schemeClr val="dk1"/>
                </a:solidFill>
                <a:latin typeface="Calibri"/>
                <a:ea typeface="Calibri"/>
                <a:cs typeface="Calibri"/>
                <a:sym typeface="Calibri"/>
              </a:rPr>
              <a:t> — для создания программ ограниченных возможностей, называемых сценариями или скриптами, которые выполняют функции web-узла на web-сервере или в браузере. В отличие от сложных языков программирования языки написания сценариев интерпретируются: </a:t>
            </a:r>
            <a:r>
              <a:rPr i="1" lang="ru-RU" sz="2200">
                <a:solidFill>
                  <a:schemeClr val="dk1"/>
                </a:solidFill>
                <a:latin typeface="Calibri"/>
                <a:ea typeface="Calibri"/>
                <a:cs typeface="Calibri"/>
                <a:sym typeface="Calibri"/>
              </a:rPr>
              <a:t>инструкции последовательно выполняются промежуточной программой</a:t>
            </a:r>
            <a:endParaRPr/>
          </a:p>
        </p:txBody>
      </p:sp>
      <p:sp>
        <p:nvSpPr>
          <p:cNvPr id="412" name="Google Shape;412;p62"/>
          <p:cNvSpPr txBox="1"/>
          <p:nvPr/>
        </p:nvSpPr>
        <p:spPr>
          <a:xfrm>
            <a:off x="528112" y="4011590"/>
            <a:ext cx="11196735"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200">
                <a:solidFill>
                  <a:schemeClr val="dk1"/>
                </a:solidFill>
                <a:latin typeface="Calibri"/>
                <a:ea typeface="Calibri"/>
                <a:cs typeface="Calibri"/>
                <a:sym typeface="Calibri"/>
              </a:rPr>
              <a:t>Используя сценарии JavaScript, можно создавать </a:t>
            </a:r>
            <a:r>
              <a:rPr i="1" lang="ru-RU" sz="2200">
                <a:solidFill>
                  <a:schemeClr val="dk1"/>
                </a:solidFill>
                <a:latin typeface="Calibri"/>
                <a:ea typeface="Calibri"/>
                <a:cs typeface="Calibri"/>
                <a:sym typeface="Calibri"/>
              </a:rPr>
              <a:t>динамически изменяющиеся объекты</a:t>
            </a:r>
            <a:r>
              <a:rPr lang="ru-RU" sz="2200">
                <a:solidFill>
                  <a:schemeClr val="dk1"/>
                </a:solidFill>
                <a:latin typeface="Calibri"/>
                <a:ea typeface="Calibri"/>
                <a:cs typeface="Calibri"/>
                <a:sym typeface="Calibri"/>
              </a:rPr>
              <a:t>. Сценарии JavaScript обеспечивают оперативную проверку достоверности заполняемых пользователем полей форм HTML до передачи их на сервер. Сценарии JavaScript способны обрабатывать данные, введенные пользователями в полях форм, а также события, возникающие в процессе манипуляций пользователя с мышью, копировать в окно браузера другие страницы HTML или изменять содержимое уже загруженных страниц.</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3"/>
          <p:cNvSpPr txBox="1"/>
          <p:nvPr/>
        </p:nvSpPr>
        <p:spPr>
          <a:xfrm>
            <a:off x="273698" y="251268"/>
            <a:ext cx="11644604" cy="2462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200">
                <a:solidFill>
                  <a:schemeClr val="dk1"/>
                </a:solidFill>
                <a:latin typeface="Calibri"/>
                <a:ea typeface="Calibri"/>
                <a:cs typeface="Calibri"/>
                <a:sym typeface="Calibri"/>
              </a:rPr>
              <a:t>С помощью сценариев JavaScript осуществляется взаимодействие с пользователем при решении «локальных» задач. В частности, сценарии JavaScript широко применяются для создания различных визуальных эффектов. Например, изменение внешнего вида элементов управления, над которыми установлен курсор мыши, анимация графических изображений, создание звуковых эффектов и т.д. Механизм локальной памяти cookie позволяет сценариям JavaScript сохранять на компьютере локальную информацию, введенную пользователем (например, в cookie может храниться список отобранных для покупки товаров).</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b="1" i="1" lang="ru-RU">
                <a:solidFill>
                  <a:srgbClr val="FF0000"/>
                </a:solidFill>
              </a:rPr>
              <a:t>26) Изложить иерархию классов языка </a:t>
            </a:r>
            <a:r>
              <a:rPr b="1" i="1" lang="ru-RU" sz="4800" u="none" cap="none" strike="noStrike">
                <a:solidFill>
                  <a:srgbClr val="FF0000"/>
                </a:solidFill>
                <a:latin typeface="Calibri"/>
                <a:ea typeface="Calibri"/>
                <a:cs typeface="Calibri"/>
                <a:sym typeface="Calibri"/>
              </a:rPr>
              <a:t>JavaScript</a:t>
            </a:r>
            <a:endParaRPr b="1" i="1">
              <a:solidFill>
                <a:srgbClr val="FF0000"/>
              </a:solidFill>
            </a:endParaRPr>
          </a:p>
        </p:txBody>
      </p:sp>
      <p:sp>
        <p:nvSpPr>
          <p:cNvPr id="423" name="Google Shape;423;p64"/>
          <p:cNvSpPr txBox="1"/>
          <p:nvPr/>
        </p:nvSpPr>
        <p:spPr>
          <a:xfrm>
            <a:off x="335902" y="2002504"/>
            <a:ext cx="11290041"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2600">
                <a:solidFill>
                  <a:schemeClr val="dk1"/>
                </a:solidFill>
                <a:latin typeface="Calibri"/>
                <a:ea typeface="Calibri"/>
                <a:cs typeface="Calibri"/>
                <a:sym typeface="Calibri"/>
              </a:rPr>
              <a:t>класс </a:t>
            </a:r>
            <a:r>
              <a:rPr lang="ru-RU" sz="2200">
                <a:solidFill>
                  <a:schemeClr val="dk1"/>
                </a:solidFill>
                <a:latin typeface="Calibri"/>
                <a:ea typeface="Calibri"/>
                <a:cs typeface="Calibri"/>
                <a:sym typeface="Calibri"/>
              </a:rPr>
              <a:t>— это шаблон, описывающий свойства и методы, которыми будет обладать любой объект, созданный на основе этого класса. Чтобы создать свой собственный класс в JavaScript, мы должны написать функцию-конструктор:</a:t>
            </a:r>
            <a:endParaRPr/>
          </a:p>
          <a:p>
            <a:pPr indent="0" lvl="0" marL="2071688" marR="0" rtl="0" algn="l">
              <a:spcBef>
                <a:spcPts val="0"/>
              </a:spcBef>
              <a:spcAft>
                <a:spcPts val="0"/>
              </a:spcAft>
              <a:buNone/>
            </a:pPr>
            <a:r>
              <a:rPr i="1" lang="ru-RU" sz="2200">
                <a:solidFill>
                  <a:schemeClr val="dk1"/>
                </a:solidFill>
                <a:latin typeface="Calibri"/>
                <a:ea typeface="Calibri"/>
                <a:cs typeface="Calibri"/>
                <a:sym typeface="Calibri"/>
              </a:rPr>
              <a:t>// Функция-конструктор - это обычная функция</a:t>
            </a:r>
            <a:endParaRPr/>
          </a:p>
          <a:p>
            <a:pPr indent="0" lvl="0" marL="2071688" marR="0" rtl="0" algn="l">
              <a:spcBef>
                <a:spcPts val="0"/>
              </a:spcBef>
              <a:spcAft>
                <a:spcPts val="0"/>
              </a:spcAft>
              <a:buNone/>
            </a:pPr>
            <a:r>
              <a:rPr i="1" lang="ru-RU" sz="2200">
                <a:solidFill>
                  <a:schemeClr val="dk1"/>
                </a:solidFill>
                <a:latin typeface="Calibri"/>
                <a:ea typeface="Calibri"/>
                <a:cs typeface="Calibri"/>
                <a:sym typeface="Calibri"/>
              </a:rPr>
              <a:t>var Class = function(p){</a:t>
            </a:r>
            <a:endParaRPr/>
          </a:p>
          <a:p>
            <a:pPr indent="0" lvl="0" marL="2071688" marR="0" rtl="0" algn="l">
              <a:spcBef>
                <a:spcPts val="0"/>
              </a:spcBef>
              <a:spcAft>
                <a:spcPts val="0"/>
              </a:spcAft>
              <a:buNone/>
            </a:pPr>
            <a:r>
              <a:rPr i="1" lang="ru-RU" sz="2200">
                <a:solidFill>
                  <a:schemeClr val="dk1"/>
                </a:solidFill>
                <a:latin typeface="Calibri"/>
                <a:ea typeface="Calibri"/>
                <a:cs typeface="Calibri"/>
                <a:sym typeface="Calibri"/>
              </a:rPr>
              <a:t>	alert('My name is constructor');</a:t>
            </a:r>
            <a:endParaRPr/>
          </a:p>
          <a:p>
            <a:pPr indent="0" lvl="0" marL="2071688" marR="0" rtl="0" algn="l">
              <a:spcBef>
                <a:spcPts val="0"/>
              </a:spcBef>
              <a:spcAft>
                <a:spcPts val="0"/>
              </a:spcAft>
              <a:buNone/>
            </a:pPr>
            <a:r>
              <a:rPr i="1" lang="ru-RU" sz="2200">
                <a:solidFill>
                  <a:schemeClr val="dk1"/>
                </a:solidFill>
                <a:latin typeface="Calibri"/>
                <a:ea typeface="Calibri"/>
                <a:cs typeface="Calibri"/>
                <a:sym typeface="Calibri"/>
              </a:rPr>
              <a:t>	this.p = p; </a:t>
            </a:r>
            <a:endParaRPr/>
          </a:p>
          <a:p>
            <a:pPr indent="0" lvl="0" marL="2071688" marR="0" rtl="0" algn="l">
              <a:spcBef>
                <a:spcPts val="0"/>
              </a:spcBef>
              <a:spcAft>
                <a:spcPts val="0"/>
              </a:spcAft>
              <a:buNone/>
            </a:pPr>
            <a:r>
              <a:rPr i="1" lang="ru-RU" sz="2200">
                <a:solidFill>
                  <a:schemeClr val="dk1"/>
                </a:solidFill>
                <a:latin typeface="Calibri"/>
                <a:ea typeface="Calibri"/>
                <a:cs typeface="Calibri"/>
                <a:sym typeface="Calibri"/>
              </a:rPr>
              <a: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5"/>
          <p:cNvSpPr txBox="1"/>
          <p:nvPr/>
        </p:nvSpPr>
        <p:spPr>
          <a:xfrm>
            <a:off x="321905" y="374026"/>
            <a:ext cx="11639939"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400">
                <a:solidFill>
                  <a:schemeClr val="dk1"/>
                </a:solidFill>
                <a:latin typeface="Calibri"/>
                <a:ea typeface="Calibri"/>
                <a:cs typeface="Calibri"/>
                <a:sym typeface="Calibri"/>
              </a:rPr>
              <a:t>Основные принципы наследования классов:</a:t>
            </a:r>
            <a:endParaRPr/>
          </a:p>
          <a:p>
            <a:pPr indent="-342900" lvl="0" marL="342900" marR="0" rtl="0" algn="l">
              <a:spcBef>
                <a:spcPts val="0"/>
              </a:spcBef>
              <a:spcAft>
                <a:spcPts val="0"/>
              </a:spcAft>
              <a:buClr>
                <a:schemeClr val="dk1"/>
              </a:buClr>
              <a:buSzPts val="2400"/>
              <a:buFont typeface="Arial"/>
              <a:buChar char="•"/>
            </a:pPr>
            <a:r>
              <a:rPr lang="ru-RU" sz="2400">
                <a:solidFill>
                  <a:schemeClr val="dk1"/>
                </a:solidFill>
                <a:latin typeface="Calibri"/>
                <a:ea typeface="Calibri"/>
                <a:cs typeface="Calibri"/>
                <a:sym typeface="Calibri"/>
              </a:rPr>
              <a:t>Подкласс всегда наследует все свойства и методы, определенные в его надклассе.</a:t>
            </a:r>
            <a:endParaRPr/>
          </a:p>
          <a:p>
            <a:pPr indent="-342900" lvl="0" marL="342900" marR="0" rtl="0" algn="l">
              <a:spcBef>
                <a:spcPts val="0"/>
              </a:spcBef>
              <a:spcAft>
                <a:spcPts val="0"/>
              </a:spcAft>
              <a:buClr>
                <a:schemeClr val="dk1"/>
              </a:buClr>
              <a:buSzPts val="2400"/>
              <a:buFont typeface="Arial"/>
              <a:buChar char="•"/>
            </a:pPr>
            <a:r>
              <a:rPr lang="ru-RU" sz="2400">
                <a:solidFill>
                  <a:schemeClr val="dk1"/>
                </a:solidFill>
                <a:latin typeface="Calibri"/>
                <a:ea typeface="Calibri"/>
                <a:cs typeface="Calibri"/>
                <a:sym typeface="Calibri"/>
              </a:rPr>
              <a:t>Подкласс может переопределять наследуемые свойства и методы, а также создавать новые — и это никак не должно отражаться на одноименных свойствах и методах надкласса.</a:t>
            </a:r>
            <a:endParaRPr/>
          </a:p>
          <a:p>
            <a:pPr indent="-342900" lvl="0" marL="342900" marR="0" rtl="0" algn="l">
              <a:spcBef>
                <a:spcPts val="0"/>
              </a:spcBef>
              <a:spcAft>
                <a:spcPts val="0"/>
              </a:spcAft>
              <a:buClr>
                <a:schemeClr val="dk1"/>
              </a:buClr>
              <a:buSzPts val="2400"/>
              <a:buFont typeface="Arial"/>
              <a:buChar char="•"/>
            </a:pPr>
            <a:r>
              <a:rPr lang="ru-RU" sz="2400">
                <a:solidFill>
                  <a:schemeClr val="dk1"/>
                </a:solidFill>
                <a:latin typeface="Calibri"/>
                <a:ea typeface="Calibri"/>
                <a:cs typeface="Calibri"/>
                <a:sym typeface="Calibri"/>
              </a:rPr>
              <a:t>Подкласс должен иметь возможность вызывать родные методы надкласса даже в том случае, если переопределяет их.</a:t>
            </a:r>
            <a:endParaRPr/>
          </a:p>
          <a:p>
            <a:pPr indent="-342900" lvl="0" marL="342900" marR="0" rtl="0" algn="l">
              <a:spcBef>
                <a:spcPts val="0"/>
              </a:spcBef>
              <a:spcAft>
                <a:spcPts val="0"/>
              </a:spcAft>
              <a:buClr>
                <a:schemeClr val="dk1"/>
              </a:buClr>
              <a:buSzPts val="2400"/>
              <a:buFont typeface="Arial"/>
              <a:buChar char="•"/>
            </a:pPr>
            <a:r>
              <a:rPr lang="ru-RU" sz="2400">
                <a:solidFill>
                  <a:schemeClr val="dk1"/>
                </a:solidFill>
                <a:latin typeface="Calibri"/>
                <a:ea typeface="Calibri"/>
                <a:cs typeface="Calibri"/>
                <a:sym typeface="Calibri"/>
              </a:rPr>
              <a:t>Объекты подкласса должны инициализироваться только в момент своего создания.</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b="1" i="1" lang="ru-RU">
                <a:solidFill>
                  <a:srgbClr val="FF0000"/>
                </a:solidFill>
              </a:rPr>
              <a:t>27) Охарактеризовать объект Array языка JavaScript</a:t>
            </a:r>
            <a:endParaRPr b="1" i="1">
              <a:solidFill>
                <a:srgbClr val="FF0000"/>
              </a:solidFill>
            </a:endParaRPr>
          </a:p>
        </p:txBody>
      </p:sp>
      <p:sp>
        <p:nvSpPr>
          <p:cNvPr id="434" name="Google Shape;434;p66"/>
          <p:cNvSpPr txBox="1"/>
          <p:nvPr/>
        </p:nvSpPr>
        <p:spPr>
          <a:xfrm>
            <a:off x="601823" y="1934843"/>
            <a:ext cx="1115474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ru-RU" sz="2400">
                <a:solidFill>
                  <a:srgbClr val="1B1B1B"/>
                </a:solidFill>
                <a:latin typeface="Calibri"/>
                <a:ea typeface="Calibri"/>
                <a:cs typeface="Calibri"/>
                <a:sym typeface="Calibri"/>
              </a:rPr>
              <a:t>Массив</a:t>
            </a:r>
            <a:r>
              <a:rPr b="0" i="0" lang="ru-RU" sz="2400">
                <a:solidFill>
                  <a:srgbClr val="1B1B1B"/>
                </a:solidFill>
                <a:latin typeface="Calibri"/>
                <a:ea typeface="Calibri"/>
                <a:cs typeface="Calibri"/>
                <a:sym typeface="Calibri"/>
              </a:rPr>
              <a:t> представляется собой упорядоченный набор значений, к которому вы ссылаетесь по имени и индексу.</a:t>
            </a:r>
            <a:endParaRPr sz="2400">
              <a:solidFill>
                <a:schemeClr val="dk1"/>
              </a:solidFill>
              <a:latin typeface="Calibri"/>
              <a:ea typeface="Calibri"/>
              <a:cs typeface="Calibri"/>
              <a:sym typeface="Calibri"/>
            </a:endParaRPr>
          </a:p>
        </p:txBody>
      </p:sp>
      <p:sp>
        <p:nvSpPr>
          <p:cNvPr id="435" name="Google Shape;435;p66"/>
          <p:cNvSpPr/>
          <p:nvPr/>
        </p:nvSpPr>
        <p:spPr>
          <a:xfrm>
            <a:off x="601823" y="2950506"/>
            <a:ext cx="10988354" cy="267765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B1B1B"/>
              </a:buClr>
              <a:buSzPts val="2400"/>
              <a:buFont typeface="Calibri"/>
              <a:buNone/>
            </a:pPr>
            <a:r>
              <a:rPr b="0" i="0" lang="ru-RU" sz="2400" u="none" cap="none" strike="noStrike">
                <a:solidFill>
                  <a:srgbClr val="1B1B1B"/>
                </a:solidFill>
                <a:latin typeface="Calibri"/>
                <a:ea typeface="Calibri"/>
                <a:cs typeface="Calibri"/>
                <a:sym typeface="Calibri"/>
              </a:rPr>
              <a:t>Язык JavaScript не содержит явного типа данных "массив". Тем не менее, возможно использовать предопределённый объект Array и его методы для работы с массивами в создаваемых приложениях. Объект Array содержит методы для работы с массивами самыми различными способами, например, есть методы для объединения, переворачивания и сортировки. Объект содержит свойство для определения длины массива, а также свойства для работы с регулярными выражениями.</a:t>
            </a:r>
            <a:r>
              <a:rPr b="0" i="0" lang="ru-RU" sz="2400" u="none" cap="none" strike="noStrike">
                <a:solidFill>
                  <a:schemeClr val="dk1"/>
                </a:solidFill>
                <a:latin typeface="Calibri"/>
                <a:ea typeface="Calibri"/>
                <a:cs typeface="Calibri"/>
                <a:sym typeface="Calibri"/>
              </a:rPr>
              <a:t>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39" name="Shape 439"/>
        <p:cNvGrpSpPr/>
        <p:nvPr/>
      </p:nvGrpSpPr>
      <p:grpSpPr>
        <a:xfrm>
          <a:off x="0" y="0"/>
          <a:ext cx="0" cy="0"/>
          <a:chOff x="0" y="0"/>
          <a:chExt cx="0" cy="0"/>
        </a:xfrm>
      </p:grpSpPr>
      <p:sp>
        <p:nvSpPr>
          <p:cNvPr id="440" name="Google Shape;440;p67"/>
          <p:cNvSpPr/>
          <p:nvPr/>
        </p:nvSpPr>
        <p:spPr>
          <a:xfrm>
            <a:off x="205271" y="162629"/>
            <a:ext cx="11569961" cy="341632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B1B1B"/>
              </a:buClr>
              <a:buSzPts val="2400"/>
              <a:buFont typeface="Inter"/>
              <a:buNone/>
            </a:pPr>
            <a:r>
              <a:rPr b="0" i="0" lang="ru-RU" sz="2400" u="none" cap="none" strike="noStrike">
                <a:solidFill>
                  <a:srgbClr val="1B1B1B"/>
                </a:solidFill>
                <a:latin typeface="Inter"/>
                <a:ea typeface="Inter"/>
                <a:cs typeface="Inter"/>
                <a:sym typeface="Inter"/>
              </a:rPr>
              <a:t>Следующие выражения создают одинаковые массивы:</a:t>
            </a:r>
            <a:endParaRPr b="0" i="0" sz="2400" u="none" cap="none" strike="noStrike">
              <a:solidFill>
                <a:schemeClr val="dk1"/>
              </a:solidFill>
              <a:latin typeface="Arial"/>
              <a:ea typeface="Arial"/>
              <a:cs typeface="Arial"/>
              <a:sym typeface="Arial"/>
            </a:endParaRPr>
          </a:p>
          <a:p>
            <a:pPr indent="0" lvl="0" marL="1436688" marR="0" rtl="0" algn="l">
              <a:lnSpc>
                <a:spcPct val="100000"/>
              </a:lnSpc>
              <a:spcBef>
                <a:spcPts val="0"/>
              </a:spcBef>
              <a:spcAft>
                <a:spcPts val="0"/>
              </a:spcAft>
              <a:buClr>
                <a:srgbClr val="1B1B1B"/>
              </a:buClr>
              <a:buSzPts val="2400"/>
              <a:buFont typeface="Arimo"/>
              <a:buNone/>
            </a:pPr>
            <a:r>
              <a:rPr b="0" i="1" lang="ru-RU" sz="2400" u="none" cap="none" strike="noStrike">
                <a:solidFill>
                  <a:srgbClr val="1B1B1B"/>
                </a:solidFill>
                <a:latin typeface="Arimo"/>
                <a:ea typeface="Arimo"/>
                <a:cs typeface="Arimo"/>
                <a:sym typeface="Arimo"/>
              </a:rPr>
              <a:t>var arr = new Array(element0, element1, ..., elementN); </a:t>
            </a:r>
            <a:endParaRPr/>
          </a:p>
          <a:p>
            <a:pPr indent="0" lvl="0" marL="1436688" marR="0" rtl="0" algn="l">
              <a:lnSpc>
                <a:spcPct val="100000"/>
              </a:lnSpc>
              <a:spcBef>
                <a:spcPts val="0"/>
              </a:spcBef>
              <a:spcAft>
                <a:spcPts val="0"/>
              </a:spcAft>
              <a:buClr>
                <a:srgbClr val="1B1B1B"/>
              </a:buClr>
              <a:buSzPts val="2400"/>
              <a:buFont typeface="Arimo"/>
              <a:buNone/>
            </a:pPr>
            <a:r>
              <a:rPr b="0" i="1" lang="ru-RU" sz="2400" u="none" cap="none" strike="noStrike">
                <a:solidFill>
                  <a:srgbClr val="1B1B1B"/>
                </a:solidFill>
                <a:latin typeface="Arimo"/>
                <a:ea typeface="Arimo"/>
                <a:cs typeface="Arimo"/>
                <a:sym typeface="Arimo"/>
              </a:rPr>
              <a:t>var arr = Array(element0, element1, ..., elementN); </a:t>
            </a:r>
            <a:endParaRPr/>
          </a:p>
          <a:p>
            <a:pPr indent="0" lvl="0" marL="1436688" marR="0" rtl="0" algn="l">
              <a:lnSpc>
                <a:spcPct val="100000"/>
              </a:lnSpc>
              <a:spcBef>
                <a:spcPts val="0"/>
              </a:spcBef>
              <a:spcAft>
                <a:spcPts val="0"/>
              </a:spcAft>
              <a:buClr>
                <a:srgbClr val="1B1B1B"/>
              </a:buClr>
              <a:buSzPts val="2400"/>
              <a:buFont typeface="Arimo"/>
              <a:buNone/>
            </a:pPr>
            <a:r>
              <a:rPr b="0" i="1" lang="ru-RU" sz="2400" u="none" cap="none" strike="noStrike">
                <a:solidFill>
                  <a:srgbClr val="1B1B1B"/>
                </a:solidFill>
                <a:latin typeface="Arimo"/>
                <a:ea typeface="Arimo"/>
                <a:cs typeface="Arimo"/>
                <a:sym typeface="Arimo"/>
              </a:rPr>
              <a:t>var arr = [element0, element1, ..., elementN]; </a:t>
            </a:r>
            <a:endParaRPr b="0" i="1"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1B1B1B"/>
              </a:buClr>
              <a:buSzPts val="2400"/>
              <a:buFont typeface="Arimo"/>
              <a:buNone/>
            </a:pPr>
            <a:r>
              <a:rPr b="0" i="0" lang="ru-RU" sz="2400" u="none" cap="none" strike="noStrike">
                <a:solidFill>
                  <a:srgbClr val="1B1B1B"/>
                </a:solidFill>
                <a:latin typeface="Arimo"/>
                <a:ea typeface="Arimo"/>
                <a:cs typeface="Arimo"/>
                <a:sym typeface="Arimo"/>
              </a:rPr>
              <a:t>element0, element1, ..., elementN</a:t>
            </a:r>
            <a:r>
              <a:rPr b="0" i="0" lang="ru-RU" sz="2400" u="none" cap="none" strike="noStrike">
                <a:solidFill>
                  <a:srgbClr val="1B1B1B"/>
                </a:solidFill>
                <a:latin typeface="Inter"/>
                <a:ea typeface="Inter"/>
                <a:cs typeface="Inter"/>
                <a:sym typeface="Inter"/>
              </a:rPr>
              <a:t> - список значений элементов массива. Если значения заданы, то эти значения будут являться элементами массива после его инициализации. Свойство </a:t>
            </a:r>
            <a:r>
              <a:rPr b="0" i="0" lang="ru-RU" sz="2400" u="none" cap="none" strike="noStrike">
                <a:solidFill>
                  <a:srgbClr val="1B1B1B"/>
                </a:solidFill>
                <a:latin typeface="Arimo"/>
                <a:ea typeface="Arimo"/>
                <a:cs typeface="Arimo"/>
                <a:sym typeface="Arimo"/>
              </a:rPr>
              <a:t>length</a:t>
            </a:r>
            <a:r>
              <a:rPr b="0" i="0" lang="ru-RU" sz="2400" u="none" cap="none" strike="noStrike">
                <a:solidFill>
                  <a:srgbClr val="1B1B1B"/>
                </a:solidFill>
                <a:latin typeface="Inter"/>
                <a:ea typeface="Inter"/>
                <a:cs typeface="Inter"/>
                <a:sym typeface="Inter"/>
              </a:rPr>
              <a:t> у массива будет равно количеству аргументов.</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1B1B1B"/>
              </a:buClr>
              <a:buSzPts val="2400"/>
              <a:buFont typeface="Inter"/>
              <a:buNone/>
            </a:pPr>
            <a:r>
              <a:rPr b="0" i="0" lang="ru-RU" sz="2400" u="none" cap="none" strike="noStrike">
                <a:solidFill>
                  <a:srgbClr val="1B1B1B"/>
                </a:solidFill>
                <a:latin typeface="Inter"/>
                <a:ea typeface="Inter"/>
                <a:cs typeface="Inter"/>
                <a:sym typeface="Inter"/>
              </a:rPr>
              <a:t>Синтаксис с использованием квадратных скобок называется "литерал массива" (array literal) или "инициализатор массива". </a:t>
            </a:r>
            <a:endParaRPr b="0" i="0" sz="2400" u="none" cap="none" strike="noStrike">
              <a:solidFill>
                <a:schemeClr val="dk1"/>
              </a:solidFill>
              <a:latin typeface="Arial"/>
              <a:ea typeface="Arial"/>
              <a:cs typeface="Arial"/>
              <a:sym typeface="Arial"/>
            </a:endParaRPr>
          </a:p>
        </p:txBody>
      </p:sp>
      <p:sp>
        <p:nvSpPr>
          <p:cNvPr id="441" name="Google Shape;441;p67"/>
          <p:cNvSpPr/>
          <p:nvPr/>
        </p:nvSpPr>
        <p:spPr>
          <a:xfrm>
            <a:off x="205270" y="3429000"/>
            <a:ext cx="11569961" cy="19389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B1B1B"/>
              </a:buClr>
              <a:buSzPts val="2400"/>
              <a:buFont typeface="Calibri"/>
              <a:buNone/>
            </a:pPr>
            <a:r>
              <a:rPr lang="ru-RU" sz="2400">
                <a:solidFill>
                  <a:srgbClr val="1B1B1B"/>
                </a:solidFill>
                <a:latin typeface="Calibri"/>
                <a:ea typeface="Calibri"/>
                <a:cs typeface="Calibri"/>
                <a:sym typeface="Calibri"/>
              </a:rPr>
              <a:t>З</a:t>
            </a:r>
            <a:r>
              <a:rPr b="0" i="0" lang="ru-RU" sz="2400" u="none" cap="none" strike="noStrike">
                <a:solidFill>
                  <a:srgbClr val="1B1B1B"/>
                </a:solidFill>
                <a:latin typeface="Calibri"/>
                <a:ea typeface="Calibri"/>
                <a:cs typeface="Calibri"/>
                <a:sym typeface="Calibri"/>
              </a:rPr>
              <a:t>аполние массива путём присвоения значений его элементам. Для примера:</a:t>
            </a:r>
            <a:endParaRPr b="0" i="0" sz="2400" u="none" cap="none" strike="noStrike">
              <a:solidFill>
                <a:schemeClr val="dk1"/>
              </a:solidFill>
              <a:latin typeface="Calibri"/>
              <a:ea typeface="Calibri"/>
              <a:cs typeface="Calibri"/>
              <a:sym typeface="Calibri"/>
            </a:endParaRPr>
          </a:p>
          <a:p>
            <a:pPr indent="0" lvl="0" marL="1530350" marR="0" rtl="0" algn="l">
              <a:lnSpc>
                <a:spcPct val="100000"/>
              </a:lnSpc>
              <a:spcBef>
                <a:spcPts val="0"/>
              </a:spcBef>
              <a:spcAft>
                <a:spcPts val="0"/>
              </a:spcAft>
              <a:buClr>
                <a:srgbClr val="1B1B1B"/>
              </a:buClr>
              <a:buSzPts val="2400"/>
              <a:buFont typeface="Calibri"/>
              <a:buNone/>
            </a:pPr>
            <a:r>
              <a:rPr b="0" i="1" lang="ru-RU" sz="2400" u="none" cap="none" strike="noStrike">
                <a:solidFill>
                  <a:srgbClr val="1B1B1B"/>
                </a:solidFill>
                <a:latin typeface="Calibri"/>
                <a:ea typeface="Calibri"/>
                <a:cs typeface="Calibri"/>
                <a:sym typeface="Calibri"/>
              </a:rPr>
              <a:t>var emp = []; </a:t>
            </a:r>
            <a:endParaRPr/>
          </a:p>
          <a:p>
            <a:pPr indent="0" lvl="0" marL="1530350" marR="0" rtl="0" algn="l">
              <a:lnSpc>
                <a:spcPct val="100000"/>
              </a:lnSpc>
              <a:spcBef>
                <a:spcPts val="0"/>
              </a:spcBef>
              <a:spcAft>
                <a:spcPts val="0"/>
              </a:spcAft>
              <a:buClr>
                <a:srgbClr val="1B1B1B"/>
              </a:buClr>
              <a:buSzPts val="2400"/>
              <a:buFont typeface="Calibri"/>
              <a:buNone/>
            </a:pPr>
            <a:r>
              <a:rPr b="0" i="1" lang="ru-RU" sz="2400" u="none" cap="none" strike="noStrike">
                <a:solidFill>
                  <a:srgbClr val="1B1B1B"/>
                </a:solidFill>
                <a:latin typeface="Calibri"/>
                <a:ea typeface="Calibri"/>
                <a:cs typeface="Calibri"/>
                <a:sym typeface="Calibri"/>
              </a:rPr>
              <a:t>emp[0] = "Casey Jones"; </a:t>
            </a:r>
            <a:endParaRPr/>
          </a:p>
          <a:p>
            <a:pPr indent="0" lvl="0" marL="1530350" marR="0" rtl="0" algn="l">
              <a:lnSpc>
                <a:spcPct val="100000"/>
              </a:lnSpc>
              <a:spcBef>
                <a:spcPts val="0"/>
              </a:spcBef>
              <a:spcAft>
                <a:spcPts val="0"/>
              </a:spcAft>
              <a:buClr>
                <a:srgbClr val="1B1B1B"/>
              </a:buClr>
              <a:buSzPts val="2400"/>
              <a:buFont typeface="Calibri"/>
              <a:buNone/>
            </a:pPr>
            <a:r>
              <a:rPr b="0" i="1" lang="ru-RU" sz="2400" u="none" cap="none" strike="noStrike">
                <a:solidFill>
                  <a:srgbClr val="1B1B1B"/>
                </a:solidFill>
                <a:latin typeface="Calibri"/>
                <a:ea typeface="Calibri"/>
                <a:cs typeface="Calibri"/>
                <a:sym typeface="Calibri"/>
              </a:rPr>
              <a:t>emp[1] = "Phil Lesh"; </a:t>
            </a:r>
            <a:endParaRPr/>
          </a:p>
          <a:p>
            <a:pPr indent="0" lvl="0" marL="1530350" marR="0" rtl="0" algn="l">
              <a:lnSpc>
                <a:spcPct val="100000"/>
              </a:lnSpc>
              <a:spcBef>
                <a:spcPts val="0"/>
              </a:spcBef>
              <a:spcAft>
                <a:spcPts val="0"/>
              </a:spcAft>
              <a:buClr>
                <a:srgbClr val="1B1B1B"/>
              </a:buClr>
              <a:buSzPts val="2400"/>
              <a:buFont typeface="Calibri"/>
              <a:buNone/>
            </a:pPr>
            <a:r>
              <a:rPr b="0" i="1" lang="ru-RU" sz="2400" u="none" cap="none" strike="noStrike">
                <a:solidFill>
                  <a:srgbClr val="1B1B1B"/>
                </a:solidFill>
                <a:latin typeface="Calibri"/>
                <a:ea typeface="Calibri"/>
                <a:cs typeface="Calibri"/>
                <a:sym typeface="Calibri"/>
              </a:rPr>
              <a:t>emp[2] = "August West";</a:t>
            </a:r>
            <a:endParaRPr b="0" i="1" sz="2400" u="none" cap="none" strike="noStrike">
              <a:solidFill>
                <a:schemeClr val="dk1"/>
              </a:solidFill>
              <a:latin typeface="Calibri"/>
              <a:ea typeface="Calibri"/>
              <a:cs typeface="Calibri"/>
              <a:sym typeface="Calibri"/>
            </a:endParaRPr>
          </a:p>
        </p:txBody>
      </p:sp>
      <p:sp>
        <p:nvSpPr>
          <p:cNvPr id="442" name="Google Shape;442;p67"/>
          <p:cNvSpPr/>
          <p:nvPr/>
        </p:nvSpPr>
        <p:spPr>
          <a:xfrm>
            <a:off x="205269" y="5208141"/>
            <a:ext cx="9367935" cy="120032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B1B1B"/>
              </a:buClr>
              <a:buSzPts val="2400"/>
              <a:buFont typeface="Calibri"/>
              <a:buNone/>
            </a:pPr>
            <a:r>
              <a:rPr lang="ru-RU" sz="2400">
                <a:solidFill>
                  <a:srgbClr val="1B1B1B"/>
                </a:solidFill>
                <a:latin typeface="Calibri"/>
                <a:ea typeface="Calibri"/>
                <a:cs typeface="Calibri"/>
                <a:sym typeface="Calibri"/>
              </a:rPr>
              <a:t>За</a:t>
            </a:r>
            <a:r>
              <a:rPr b="0" i="0" lang="ru-RU" sz="2400" u="none" cap="none" strike="noStrike">
                <a:solidFill>
                  <a:srgbClr val="1B1B1B"/>
                </a:solidFill>
                <a:latin typeface="Calibri"/>
                <a:ea typeface="Calibri"/>
                <a:cs typeface="Calibri"/>
                <a:sym typeface="Calibri"/>
              </a:rPr>
              <a:t>полние массива во время создания:</a:t>
            </a:r>
            <a:endParaRPr b="0" i="0" sz="2400" u="none" cap="none" strike="noStrike">
              <a:solidFill>
                <a:schemeClr val="dk1"/>
              </a:solidFill>
              <a:latin typeface="Calibri"/>
              <a:ea typeface="Calibri"/>
              <a:cs typeface="Calibri"/>
              <a:sym typeface="Calibri"/>
            </a:endParaRPr>
          </a:p>
          <a:p>
            <a:pPr indent="0" lvl="0" marL="1436688" marR="0" rtl="0" algn="l">
              <a:lnSpc>
                <a:spcPct val="100000"/>
              </a:lnSpc>
              <a:spcBef>
                <a:spcPts val="0"/>
              </a:spcBef>
              <a:spcAft>
                <a:spcPts val="0"/>
              </a:spcAft>
              <a:buClr>
                <a:srgbClr val="1B1B1B"/>
              </a:buClr>
              <a:buSzPts val="2400"/>
              <a:buFont typeface="Calibri"/>
              <a:buNone/>
            </a:pPr>
            <a:r>
              <a:rPr b="0" i="1" lang="ru-RU" sz="2400" u="none" cap="none" strike="noStrike">
                <a:solidFill>
                  <a:srgbClr val="1B1B1B"/>
                </a:solidFill>
                <a:latin typeface="Calibri"/>
                <a:ea typeface="Calibri"/>
                <a:cs typeface="Calibri"/>
                <a:sym typeface="Calibri"/>
              </a:rPr>
              <a:t>var myArray = new Array("Hello", myVar, 3.14159); </a:t>
            </a:r>
            <a:endParaRPr/>
          </a:p>
          <a:p>
            <a:pPr indent="0" lvl="0" marL="1436688" marR="0" rtl="0" algn="l">
              <a:lnSpc>
                <a:spcPct val="100000"/>
              </a:lnSpc>
              <a:spcBef>
                <a:spcPts val="0"/>
              </a:spcBef>
              <a:spcAft>
                <a:spcPts val="0"/>
              </a:spcAft>
              <a:buClr>
                <a:srgbClr val="1B1B1B"/>
              </a:buClr>
              <a:buSzPts val="2400"/>
              <a:buFont typeface="Calibri"/>
              <a:buNone/>
            </a:pPr>
            <a:r>
              <a:rPr b="0" i="1" lang="ru-RU" sz="2400" u="none" cap="none" strike="noStrike">
                <a:solidFill>
                  <a:srgbClr val="1B1B1B"/>
                </a:solidFill>
                <a:latin typeface="Calibri"/>
                <a:ea typeface="Calibri"/>
                <a:cs typeface="Calibri"/>
                <a:sym typeface="Calibri"/>
              </a:rPr>
              <a:t>var myArray = ["Mango", "Apple", "Orange"]</a:t>
            </a:r>
            <a:endParaRPr b="0" i="1" sz="2400" u="none" cap="none" strike="noStrike">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46" name="Shape 446"/>
        <p:cNvGrpSpPr/>
        <p:nvPr/>
      </p:nvGrpSpPr>
      <p:grpSpPr>
        <a:xfrm>
          <a:off x="0" y="0"/>
          <a:ext cx="0" cy="0"/>
          <a:chOff x="0" y="0"/>
          <a:chExt cx="0" cy="0"/>
        </a:xfrm>
      </p:grpSpPr>
      <p:sp>
        <p:nvSpPr>
          <p:cNvPr id="447" name="Google Shape;447;p68"/>
          <p:cNvSpPr/>
          <p:nvPr/>
        </p:nvSpPr>
        <p:spPr>
          <a:xfrm>
            <a:off x="164840" y="0"/>
            <a:ext cx="11383348" cy="19389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B1B1B"/>
              </a:buClr>
              <a:buSzPts val="2400"/>
              <a:buFont typeface="Calibri"/>
              <a:buNone/>
            </a:pPr>
            <a:r>
              <a:rPr lang="ru-RU" sz="2400">
                <a:solidFill>
                  <a:srgbClr val="1B1B1B"/>
                </a:solidFill>
                <a:latin typeface="Calibri"/>
                <a:ea typeface="Calibri"/>
                <a:cs typeface="Calibri"/>
                <a:sym typeface="Calibri"/>
              </a:rPr>
              <a:t>С</a:t>
            </a:r>
            <a:r>
              <a:rPr b="0" i="0" lang="ru-RU" sz="2400" u="none" cap="none" strike="noStrike">
                <a:solidFill>
                  <a:srgbClr val="1B1B1B"/>
                </a:solidFill>
                <a:latin typeface="Calibri"/>
                <a:ea typeface="Calibri"/>
                <a:cs typeface="Calibri"/>
                <a:sym typeface="Calibri"/>
              </a:rPr>
              <a:t>сылка на элементы массива путём использования их порядковых номеров. Для примера, предположим, что определили следующий массив:</a:t>
            </a:r>
            <a:endParaRPr b="0" i="0" sz="2400" u="none" cap="none" strike="noStrike">
              <a:solidFill>
                <a:schemeClr val="dk1"/>
              </a:solidFill>
              <a:latin typeface="Calibri"/>
              <a:ea typeface="Calibri"/>
              <a:cs typeface="Calibri"/>
              <a:sym typeface="Calibri"/>
            </a:endParaRPr>
          </a:p>
          <a:p>
            <a:pPr indent="0" lvl="0" marL="2146300" marR="0" rtl="0" algn="l">
              <a:lnSpc>
                <a:spcPct val="100000"/>
              </a:lnSpc>
              <a:spcBef>
                <a:spcPts val="0"/>
              </a:spcBef>
              <a:spcAft>
                <a:spcPts val="0"/>
              </a:spcAft>
              <a:buClr>
                <a:srgbClr val="1B1B1B"/>
              </a:buClr>
              <a:buSzPts val="2400"/>
              <a:buFont typeface="Calibri"/>
              <a:buNone/>
            </a:pPr>
            <a:r>
              <a:rPr b="0" i="1" lang="ru-RU" sz="2400" u="none" cap="none" strike="noStrike">
                <a:solidFill>
                  <a:srgbClr val="1B1B1B"/>
                </a:solidFill>
                <a:latin typeface="Calibri"/>
                <a:ea typeface="Calibri"/>
                <a:cs typeface="Calibri"/>
                <a:sym typeface="Calibri"/>
              </a:rPr>
              <a:t>var myArray = ["Wind", "Rain", "Fire"]; </a:t>
            </a:r>
            <a:endParaRPr b="0" i="1"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1B1B1B"/>
              </a:buClr>
              <a:buSzPts val="2400"/>
              <a:buFont typeface="Calibri"/>
              <a:buNone/>
            </a:pPr>
            <a:r>
              <a:rPr b="0" i="0" lang="ru-RU" sz="2400" u="none" cap="none" strike="noStrike">
                <a:solidFill>
                  <a:srgbClr val="1B1B1B"/>
                </a:solidFill>
                <a:latin typeface="Calibri"/>
                <a:ea typeface="Calibri"/>
                <a:cs typeface="Calibri"/>
                <a:sym typeface="Calibri"/>
              </a:rPr>
              <a:t>После сослались на первый элемент массива как myArray[0] и второй элемент массива как myArray[1]. Индексация элементов массива начинается с </a:t>
            </a:r>
            <a:r>
              <a:rPr b="1" i="0" lang="ru-RU" sz="2400" u="none" cap="none" strike="noStrike">
                <a:solidFill>
                  <a:srgbClr val="1B1B1B"/>
                </a:solidFill>
                <a:latin typeface="Calibri"/>
                <a:ea typeface="Calibri"/>
                <a:cs typeface="Calibri"/>
                <a:sym typeface="Calibri"/>
              </a:rPr>
              <a:t>нуля</a:t>
            </a:r>
            <a:r>
              <a:rPr b="0" i="0" lang="ru-RU" sz="2400" u="none" cap="none" strike="noStrike">
                <a:solidFill>
                  <a:srgbClr val="1B1B1B"/>
                </a:solidFill>
                <a:latin typeface="Calibri"/>
                <a:ea typeface="Calibri"/>
                <a:cs typeface="Calibri"/>
                <a:sym typeface="Calibri"/>
              </a:rPr>
              <a:t>.</a:t>
            </a:r>
            <a:endParaRPr b="0" i="0" sz="2400" u="none" cap="none" strike="noStrike">
              <a:solidFill>
                <a:schemeClr val="dk1"/>
              </a:solidFill>
              <a:latin typeface="Calibri"/>
              <a:ea typeface="Calibri"/>
              <a:cs typeface="Calibri"/>
              <a:sym typeface="Calibri"/>
            </a:endParaRPr>
          </a:p>
        </p:txBody>
      </p:sp>
      <p:sp>
        <p:nvSpPr>
          <p:cNvPr id="448" name="Google Shape;448;p68"/>
          <p:cNvSpPr/>
          <p:nvPr/>
        </p:nvSpPr>
        <p:spPr>
          <a:xfrm>
            <a:off x="2180252" y="1818295"/>
            <a:ext cx="8792548" cy="101566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B1B1B"/>
              </a:buClr>
              <a:buSzPts val="2000"/>
              <a:buFont typeface="Arimo"/>
              <a:buNone/>
            </a:pPr>
            <a:r>
              <a:rPr b="0" i="1" lang="ru-RU" sz="2000" u="none" cap="none" strike="noStrike">
                <a:solidFill>
                  <a:srgbClr val="1B1B1B"/>
                </a:solidFill>
                <a:latin typeface="Arimo"/>
                <a:ea typeface="Arimo"/>
                <a:cs typeface="Arimo"/>
                <a:sym typeface="Arimo"/>
              </a:rPr>
              <a:t>var arr = ["one", "two", "three"]; </a:t>
            </a:r>
            <a:endParaRPr/>
          </a:p>
          <a:p>
            <a:pPr indent="0" lvl="0" marL="0" marR="0" rtl="0" algn="l">
              <a:lnSpc>
                <a:spcPct val="100000"/>
              </a:lnSpc>
              <a:spcBef>
                <a:spcPts val="0"/>
              </a:spcBef>
              <a:spcAft>
                <a:spcPts val="0"/>
              </a:spcAft>
              <a:buClr>
                <a:srgbClr val="1B1B1B"/>
              </a:buClr>
              <a:buSzPts val="2000"/>
              <a:buFont typeface="Arimo"/>
              <a:buNone/>
            </a:pPr>
            <a:r>
              <a:rPr b="0" i="1" lang="ru-RU" sz="2000" u="none" cap="none" strike="noStrike">
                <a:solidFill>
                  <a:srgbClr val="1B1B1B"/>
                </a:solidFill>
                <a:latin typeface="Arimo"/>
                <a:ea typeface="Arimo"/>
                <a:cs typeface="Arimo"/>
                <a:sym typeface="Arimo"/>
              </a:rPr>
              <a:t>arr[2]; // three </a:t>
            </a:r>
            <a:endParaRPr/>
          </a:p>
          <a:p>
            <a:pPr indent="0" lvl="0" marL="0" marR="0" rtl="0" algn="l">
              <a:lnSpc>
                <a:spcPct val="100000"/>
              </a:lnSpc>
              <a:spcBef>
                <a:spcPts val="0"/>
              </a:spcBef>
              <a:spcAft>
                <a:spcPts val="0"/>
              </a:spcAft>
              <a:buClr>
                <a:srgbClr val="1B1B1B"/>
              </a:buClr>
              <a:buSzPts val="2000"/>
              <a:buFont typeface="Arimo"/>
              <a:buNone/>
            </a:pPr>
            <a:r>
              <a:rPr b="0" i="1" lang="ru-RU" sz="2000" u="none" cap="none" strike="noStrike">
                <a:solidFill>
                  <a:srgbClr val="1B1B1B"/>
                </a:solidFill>
                <a:latin typeface="Arimo"/>
                <a:ea typeface="Arimo"/>
                <a:cs typeface="Arimo"/>
                <a:sym typeface="Arimo"/>
              </a:rPr>
              <a:t>arr["length"]; // Вернёт число 3, так как это свойство - длина массива</a:t>
            </a:r>
            <a:r>
              <a:rPr b="0" i="1" lang="ru-RU" sz="2000" u="none" cap="none" strike="noStrike">
                <a:solidFill>
                  <a:schemeClr val="dk1"/>
                </a:solidFill>
                <a:latin typeface="Calibri"/>
                <a:ea typeface="Calibri"/>
                <a:cs typeface="Calibri"/>
                <a:sym typeface="Calibri"/>
              </a:rPr>
              <a:t> </a:t>
            </a:r>
            <a:endParaRPr b="0" i="1" sz="2000" u="none" cap="none" strike="noStrike">
              <a:solidFill>
                <a:schemeClr val="dk1"/>
              </a:solidFill>
              <a:latin typeface="Arial"/>
              <a:ea typeface="Arial"/>
              <a:cs typeface="Arial"/>
              <a:sym typeface="Arial"/>
            </a:endParaRPr>
          </a:p>
        </p:txBody>
      </p:sp>
      <p:sp>
        <p:nvSpPr>
          <p:cNvPr id="449" name="Google Shape;449;p68"/>
          <p:cNvSpPr txBox="1"/>
          <p:nvPr/>
        </p:nvSpPr>
        <p:spPr>
          <a:xfrm>
            <a:off x="164840" y="2764572"/>
            <a:ext cx="11744131" cy="4093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000">
                <a:solidFill>
                  <a:schemeClr val="dk1"/>
                </a:solidFill>
                <a:latin typeface="Calibri"/>
                <a:ea typeface="Calibri"/>
                <a:cs typeface="Calibri"/>
                <a:sym typeface="Calibri"/>
              </a:rPr>
              <a:t>Объект Array имеет следующие методы:</a:t>
            </a:r>
            <a:endParaRPr/>
          </a:p>
          <a:p>
            <a:pPr indent="0" lvl="0" marL="0" marR="0" rtl="0" algn="l">
              <a:spcBef>
                <a:spcPts val="0"/>
              </a:spcBef>
              <a:spcAft>
                <a:spcPts val="0"/>
              </a:spcAft>
              <a:buNone/>
            </a:pPr>
            <a:r>
              <a:rPr b="1" lang="ru-RU" sz="2000">
                <a:solidFill>
                  <a:schemeClr val="dk1"/>
                </a:solidFill>
                <a:latin typeface="Calibri"/>
                <a:ea typeface="Calibri"/>
                <a:cs typeface="Calibri"/>
                <a:sym typeface="Calibri"/>
              </a:rPr>
              <a:t>concat() </a:t>
            </a:r>
            <a:r>
              <a:rPr lang="ru-RU" sz="2000">
                <a:solidFill>
                  <a:schemeClr val="dk1"/>
                </a:solidFill>
                <a:latin typeface="Calibri"/>
                <a:ea typeface="Calibri"/>
                <a:cs typeface="Calibri"/>
                <a:sym typeface="Calibri"/>
              </a:rPr>
              <a:t>объединяет два массива и возвращает новый массив.</a:t>
            </a:r>
            <a:endParaRPr/>
          </a:p>
          <a:p>
            <a:pPr indent="0" lvl="0" marL="0" marR="0" rtl="0" algn="l">
              <a:spcBef>
                <a:spcPts val="0"/>
              </a:spcBef>
              <a:spcAft>
                <a:spcPts val="0"/>
              </a:spcAft>
              <a:buNone/>
            </a:pPr>
            <a:r>
              <a:rPr b="1" lang="ru-RU" sz="2000">
                <a:solidFill>
                  <a:schemeClr val="dk1"/>
                </a:solidFill>
                <a:latin typeface="Calibri"/>
                <a:ea typeface="Calibri"/>
                <a:cs typeface="Calibri"/>
                <a:sym typeface="Calibri"/>
              </a:rPr>
              <a:t>join(deliminator = ',') </a:t>
            </a:r>
            <a:r>
              <a:rPr lang="ru-RU" sz="2000">
                <a:solidFill>
                  <a:schemeClr val="dk1"/>
                </a:solidFill>
                <a:latin typeface="Calibri"/>
                <a:ea typeface="Calibri"/>
                <a:cs typeface="Calibri"/>
                <a:sym typeface="Calibri"/>
              </a:rPr>
              <a:t>объединяет элементы массива в текстовую строку.</a:t>
            </a:r>
            <a:endParaRPr/>
          </a:p>
          <a:p>
            <a:pPr indent="0" lvl="0" marL="0" marR="0" rtl="0" algn="l">
              <a:spcBef>
                <a:spcPts val="0"/>
              </a:spcBef>
              <a:spcAft>
                <a:spcPts val="0"/>
              </a:spcAft>
              <a:buNone/>
            </a:pPr>
            <a:r>
              <a:rPr b="1" lang="ru-RU" sz="2000">
                <a:solidFill>
                  <a:schemeClr val="dk1"/>
                </a:solidFill>
                <a:latin typeface="Calibri"/>
                <a:ea typeface="Calibri"/>
                <a:cs typeface="Calibri"/>
                <a:sym typeface="Calibri"/>
              </a:rPr>
              <a:t>push() </a:t>
            </a:r>
            <a:r>
              <a:rPr lang="ru-RU" sz="2000">
                <a:solidFill>
                  <a:schemeClr val="dk1"/>
                </a:solidFill>
                <a:latin typeface="Calibri"/>
                <a:ea typeface="Calibri"/>
                <a:cs typeface="Calibri"/>
                <a:sym typeface="Calibri"/>
              </a:rPr>
              <a:t>добавляет один или несколько элементов в конец массива и возвращает результирующую длину.</a:t>
            </a:r>
            <a:endParaRPr/>
          </a:p>
          <a:p>
            <a:pPr indent="0" lvl="0" marL="0" marR="0" rtl="0" algn="l">
              <a:spcBef>
                <a:spcPts val="0"/>
              </a:spcBef>
              <a:spcAft>
                <a:spcPts val="0"/>
              </a:spcAft>
              <a:buNone/>
            </a:pPr>
            <a:r>
              <a:rPr b="1" lang="ru-RU" sz="2000">
                <a:solidFill>
                  <a:schemeClr val="dk1"/>
                </a:solidFill>
                <a:latin typeface="Calibri"/>
                <a:ea typeface="Calibri"/>
                <a:cs typeface="Calibri"/>
                <a:sym typeface="Calibri"/>
              </a:rPr>
              <a:t>pop()</a:t>
            </a:r>
            <a:r>
              <a:rPr lang="ru-RU" sz="2000">
                <a:solidFill>
                  <a:schemeClr val="dk1"/>
                </a:solidFill>
                <a:latin typeface="Calibri"/>
                <a:ea typeface="Calibri"/>
                <a:cs typeface="Calibri"/>
                <a:sym typeface="Calibri"/>
              </a:rPr>
              <a:t> удаляет из массива последний элемент и возвращает его.</a:t>
            </a:r>
            <a:endParaRPr/>
          </a:p>
          <a:p>
            <a:pPr indent="0" lvl="0" marL="0" marR="0" rtl="0" algn="l">
              <a:spcBef>
                <a:spcPts val="0"/>
              </a:spcBef>
              <a:spcAft>
                <a:spcPts val="0"/>
              </a:spcAft>
              <a:buNone/>
            </a:pPr>
            <a:r>
              <a:rPr b="1" lang="ru-RU" sz="2000">
                <a:solidFill>
                  <a:schemeClr val="dk1"/>
                </a:solidFill>
                <a:latin typeface="Calibri"/>
                <a:ea typeface="Calibri"/>
                <a:cs typeface="Calibri"/>
                <a:sym typeface="Calibri"/>
              </a:rPr>
              <a:t>shift() </a:t>
            </a:r>
            <a:r>
              <a:rPr lang="ru-RU" sz="2000">
                <a:solidFill>
                  <a:schemeClr val="dk1"/>
                </a:solidFill>
                <a:latin typeface="Calibri"/>
                <a:ea typeface="Calibri"/>
                <a:cs typeface="Calibri"/>
                <a:sym typeface="Calibri"/>
              </a:rPr>
              <a:t>удаляет из массива первый элемент и возвращает его.</a:t>
            </a:r>
            <a:endParaRPr/>
          </a:p>
          <a:p>
            <a:pPr indent="0" lvl="0" marL="0" marR="0" rtl="0" algn="l">
              <a:spcBef>
                <a:spcPts val="0"/>
              </a:spcBef>
              <a:spcAft>
                <a:spcPts val="0"/>
              </a:spcAft>
              <a:buNone/>
            </a:pPr>
            <a:r>
              <a:rPr b="1" lang="ru-RU" sz="2000">
                <a:solidFill>
                  <a:schemeClr val="dk1"/>
                </a:solidFill>
                <a:latin typeface="Calibri"/>
                <a:ea typeface="Calibri"/>
                <a:cs typeface="Calibri"/>
                <a:sym typeface="Calibri"/>
              </a:rPr>
              <a:t>unshift() </a:t>
            </a:r>
            <a:r>
              <a:rPr lang="ru-RU" sz="2000">
                <a:solidFill>
                  <a:schemeClr val="dk1"/>
                </a:solidFill>
                <a:latin typeface="Calibri"/>
                <a:ea typeface="Calibri"/>
                <a:cs typeface="Calibri"/>
                <a:sym typeface="Calibri"/>
              </a:rPr>
              <a:t>добавляет один или несколько элементов в начало массива и возвращает его новую длину.</a:t>
            </a:r>
            <a:endParaRPr/>
          </a:p>
          <a:p>
            <a:pPr indent="0" lvl="0" marL="0" marR="0" rtl="0" algn="l">
              <a:spcBef>
                <a:spcPts val="0"/>
              </a:spcBef>
              <a:spcAft>
                <a:spcPts val="0"/>
              </a:spcAft>
              <a:buNone/>
            </a:pPr>
            <a:r>
              <a:rPr b="1" lang="ru-RU" sz="2000">
                <a:solidFill>
                  <a:schemeClr val="dk1"/>
                </a:solidFill>
                <a:latin typeface="Calibri"/>
                <a:ea typeface="Calibri"/>
                <a:cs typeface="Calibri"/>
                <a:sym typeface="Calibri"/>
              </a:rPr>
              <a:t>slice(start_index, upto_index) </a:t>
            </a:r>
            <a:r>
              <a:rPr lang="ru-RU" sz="2000">
                <a:solidFill>
                  <a:schemeClr val="dk1"/>
                </a:solidFill>
                <a:latin typeface="Calibri"/>
                <a:ea typeface="Calibri"/>
                <a:cs typeface="Calibri"/>
                <a:sym typeface="Calibri"/>
              </a:rPr>
              <a:t>возвращает секцию массива как новый массив.</a:t>
            </a:r>
            <a:endParaRPr/>
          </a:p>
          <a:p>
            <a:pPr indent="0" lvl="0" marL="0" marR="0" rtl="0" algn="l">
              <a:spcBef>
                <a:spcPts val="0"/>
              </a:spcBef>
              <a:spcAft>
                <a:spcPts val="0"/>
              </a:spcAft>
              <a:buNone/>
            </a:pPr>
            <a:r>
              <a:rPr b="1" lang="ru-RU" sz="2000">
                <a:solidFill>
                  <a:schemeClr val="dk1"/>
                </a:solidFill>
                <a:latin typeface="Calibri"/>
                <a:ea typeface="Calibri"/>
                <a:cs typeface="Calibri"/>
                <a:sym typeface="Calibri"/>
              </a:rPr>
              <a:t>splice(index, count_to_remove, addElement1, addElement2, ...) </a:t>
            </a:r>
            <a:r>
              <a:rPr lang="ru-RU" sz="2000">
                <a:solidFill>
                  <a:schemeClr val="dk1"/>
                </a:solidFill>
                <a:latin typeface="Calibri"/>
                <a:ea typeface="Calibri"/>
                <a:cs typeface="Calibri"/>
                <a:sym typeface="Calibri"/>
              </a:rPr>
              <a:t>удаляет часть элементов из массива и (опционально) заменяет их. Возвращает удалённые элементы.</a:t>
            </a:r>
            <a:endParaRPr/>
          </a:p>
          <a:p>
            <a:pPr indent="0" lvl="0" marL="0" marR="0" rtl="0" algn="l">
              <a:spcBef>
                <a:spcPts val="0"/>
              </a:spcBef>
              <a:spcAft>
                <a:spcPts val="0"/>
              </a:spcAft>
              <a:buNone/>
            </a:pPr>
            <a:r>
              <a:rPr b="1" lang="ru-RU" sz="2000">
                <a:solidFill>
                  <a:schemeClr val="dk1"/>
                </a:solidFill>
                <a:latin typeface="Calibri"/>
                <a:ea typeface="Calibri"/>
                <a:cs typeface="Calibri"/>
                <a:sym typeface="Calibri"/>
              </a:rPr>
              <a:t>reverse() </a:t>
            </a:r>
            <a:r>
              <a:rPr lang="ru-RU" sz="2000">
                <a:solidFill>
                  <a:schemeClr val="dk1"/>
                </a:solidFill>
                <a:latin typeface="Calibri"/>
                <a:ea typeface="Calibri"/>
                <a:cs typeface="Calibri"/>
                <a:sym typeface="Calibri"/>
              </a:rPr>
              <a:t>переставляет элементы массива в обратном порядке: первый элемент становится последним, а последний - первым.</a:t>
            </a:r>
            <a:endParaRPr/>
          </a:p>
          <a:p>
            <a:pPr indent="0" lvl="0" marL="0" marR="0" rtl="0" algn="l">
              <a:spcBef>
                <a:spcPts val="0"/>
              </a:spcBef>
              <a:spcAft>
                <a:spcPts val="0"/>
              </a:spcAft>
              <a:buNone/>
            </a:pPr>
            <a:r>
              <a:rPr b="1" lang="ru-RU" sz="2000">
                <a:solidFill>
                  <a:schemeClr val="dk1"/>
                </a:solidFill>
                <a:latin typeface="Calibri"/>
                <a:ea typeface="Calibri"/>
                <a:cs typeface="Calibri"/>
                <a:sym typeface="Calibri"/>
              </a:rPr>
              <a:t>sort() </a:t>
            </a:r>
            <a:r>
              <a:rPr lang="ru-RU" sz="2000">
                <a:solidFill>
                  <a:schemeClr val="dk1"/>
                </a:solidFill>
                <a:latin typeface="Calibri"/>
                <a:ea typeface="Calibri"/>
                <a:cs typeface="Calibri"/>
                <a:sym typeface="Calibri"/>
              </a:rPr>
              <a:t>сортирует элементы массива.</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9"/>
          <p:cNvSpPr txBox="1"/>
          <p:nvPr/>
        </p:nvSpPr>
        <p:spPr>
          <a:xfrm>
            <a:off x="527180" y="319186"/>
            <a:ext cx="1081884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ru-RU" sz="3600">
                <a:solidFill>
                  <a:srgbClr val="FF0000"/>
                </a:solidFill>
                <a:latin typeface="Calibri"/>
                <a:ea typeface="Calibri"/>
                <a:cs typeface="Calibri"/>
                <a:sym typeface="Calibri"/>
              </a:rPr>
              <a:t>28) Описать объект Data языка Java Script</a:t>
            </a:r>
            <a:endParaRPr sz="3600">
              <a:solidFill>
                <a:schemeClr val="dk1"/>
              </a:solidFill>
              <a:latin typeface="Calibri"/>
              <a:ea typeface="Calibri"/>
              <a:cs typeface="Calibri"/>
              <a:sym typeface="Calibri"/>
            </a:endParaRPr>
          </a:p>
        </p:txBody>
      </p:sp>
      <p:sp>
        <p:nvSpPr>
          <p:cNvPr id="455" name="Google Shape;455;p69"/>
          <p:cNvSpPr/>
          <p:nvPr/>
        </p:nvSpPr>
        <p:spPr>
          <a:xfrm>
            <a:off x="234821" y="965517"/>
            <a:ext cx="11403562" cy="156966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E4E4E"/>
              </a:buClr>
              <a:buSzPts val="2400"/>
              <a:buFont typeface="Inter"/>
              <a:buNone/>
            </a:pPr>
            <a:r>
              <a:rPr b="0" i="0" lang="ru-RU" sz="2400" u="none" cap="none" strike="noStrike">
                <a:solidFill>
                  <a:srgbClr val="4E4E4E"/>
                </a:solidFill>
                <a:latin typeface="Inter"/>
                <a:ea typeface="Inter"/>
                <a:cs typeface="Inter"/>
                <a:sym typeface="Inter"/>
              </a:rPr>
              <a:t>объекты </a:t>
            </a:r>
            <a:r>
              <a:rPr b="0" i="0" lang="ru-RU" sz="2400" u="none" cap="none" strike="noStrike">
                <a:solidFill>
                  <a:schemeClr val="dk1"/>
                </a:solidFill>
                <a:latin typeface="Arimo"/>
                <a:ea typeface="Arimo"/>
                <a:cs typeface="Arimo"/>
                <a:sym typeface="Arimo"/>
              </a:rPr>
              <a:t>Date</a:t>
            </a:r>
            <a:r>
              <a:rPr b="0" i="0" lang="ru-RU" sz="2400" u="none" cap="none" strike="noStrike">
                <a:solidFill>
                  <a:srgbClr val="4E4E4E"/>
                </a:solidFill>
                <a:latin typeface="Inter"/>
                <a:ea typeface="Inter"/>
                <a:cs typeface="Inter"/>
                <a:sym typeface="Inter"/>
              </a:rPr>
              <a:t> могут быть созданы только путём вызова функции </a:t>
            </a:r>
            <a:r>
              <a:rPr b="0" i="0" lang="ru-RU" sz="2400" u="none" cap="none" strike="noStrike">
                <a:solidFill>
                  <a:schemeClr val="dk1"/>
                </a:solidFill>
                <a:latin typeface="Arimo"/>
                <a:ea typeface="Arimo"/>
                <a:cs typeface="Arimo"/>
                <a:sym typeface="Arimo"/>
              </a:rPr>
              <a:t>Date</a:t>
            </a:r>
            <a:r>
              <a:rPr b="0" i="0" lang="ru-RU" sz="2400" u="none" cap="none" strike="noStrike">
                <a:solidFill>
                  <a:srgbClr val="4E4E4E"/>
                </a:solidFill>
                <a:latin typeface="Inter"/>
                <a:ea typeface="Inter"/>
                <a:cs typeface="Inter"/>
                <a:sym typeface="Inter"/>
              </a:rPr>
              <a:t> в качестве конструктора: обычный вызов функции (то есть, без использования оператора </a:t>
            </a:r>
            <a:r>
              <a:rPr b="0" i="0" lang="ru-RU" sz="2400" u="sng" cap="none" strike="noStrike">
                <a:solidFill>
                  <a:schemeClr val="hlink"/>
                </a:solidFill>
                <a:latin typeface="Arimo"/>
                <a:ea typeface="Arimo"/>
                <a:cs typeface="Arimo"/>
                <a:sym typeface="Arimo"/>
                <a:hlinkClick r:id="rId3"/>
              </a:rPr>
              <a:t>new</a:t>
            </a:r>
            <a:r>
              <a:rPr b="0" i="0" lang="ru-RU" sz="2400" u="none" cap="none" strike="noStrike">
                <a:solidFill>
                  <a:srgbClr val="4E4E4E"/>
                </a:solidFill>
                <a:latin typeface="Inter"/>
                <a:ea typeface="Inter"/>
                <a:cs typeface="Inter"/>
                <a:sym typeface="Inter"/>
              </a:rPr>
              <a:t>) вернёт строку вместо объекта </a:t>
            </a:r>
            <a:r>
              <a:rPr b="0" i="0" lang="ru-RU" sz="2400" u="none" cap="none" strike="noStrike">
                <a:solidFill>
                  <a:schemeClr val="dk1"/>
                </a:solidFill>
                <a:latin typeface="Arimo"/>
                <a:ea typeface="Arimo"/>
                <a:cs typeface="Arimo"/>
                <a:sym typeface="Arimo"/>
              </a:rPr>
              <a:t>Date</a:t>
            </a:r>
            <a:r>
              <a:rPr b="0" i="0" lang="ru-RU" sz="2400" u="none" cap="none" strike="noStrike">
                <a:solidFill>
                  <a:srgbClr val="4E4E4E"/>
                </a:solidFill>
                <a:latin typeface="Inter"/>
                <a:ea typeface="Inter"/>
                <a:cs typeface="Inter"/>
                <a:sym typeface="Inter"/>
              </a:rPr>
              <a:t>; в отличие от других объектных типов JavaScript, объекты </a:t>
            </a:r>
            <a:r>
              <a:rPr b="0" i="0" lang="ru-RU" sz="2400" u="none" cap="none" strike="noStrike">
                <a:solidFill>
                  <a:schemeClr val="dk1"/>
                </a:solidFill>
                <a:latin typeface="Arimo"/>
                <a:ea typeface="Arimo"/>
                <a:cs typeface="Arimo"/>
                <a:sym typeface="Arimo"/>
              </a:rPr>
              <a:t>Date</a:t>
            </a:r>
            <a:r>
              <a:rPr b="0" i="0" lang="ru-RU" sz="2400" u="none" cap="none" strike="noStrike">
                <a:solidFill>
                  <a:srgbClr val="4E4E4E"/>
                </a:solidFill>
                <a:latin typeface="Inter"/>
                <a:ea typeface="Inter"/>
                <a:cs typeface="Inter"/>
                <a:sym typeface="Inter"/>
              </a:rPr>
              <a:t> не имеют литерального синтаксиса.</a:t>
            </a:r>
            <a:r>
              <a:rPr b="0" i="0" lang="ru-RU" sz="2400" u="none" cap="none" strike="noStrike">
                <a:solidFill>
                  <a:schemeClr val="dk1"/>
                </a:solidFill>
                <a:latin typeface="Arial"/>
                <a:ea typeface="Arial"/>
                <a:cs typeface="Arial"/>
                <a:sym typeface="Arial"/>
              </a:rPr>
              <a:t> </a:t>
            </a:r>
            <a:endParaRPr/>
          </a:p>
        </p:txBody>
      </p:sp>
      <p:sp>
        <p:nvSpPr>
          <p:cNvPr id="456" name="Google Shape;456;p69"/>
          <p:cNvSpPr/>
          <p:nvPr/>
        </p:nvSpPr>
        <p:spPr>
          <a:xfrm>
            <a:off x="234821" y="2638445"/>
            <a:ext cx="11957179" cy="378565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B1B1B"/>
              </a:buClr>
              <a:buSzPts val="2000"/>
              <a:buFont typeface="Arimo"/>
              <a:buNone/>
            </a:pPr>
            <a:r>
              <a:rPr b="1" i="0" lang="ru-RU" sz="2000" u="none" cap="none" strike="noStrike">
                <a:solidFill>
                  <a:srgbClr val="1B1B1B"/>
                </a:solidFill>
                <a:latin typeface="Arimo"/>
                <a:ea typeface="Arimo"/>
                <a:cs typeface="Arimo"/>
                <a:sym typeface="Arimo"/>
              </a:rPr>
              <a:t>Value  </a:t>
            </a:r>
            <a:r>
              <a:rPr b="0" i="0" lang="ru-RU" sz="2000" u="none" cap="none" strike="noStrike">
                <a:solidFill>
                  <a:srgbClr val="1B1B1B"/>
                </a:solidFill>
                <a:latin typeface="Inter"/>
                <a:ea typeface="Inter"/>
                <a:cs typeface="Inter"/>
                <a:sym typeface="Inter"/>
              </a:rPr>
              <a:t>елое значение, представляющее количество миллисекунд, прошедших с 1 января 1970 00:00:00 по UTC).</a:t>
            </a:r>
            <a:endParaRPr/>
          </a:p>
          <a:p>
            <a:pPr indent="0" lvl="0" marL="0" marR="0" rtl="0" algn="l">
              <a:lnSpc>
                <a:spcPct val="100000"/>
              </a:lnSpc>
              <a:spcBef>
                <a:spcPts val="0"/>
              </a:spcBef>
              <a:spcAft>
                <a:spcPts val="0"/>
              </a:spcAft>
              <a:buClr>
                <a:srgbClr val="1B1B1B"/>
              </a:buClr>
              <a:buSzPts val="2000"/>
              <a:buFont typeface="Arimo"/>
              <a:buNone/>
            </a:pPr>
            <a:r>
              <a:rPr b="1" i="0" lang="ru-RU" sz="2000" u="none" cap="none" strike="noStrike">
                <a:solidFill>
                  <a:srgbClr val="1B1B1B"/>
                </a:solidFill>
                <a:latin typeface="Arimo"/>
                <a:ea typeface="Arimo"/>
                <a:cs typeface="Arimo"/>
                <a:sym typeface="Arimo"/>
              </a:rPr>
              <a:t>dateString</a:t>
            </a:r>
            <a:r>
              <a:rPr b="0" i="0" lang="ru-RU" sz="2000" u="none" cap="none" strike="noStrike">
                <a:solidFill>
                  <a:srgbClr val="1B1B1B"/>
                </a:solidFill>
                <a:latin typeface="Arimo"/>
                <a:ea typeface="Arimo"/>
                <a:cs typeface="Arimo"/>
                <a:sym typeface="Arimo"/>
              </a:rPr>
              <a:t>   </a:t>
            </a:r>
            <a:r>
              <a:rPr b="0" i="0" lang="ru-RU" sz="2000" u="none" cap="none" strike="noStrike">
                <a:solidFill>
                  <a:srgbClr val="1B1B1B"/>
                </a:solidFill>
                <a:latin typeface="Inter"/>
                <a:ea typeface="Inter"/>
                <a:cs typeface="Inter"/>
                <a:sym typeface="Inter"/>
              </a:rPr>
              <a:t>троковое значение, представляющее дату. Строка должна быть в одном из форматов, распознаваемых методом </a:t>
            </a:r>
            <a:r>
              <a:rPr b="0" i="0" lang="ru-RU" sz="2000" u="sng" cap="none" strike="noStrike">
                <a:solidFill>
                  <a:schemeClr val="hlink"/>
                </a:solidFill>
                <a:latin typeface="Arimo"/>
                <a:ea typeface="Arimo"/>
                <a:cs typeface="Arimo"/>
                <a:sym typeface="Arimo"/>
                <a:hlinkClick r:id="rId4"/>
              </a:rPr>
              <a:t>Date.parse()</a:t>
            </a:r>
            <a:r>
              <a:rPr b="0" i="0" lang="ru-RU" sz="2000" u="none" cap="none" strike="noStrike">
                <a:solidFill>
                  <a:srgbClr val="1B1B1B"/>
                </a:solidFill>
                <a:latin typeface="Inter"/>
                <a:ea typeface="Inter"/>
                <a:cs typeface="Inter"/>
                <a:sym typeface="Inter"/>
              </a:rPr>
              <a:t> </a:t>
            </a:r>
            <a:endParaRPr/>
          </a:p>
          <a:p>
            <a:pPr indent="0" lvl="0" marL="0" marR="0" rtl="0" algn="l">
              <a:lnSpc>
                <a:spcPct val="100000"/>
              </a:lnSpc>
              <a:spcBef>
                <a:spcPts val="0"/>
              </a:spcBef>
              <a:spcAft>
                <a:spcPts val="0"/>
              </a:spcAft>
              <a:buClr>
                <a:srgbClr val="1B1B1B"/>
              </a:buClr>
              <a:buSzPts val="2000"/>
              <a:buFont typeface="Arimo"/>
              <a:buNone/>
            </a:pPr>
            <a:r>
              <a:rPr b="1" i="0" lang="ru-RU" sz="2000" u="none" cap="none" strike="noStrike">
                <a:solidFill>
                  <a:srgbClr val="1B1B1B"/>
                </a:solidFill>
                <a:latin typeface="Arimo"/>
                <a:ea typeface="Arimo"/>
                <a:cs typeface="Arimo"/>
                <a:sym typeface="Arimo"/>
              </a:rPr>
              <a:t>Year   </a:t>
            </a:r>
            <a:r>
              <a:rPr b="0" i="0" lang="ru-RU" sz="2000" u="none" cap="none" strike="noStrike">
                <a:solidFill>
                  <a:srgbClr val="1B1B1B"/>
                </a:solidFill>
                <a:latin typeface="Inter"/>
                <a:ea typeface="Inter"/>
                <a:cs typeface="Inter"/>
                <a:sym typeface="Inter"/>
              </a:rPr>
              <a:t>Целое значение, представляющее год. Значения с 0 по 99 отображаются на года с 1900 по 1999. </a:t>
            </a:r>
            <a:r>
              <a:rPr b="1" i="0" lang="ru-RU" sz="2000" u="none" cap="none" strike="noStrike">
                <a:solidFill>
                  <a:srgbClr val="1B1B1B"/>
                </a:solidFill>
                <a:latin typeface="Arimo"/>
                <a:ea typeface="Arimo"/>
                <a:cs typeface="Arimo"/>
                <a:sym typeface="Arimo"/>
              </a:rPr>
              <a:t>month</a:t>
            </a:r>
            <a:r>
              <a:rPr b="0" i="0" lang="ru-RU" sz="2000" u="none" cap="none" strike="noStrike">
                <a:solidFill>
                  <a:srgbClr val="1B1B1B"/>
                </a:solidFill>
                <a:latin typeface="Arimo"/>
                <a:ea typeface="Arimo"/>
                <a:cs typeface="Arimo"/>
                <a:sym typeface="Arimo"/>
              </a:rPr>
              <a:t>   </a:t>
            </a:r>
            <a:r>
              <a:rPr b="0" i="0" lang="ru-RU" sz="2000" u="none" cap="none" strike="noStrike">
                <a:solidFill>
                  <a:srgbClr val="1B1B1B"/>
                </a:solidFill>
                <a:latin typeface="Inter"/>
                <a:ea typeface="Inter"/>
                <a:cs typeface="Inter"/>
                <a:sym typeface="Inter"/>
              </a:rPr>
              <a:t>Целое значение, представляющее месяц, начинается с 0 для января и кончается 11 для декабря.</a:t>
            </a:r>
            <a:endParaRPr/>
          </a:p>
          <a:p>
            <a:pPr indent="0" lvl="0" marL="0" marR="0" rtl="0" algn="l">
              <a:lnSpc>
                <a:spcPct val="100000"/>
              </a:lnSpc>
              <a:spcBef>
                <a:spcPts val="0"/>
              </a:spcBef>
              <a:spcAft>
                <a:spcPts val="0"/>
              </a:spcAft>
              <a:buClr>
                <a:srgbClr val="1B1B1B"/>
              </a:buClr>
              <a:buSzPts val="2000"/>
              <a:buFont typeface="Arimo"/>
              <a:buNone/>
            </a:pPr>
            <a:r>
              <a:rPr b="1" i="0" lang="ru-RU" sz="2000" u="none" cap="none" strike="noStrike">
                <a:solidFill>
                  <a:srgbClr val="1B1B1B"/>
                </a:solidFill>
                <a:latin typeface="Arimo"/>
                <a:ea typeface="Arimo"/>
                <a:cs typeface="Arimo"/>
                <a:sym typeface="Arimo"/>
              </a:rPr>
              <a:t>Day   </a:t>
            </a:r>
            <a:r>
              <a:rPr b="0" i="0" lang="ru-RU" sz="2000" u="none" cap="none" strike="noStrike">
                <a:solidFill>
                  <a:srgbClr val="1B1B1B"/>
                </a:solidFill>
                <a:latin typeface="Inter"/>
                <a:ea typeface="Inter"/>
                <a:cs typeface="Inter"/>
                <a:sym typeface="Inter"/>
              </a:rPr>
              <a:t>Необязательный параметр. Целое значение, представляющее день месяца.</a:t>
            </a:r>
            <a:endParaRPr/>
          </a:p>
          <a:p>
            <a:pPr indent="0" lvl="0" marL="0" marR="0" rtl="0" algn="l">
              <a:lnSpc>
                <a:spcPct val="100000"/>
              </a:lnSpc>
              <a:spcBef>
                <a:spcPts val="0"/>
              </a:spcBef>
              <a:spcAft>
                <a:spcPts val="0"/>
              </a:spcAft>
              <a:buClr>
                <a:srgbClr val="1B1B1B"/>
              </a:buClr>
              <a:buSzPts val="2000"/>
              <a:buFont typeface="Arimo"/>
              <a:buNone/>
            </a:pPr>
            <a:r>
              <a:rPr b="1" i="0" lang="ru-RU" sz="2000" u="none" cap="none" strike="noStrike">
                <a:solidFill>
                  <a:srgbClr val="1B1B1B"/>
                </a:solidFill>
                <a:latin typeface="Arimo"/>
                <a:ea typeface="Arimo"/>
                <a:cs typeface="Arimo"/>
                <a:sym typeface="Arimo"/>
              </a:rPr>
              <a:t>Hour     </a:t>
            </a:r>
            <a:r>
              <a:rPr b="0" i="0" lang="ru-RU" sz="2000" u="none" cap="none" strike="noStrike">
                <a:solidFill>
                  <a:srgbClr val="1B1B1B"/>
                </a:solidFill>
                <a:latin typeface="Inter"/>
                <a:ea typeface="Inter"/>
                <a:cs typeface="Inter"/>
                <a:sym typeface="Inter"/>
              </a:rPr>
              <a:t>Необязательный параметр. Целое значение, представляющее часы дня.</a:t>
            </a:r>
            <a:endParaRPr/>
          </a:p>
          <a:p>
            <a:pPr indent="0" lvl="0" marL="0" marR="0" rtl="0" algn="l">
              <a:lnSpc>
                <a:spcPct val="100000"/>
              </a:lnSpc>
              <a:spcBef>
                <a:spcPts val="0"/>
              </a:spcBef>
              <a:spcAft>
                <a:spcPts val="0"/>
              </a:spcAft>
              <a:buClr>
                <a:srgbClr val="1B1B1B"/>
              </a:buClr>
              <a:buSzPts val="2000"/>
              <a:buFont typeface="Arimo"/>
              <a:buNone/>
            </a:pPr>
            <a:r>
              <a:rPr b="1" i="0" lang="ru-RU" sz="2000" u="none" cap="none" strike="noStrike">
                <a:solidFill>
                  <a:srgbClr val="1B1B1B"/>
                </a:solidFill>
                <a:latin typeface="Arimo"/>
                <a:ea typeface="Arimo"/>
                <a:cs typeface="Arimo"/>
                <a:sym typeface="Arimo"/>
              </a:rPr>
              <a:t>Minute   </a:t>
            </a:r>
            <a:r>
              <a:rPr b="0" i="0" lang="ru-RU" sz="2000" u="none" cap="none" strike="noStrike">
                <a:solidFill>
                  <a:srgbClr val="1B1B1B"/>
                </a:solidFill>
                <a:latin typeface="Inter"/>
                <a:ea typeface="Inter"/>
                <a:cs typeface="Inter"/>
                <a:sym typeface="Inter"/>
              </a:rPr>
              <a:t>Необязательный параметр. Целое значение, представляющее минуты времени.</a:t>
            </a:r>
            <a:endParaRPr/>
          </a:p>
          <a:p>
            <a:pPr indent="0" lvl="0" marL="0" marR="0" rtl="0" algn="l">
              <a:lnSpc>
                <a:spcPct val="100000"/>
              </a:lnSpc>
              <a:spcBef>
                <a:spcPts val="0"/>
              </a:spcBef>
              <a:spcAft>
                <a:spcPts val="0"/>
              </a:spcAft>
              <a:buClr>
                <a:srgbClr val="1B1B1B"/>
              </a:buClr>
              <a:buSzPts val="2000"/>
              <a:buFont typeface="Arimo"/>
              <a:buNone/>
            </a:pPr>
            <a:r>
              <a:rPr b="1" i="0" lang="ru-RU" sz="2000" u="none" cap="none" strike="noStrike">
                <a:solidFill>
                  <a:srgbClr val="1B1B1B"/>
                </a:solidFill>
                <a:latin typeface="Arimo"/>
                <a:ea typeface="Arimo"/>
                <a:cs typeface="Arimo"/>
                <a:sym typeface="Arimo"/>
              </a:rPr>
              <a:t>Second   </a:t>
            </a:r>
            <a:r>
              <a:rPr b="0" i="0" lang="ru-RU" sz="2000" u="none" cap="none" strike="noStrike">
                <a:solidFill>
                  <a:srgbClr val="1B1B1B"/>
                </a:solidFill>
                <a:latin typeface="Inter"/>
                <a:ea typeface="Inter"/>
                <a:cs typeface="Inter"/>
                <a:sym typeface="Inter"/>
              </a:rPr>
              <a:t>Необязательный параметр. Целое значение, представляющее секунды времени.</a:t>
            </a:r>
            <a:endParaRPr/>
          </a:p>
          <a:p>
            <a:pPr indent="0" lvl="0" marL="0" marR="0" rtl="0" algn="l">
              <a:lnSpc>
                <a:spcPct val="100000"/>
              </a:lnSpc>
              <a:spcBef>
                <a:spcPts val="0"/>
              </a:spcBef>
              <a:spcAft>
                <a:spcPts val="0"/>
              </a:spcAft>
              <a:buClr>
                <a:srgbClr val="1B1B1B"/>
              </a:buClr>
              <a:buSzPts val="2000"/>
              <a:buFont typeface="Arimo"/>
              <a:buNone/>
            </a:pPr>
            <a:r>
              <a:rPr b="1" i="0" lang="ru-RU" sz="2000" u="none" cap="none" strike="noStrike">
                <a:solidFill>
                  <a:srgbClr val="1B1B1B"/>
                </a:solidFill>
                <a:latin typeface="Arimo"/>
                <a:ea typeface="Arimo"/>
                <a:cs typeface="Arimo"/>
                <a:sym typeface="Arimo"/>
              </a:rPr>
              <a:t>Millisecond    </a:t>
            </a:r>
            <a:r>
              <a:rPr b="0" i="0" lang="ru-RU" sz="2000" u="none" cap="none" strike="noStrike">
                <a:solidFill>
                  <a:srgbClr val="1B1B1B"/>
                </a:solidFill>
                <a:latin typeface="Inter"/>
                <a:ea typeface="Inter"/>
                <a:cs typeface="Inter"/>
                <a:sym typeface="Inter"/>
              </a:rPr>
              <a:t>Необязательный параметр. Целое значение, представляющее миллисекунды времени.</a:t>
            </a:r>
            <a:endParaRPr/>
          </a:p>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0"/>
          <p:cNvSpPr/>
          <p:nvPr/>
        </p:nvSpPr>
        <p:spPr>
          <a:xfrm>
            <a:off x="171060" y="0"/>
            <a:ext cx="11849879" cy="6186309"/>
          </a:xfrm>
          <a:prstGeom prst="rect">
            <a:avLst/>
          </a:prstGeom>
          <a:solidFill>
            <a:srgbClr val="FFFFFF"/>
          </a:solidFill>
          <a:ln>
            <a:noFill/>
          </a:ln>
        </p:spPr>
        <p:txBody>
          <a:bodyPr anchorCtr="0" anchor="ctr" bIns="45700" lIns="91425" spcFirstLastPara="1" rIns="91425" wrap="square" tIns="45700">
            <a:noAutofit/>
          </a:bodyPr>
          <a:lstStyle/>
          <a:p>
            <a:pPr indent="-139700" lvl="0" marL="0" marR="0" rtl="0" algn="l">
              <a:lnSpc>
                <a:spcPct val="100000"/>
              </a:lnSpc>
              <a:spcBef>
                <a:spcPts val="0"/>
              </a:spcBef>
              <a:spcAft>
                <a:spcPts val="0"/>
              </a:spcAft>
              <a:buClr>
                <a:srgbClr val="1B1B1B"/>
              </a:buClr>
              <a:buSzPts val="2200"/>
              <a:buFont typeface="Inter"/>
              <a:buChar char="•"/>
            </a:pPr>
            <a:r>
              <a:rPr b="0" i="0" lang="ru-RU" sz="2200" u="none" cap="none" strike="noStrike">
                <a:solidFill>
                  <a:srgbClr val="1B1B1B"/>
                </a:solidFill>
                <a:latin typeface="Inter"/>
                <a:ea typeface="Inter"/>
                <a:cs typeface="Inter"/>
                <a:sym typeface="Inter"/>
              </a:rPr>
              <a:t>Если никаких аргументов передано не было, конструктор создаёт объект </a:t>
            </a:r>
            <a:r>
              <a:rPr b="0" i="0" lang="ru-RU" sz="2200" u="none" cap="none" strike="noStrike">
                <a:solidFill>
                  <a:srgbClr val="1B1B1B"/>
                </a:solidFill>
                <a:latin typeface="Arimo"/>
                <a:ea typeface="Arimo"/>
                <a:cs typeface="Arimo"/>
                <a:sym typeface="Arimo"/>
              </a:rPr>
              <a:t>Date</a:t>
            </a:r>
            <a:r>
              <a:rPr b="0" i="0" lang="ru-RU" sz="2200" u="none" cap="none" strike="noStrike">
                <a:solidFill>
                  <a:srgbClr val="1B1B1B"/>
                </a:solidFill>
                <a:latin typeface="Inter"/>
                <a:ea typeface="Inter"/>
                <a:cs typeface="Inter"/>
                <a:sym typeface="Inter"/>
              </a:rPr>
              <a:t> для текущих даты и времени, согласно системным настройкам.</a:t>
            </a:r>
            <a:endParaRPr/>
          </a:p>
          <a:p>
            <a:pPr indent="-139700" lvl="0" marL="0" marR="0" rtl="0" algn="l">
              <a:lnSpc>
                <a:spcPct val="100000"/>
              </a:lnSpc>
              <a:spcBef>
                <a:spcPts val="0"/>
              </a:spcBef>
              <a:spcAft>
                <a:spcPts val="0"/>
              </a:spcAft>
              <a:buClr>
                <a:srgbClr val="1B1B1B"/>
              </a:buClr>
              <a:buSzPts val="2200"/>
              <a:buFont typeface="Inter"/>
              <a:buChar char="•"/>
            </a:pPr>
            <a:r>
              <a:rPr b="0" i="0" lang="ru-RU" sz="2200" u="none" cap="none" strike="noStrike">
                <a:solidFill>
                  <a:srgbClr val="1B1B1B"/>
                </a:solidFill>
                <a:latin typeface="Inter"/>
                <a:ea typeface="Inter"/>
                <a:cs typeface="Inter"/>
                <a:sym typeface="Inter"/>
              </a:rPr>
              <a:t>Если передано как минимум два аргумента, отсутствующие аргументы устанавливаются в стартовые значения - день месяца 1 и время полуночи.</a:t>
            </a:r>
            <a:endParaRPr/>
          </a:p>
          <a:p>
            <a:pPr indent="-139700" lvl="0" marL="0" marR="0" rtl="0" algn="l">
              <a:lnSpc>
                <a:spcPct val="100000"/>
              </a:lnSpc>
              <a:spcBef>
                <a:spcPts val="0"/>
              </a:spcBef>
              <a:spcAft>
                <a:spcPts val="0"/>
              </a:spcAft>
              <a:buClr>
                <a:srgbClr val="1B1B1B"/>
              </a:buClr>
              <a:buSzPts val="2200"/>
              <a:buFont typeface="Inter"/>
              <a:buChar char="•"/>
            </a:pPr>
            <a:r>
              <a:rPr b="0" i="0" lang="ru-RU" sz="2200" u="none" cap="none" strike="noStrike">
                <a:solidFill>
                  <a:srgbClr val="1B1B1B"/>
                </a:solidFill>
                <a:latin typeface="Inter"/>
                <a:ea typeface="Inter"/>
                <a:cs typeface="Inter"/>
                <a:sym typeface="Inter"/>
              </a:rPr>
              <a:t>Дата в JavaScript измеряется в миллисекундах, прошедших с полуночи 1 января 1970 года по UTC. День содержит 86 400 000 миллисекунд. Диапазон дат объекта </a:t>
            </a:r>
            <a:r>
              <a:rPr b="0" i="0" lang="ru-RU" sz="2200" u="none" cap="none" strike="noStrike">
                <a:solidFill>
                  <a:srgbClr val="1B1B1B"/>
                </a:solidFill>
                <a:latin typeface="Arimo"/>
                <a:ea typeface="Arimo"/>
                <a:cs typeface="Arimo"/>
                <a:sym typeface="Arimo"/>
              </a:rPr>
              <a:t>Date</a:t>
            </a:r>
            <a:r>
              <a:rPr b="0" i="0" lang="ru-RU" sz="2200" u="none" cap="none" strike="noStrike">
                <a:solidFill>
                  <a:srgbClr val="1B1B1B"/>
                </a:solidFill>
                <a:latin typeface="Inter"/>
                <a:ea typeface="Inter"/>
                <a:cs typeface="Inter"/>
                <a:sym typeface="Inter"/>
              </a:rPr>
              <a:t> варьируется от -100 000 000 до 100 000 000 дней относительно 1 января 1970 года по UTC.</a:t>
            </a:r>
            <a:endParaRPr/>
          </a:p>
          <a:p>
            <a:pPr indent="-139700" lvl="0" marL="0" marR="0" rtl="0" algn="l">
              <a:lnSpc>
                <a:spcPct val="100000"/>
              </a:lnSpc>
              <a:spcBef>
                <a:spcPts val="0"/>
              </a:spcBef>
              <a:spcAft>
                <a:spcPts val="0"/>
              </a:spcAft>
              <a:buClr>
                <a:srgbClr val="1B1B1B"/>
              </a:buClr>
              <a:buSzPts val="2200"/>
              <a:buFont typeface="Inter"/>
              <a:buChar char="•"/>
            </a:pPr>
            <a:r>
              <a:rPr b="0" i="0" lang="ru-RU" sz="2200" u="none" cap="none" strike="noStrike">
                <a:solidFill>
                  <a:srgbClr val="1B1B1B"/>
                </a:solidFill>
                <a:latin typeface="Inter"/>
                <a:ea typeface="Inter"/>
                <a:cs typeface="Inter"/>
                <a:sym typeface="Inter"/>
              </a:rPr>
              <a:t>Объект </a:t>
            </a:r>
            <a:r>
              <a:rPr b="0" i="0" lang="ru-RU" sz="2200" u="none" cap="none" strike="noStrike">
                <a:solidFill>
                  <a:srgbClr val="1B1B1B"/>
                </a:solidFill>
                <a:latin typeface="Arimo"/>
                <a:ea typeface="Arimo"/>
                <a:cs typeface="Arimo"/>
                <a:sym typeface="Arimo"/>
              </a:rPr>
              <a:t>Date</a:t>
            </a:r>
            <a:r>
              <a:rPr b="0" i="0" lang="ru-RU" sz="2200" u="none" cap="none" strike="noStrike">
                <a:solidFill>
                  <a:srgbClr val="1B1B1B"/>
                </a:solidFill>
                <a:latin typeface="Inter"/>
                <a:ea typeface="Inter"/>
                <a:cs typeface="Inter"/>
                <a:sym typeface="Inter"/>
              </a:rPr>
              <a:t> обеспечивает универсальное поведение на всех платформах. Значение времени может передаваться между системами для представления одинакового момента во времени и, если оно используется для создания локального объекта даты, будет отражать местный эквивалент времени.</a:t>
            </a:r>
            <a:endParaRPr/>
          </a:p>
          <a:p>
            <a:pPr indent="-139700" lvl="0" marL="0" marR="0" rtl="0" algn="l">
              <a:lnSpc>
                <a:spcPct val="100000"/>
              </a:lnSpc>
              <a:spcBef>
                <a:spcPts val="0"/>
              </a:spcBef>
              <a:spcAft>
                <a:spcPts val="0"/>
              </a:spcAft>
              <a:buClr>
                <a:srgbClr val="1B1B1B"/>
              </a:buClr>
              <a:buSzPts val="2200"/>
              <a:buFont typeface="Inter"/>
              <a:buChar char="•"/>
            </a:pPr>
            <a:r>
              <a:rPr b="0" i="0" lang="ru-RU" sz="2200" u="none" cap="none" strike="noStrike">
                <a:solidFill>
                  <a:srgbClr val="1B1B1B"/>
                </a:solidFill>
                <a:latin typeface="Inter"/>
                <a:ea typeface="Inter"/>
                <a:cs typeface="Inter"/>
                <a:sym typeface="Inter"/>
              </a:rPr>
              <a:t>Объект </a:t>
            </a:r>
            <a:r>
              <a:rPr b="0" i="0" lang="ru-RU" sz="2200" u="none" cap="none" strike="noStrike">
                <a:solidFill>
                  <a:srgbClr val="1B1B1B"/>
                </a:solidFill>
                <a:latin typeface="Arimo"/>
                <a:ea typeface="Arimo"/>
                <a:cs typeface="Arimo"/>
                <a:sym typeface="Arimo"/>
              </a:rPr>
              <a:t>Date</a:t>
            </a:r>
            <a:r>
              <a:rPr b="0" i="0" lang="ru-RU" sz="2200" u="none" cap="none" strike="noStrike">
                <a:solidFill>
                  <a:srgbClr val="1B1B1B"/>
                </a:solidFill>
                <a:latin typeface="Inter"/>
                <a:ea typeface="Inter"/>
                <a:cs typeface="Inter"/>
                <a:sym typeface="Inter"/>
              </a:rPr>
              <a:t> поддерживает несколько методов для работы с UTC (всемирным координированным временем), наряду с методами работы с местным временем. UTC, также известное как среднее время по Гринвичу (GMT), ссылается на время, установленное Всемирным стандартом времени. Местное время — это время на компьютере, на котором выполняется JavaScript.</a:t>
            </a:r>
            <a:endParaRPr/>
          </a:p>
          <a:p>
            <a:pPr indent="-139700" lvl="0" marL="0" marR="0" rtl="0" algn="l">
              <a:lnSpc>
                <a:spcPct val="100000"/>
              </a:lnSpc>
              <a:spcBef>
                <a:spcPts val="0"/>
              </a:spcBef>
              <a:spcAft>
                <a:spcPts val="0"/>
              </a:spcAft>
              <a:buClr>
                <a:srgbClr val="1B1B1B"/>
              </a:buClr>
              <a:buSzPts val="2200"/>
              <a:buFont typeface="Inter"/>
              <a:buChar char="•"/>
            </a:pPr>
            <a:r>
              <a:rPr b="0" i="0" lang="ru-RU" sz="2200" u="none" cap="none" strike="noStrike">
                <a:solidFill>
                  <a:srgbClr val="1B1B1B"/>
                </a:solidFill>
                <a:latin typeface="Inter"/>
                <a:ea typeface="Inter"/>
                <a:cs typeface="Inter"/>
                <a:sym typeface="Inter"/>
              </a:rPr>
              <a:t>Вызов объекта </a:t>
            </a:r>
            <a:r>
              <a:rPr b="0" i="0" lang="ru-RU" sz="2200" u="none" cap="none" strike="noStrike">
                <a:solidFill>
                  <a:srgbClr val="1B1B1B"/>
                </a:solidFill>
                <a:latin typeface="Arimo"/>
                <a:ea typeface="Arimo"/>
                <a:cs typeface="Arimo"/>
                <a:sym typeface="Arimo"/>
              </a:rPr>
              <a:t>Date</a:t>
            </a:r>
            <a:r>
              <a:rPr b="0" i="0" lang="ru-RU" sz="2200" u="none" cap="none" strike="noStrike">
                <a:solidFill>
                  <a:srgbClr val="1B1B1B"/>
                </a:solidFill>
                <a:latin typeface="Inter"/>
                <a:ea typeface="Inter"/>
                <a:cs typeface="Inter"/>
                <a:sym typeface="Inter"/>
              </a:rPr>
              <a:t> в качестве функции (то есть, без использования оператора </a:t>
            </a:r>
            <a:r>
              <a:rPr b="0" i="0" lang="ru-RU" sz="2200" u="sng" cap="none" strike="noStrike">
                <a:solidFill>
                  <a:schemeClr val="hlink"/>
                </a:solidFill>
                <a:latin typeface="Arimo"/>
                <a:ea typeface="Arimo"/>
                <a:cs typeface="Arimo"/>
                <a:sym typeface="Arimo"/>
                <a:hlinkClick r:id="rId3"/>
              </a:rPr>
              <a:t>new</a:t>
            </a:r>
            <a:r>
              <a:rPr b="0" i="0" lang="ru-RU" sz="2200" u="none" cap="none" strike="noStrike">
                <a:solidFill>
                  <a:srgbClr val="1B1B1B"/>
                </a:solidFill>
                <a:latin typeface="Inter"/>
                <a:ea typeface="Inter"/>
                <a:cs typeface="Inter"/>
                <a:sym typeface="Inter"/>
              </a:rPr>
              <a:t>) вернёт строку, представляющую текущие дату и время.</a:t>
            </a:r>
            <a:endParaRPr b="0" i="0" sz="2200" u="none" cap="none" strike="noStrike">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1"/>
          <p:cNvSpPr/>
          <p:nvPr/>
        </p:nvSpPr>
        <p:spPr>
          <a:xfrm>
            <a:off x="335902" y="438568"/>
            <a:ext cx="10991461" cy="4431983"/>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B1B1B"/>
              </a:buClr>
              <a:buSzPts val="2400"/>
              <a:buFont typeface="Inter"/>
              <a:buNone/>
            </a:pPr>
            <a:r>
              <a:rPr b="1" i="0" lang="ru-RU" sz="2400" u="sng" cap="none" strike="noStrike">
                <a:solidFill>
                  <a:schemeClr val="hlink"/>
                </a:solidFill>
                <a:latin typeface="Inter"/>
                <a:ea typeface="Inter"/>
                <a:cs typeface="Inter"/>
                <a:sym typeface="Inter"/>
                <a:hlinkClick r:id="rId3"/>
              </a:rPr>
              <a:t>Методы</a:t>
            </a:r>
            <a:endParaRPr b="1" i="0" sz="2400" u="none" cap="none" strike="noStrike">
              <a:solidFill>
                <a:srgbClr val="1B1B1B"/>
              </a:solidFill>
              <a:latin typeface="Inter"/>
              <a:ea typeface="Inter"/>
              <a:cs typeface="Inter"/>
              <a:sym typeface="Inter"/>
            </a:endParaRPr>
          </a:p>
          <a:p>
            <a:pPr indent="0" lvl="0" marL="0" marR="0" rtl="0" algn="l">
              <a:lnSpc>
                <a:spcPct val="100000"/>
              </a:lnSpc>
              <a:spcBef>
                <a:spcPts val="0"/>
              </a:spcBef>
              <a:spcAft>
                <a:spcPts val="0"/>
              </a:spcAft>
              <a:buClr>
                <a:srgbClr val="1B1B1B"/>
              </a:buClr>
              <a:buSzPts val="2400"/>
              <a:buFont typeface="Arimo"/>
              <a:buNone/>
            </a:pPr>
            <a:r>
              <a:rPr b="0" i="0" lang="ru-RU" sz="2400" u="sng" cap="none" strike="noStrike">
                <a:solidFill>
                  <a:schemeClr val="hlink"/>
                </a:solidFill>
                <a:latin typeface="Arimo"/>
                <a:ea typeface="Arimo"/>
                <a:cs typeface="Arimo"/>
                <a:sym typeface="Arimo"/>
                <a:hlinkClick r:id="rId4"/>
              </a:rPr>
              <a:t>Date.now()</a:t>
            </a:r>
            <a:endParaRPr b="0" i="0" sz="2400" u="none" cap="none" strike="noStrike">
              <a:solidFill>
                <a:srgbClr val="1B1B1B"/>
              </a:solidFill>
              <a:latin typeface="Inter"/>
              <a:ea typeface="Inter"/>
              <a:cs typeface="Inter"/>
              <a:sym typeface="Inter"/>
            </a:endParaRPr>
          </a:p>
          <a:p>
            <a:pPr indent="-457200" lvl="1" marL="457200" marR="0" rtl="0" algn="l">
              <a:lnSpc>
                <a:spcPct val="100000"/>
              </a:lnSpc>
              <a:spcBef>
                <a:spcPts val="0"/>
              </a:spcBef>
              <a:spcAft>
                <a:spcPts val="0"/>
              </a:spcAft>
              <a:buClr>
                <a:srgbClr val="1B1B1B"/>
              </a:buClr>
              <a:buSzPts val="2400"/>
              <a:buFont typeface="Inter"/>
              <a:buNone/>
            </a:pPr>
            <a:r>
              <a:rPr b="0" i="0" lang="ru-RU" sz="2400" u="none" cap="none" strike="noStrike">
                <a:solidFill>
                  <a:srgbClr val="1B1B1B"/>
                </a:solidFill>
                <a:latin typeface="Inter"/>
                <a:ea typeface="Inter"/>
                <a:cs typeface="Inter"/>
                <a:sym typeface="Inter"/>
              </a:rPr>
              <a:t>Возвращает числовое значение, соответствующее текущему времени — количество миллисекунд, прошедших с 1 января 1970 года 00:00:00 по UTC.</a:t>
            </a:r>
            <a:endParaRPr/>
          </a:p>
          <a:p>
            <a:pPr indent="0" lvl="0" marL="0" marR="0" rtl="0" algn="l">
              <a:lnSpc>
                <a:spcPct val="100000"/>
              </a:lnSpc>
              <a:spcBef>
                <a:spcPts val="0"/>
              </a:spcBef>
              <a:spcAft>
                <a:spcPts val="0"/>
              </a:spcAft>
              <a:buClr>
                <a:srgbClr val="1B1B1B"/>
              </a:buClr>
              <a:buSzPts val="2400"/>
              <a:buFont typeface="Arimo"/>
              <a:buNone/>
            </a:pPr>
            <a:r>
              <a:rPr b="0" i="0" lang="ru-RU" sz="2400" u="sng" cap="none" strike="noStrike">
                <a:solidFill>
                  <a:schemeClr val="hlink"/>
                </a:solidFill>
                <a:latin typeface="Arimo"/>
                <a:ea typeface="Arimo"/>
                <a:cs typeface="Arimo"/>
                <a:sym typeface="Arimo"/>
                <a:hlinkClick r:id="rId5"/>
              </a:rPr>
              <a:t>Date.parse()</a:t>
            </a:r>
            <a:endParaRPr b="0" i="0" sz="2400" u="none" cap="none" strike="noStrike">
              <a:solidFill>
                <a:srgbClr val="1B1B1B"/>
              </a:solidFill>
              <a:latin typeface="Inter"/>
              <a:ea typeface="Inter"/>
              <a:cs typeface="Inter"/>
              <a:sym typeface="Inter"/>
            </a:endParaRPr>
          </a:p>
          <a:p>
            <a:pPr indent="-457200" lvl="1" marL="457200" marR="0" rtl="0" algn="l">
              <a:lnSpc>
                <a:spcPct val="100000"/>
              </a:lnSpc>
              <a:spcBef>
                <a:spcPts val="0"/>
              </a:spcBef>
              <a:spcAft>
                <a:spcPts val="0"/>
              </a:spcAft>
              <a:buClr>
                <a:srgbClr val="1B1B1B"/>
              </a:buClr>
              <a:buSzPts val="2400"/>
              <a:buFont typeface="Inter"/>
              <a:buNone/>
            </a:pPr>
            <a:r>
              <a:rPr b="0" i="0" lang="ru-RU" sz="2400" u="none" cap="none" strike="noStrike">
                <a:solidFill>
                  <a:srgbClr val="1B1B1B"/>
                </a:solidFill>
                <a:latin typeface="Inter"/>
                <a:ea typeface="Inter"/>
                <a:cs typeface="Inter"/>
                <a:sym typeface="Inter"/>
              </a:rPr>
              <a:t>Разбирает строковое представление даты и возвращает количество миллисекунд с 1 января 1970 года 00:00:00 по местному времени.</a:t>
            </a:r>
            <a:endParaRPr/>
          </a:p>
          <a:p>
            <a:pPr indent="0" lvl="0" marL="0" marR="0" rtl="0" algn="l">
              <a:lnSpc>
                <a:spcPct val="100000"/>
              </a:lnSpc>
              <a:spcBef>
                <a:spcPts val="0"/>
              </a:spcBef>
              <a:spcAft>
                <a:spcPts val="0"/>
              </a:spcAft>
              <a:buClr>
                <a:srgbClr val="1B1B1B"/>
              </a:buClr>
              <a:buSzPts val="2400"/>
              <a:buFont typeface="Arimo"/>
              <a:buNone/>
            </a:pPr>
            <a:r>
              <a:rPr b="0" i="0" lang="ru-RU" sz="2400" u="sng" cap="none" strike="noStrike">
                <a:solidFill>
                  <a:schemeClr val="hlink"/>
                </a:solidFill>
                <a:latin typeface="Arimo"/>
                <a:ea typeface="Arimo"/>
                <a:cs typeface="Arimo"/>
                <a:sym typeface="Arimo"/>
                <a:hlinkClick r:id="rId6"/>
              </a:rPr>
              <a:t>Date.UTC()</a:t>
            </a:r>
            <a:endParaRPr b="0" i="0" sz="2400" u="none" cap="none" strike="noStrike">
              <a:solidFill>
                <a:srgbClr val="1B1B1B"/>
              </a:solidFill>
              <a:latin typeface="Inter"/>
              <a:ea typeface="Inter"/>
              <a:cs typeface="Inter"/>
              <a:sym typeface="Inter"/>
            </a:endParaRPr>
          </a:p>
          <a:p>
            <a:pPr indent="-457200" lvl="1" marL="457200" marR="0" rtl="0" algn="l">
              <a:lnSpc>
                <a:spcPct val="100000"/>
              </a:lnSpc>
              <a:spcBef>
                <a:spcPts val="0"/>
              </a:spcBef>
              <a:spcAft>
                <a:spcPts val="0"/>
              </a:spcAft>
              <a:buClr>
                <a:srgbClr val="1B1B1B"/>
              </a:buClr>
              <a:buSzPts val="2400"/>
              <a:buFont typeface="Inter"/>
              <a:buNone/>
            </a:pPr>
            <a:r>
              <a:rPr b="0" i="0" lang="ru-RU" sz="2400" u="none" cap="none" strike="noStrike">
                <a:solidFill>
                  <a:srgbClr val="1B1B1B"/>
                </a:solidFill>
                <a:latin typeface="Inter"/>
                <a:ea typeface="Inter"/>
                <a:cs typeface="Inter"/>
                <a:sym typeface="Inter"/>
              </a:rPr>
              <a:t>Принимает те же самые параметры, что и самый длинный вариант конструктора (то есть, от 2 до 7) и возвращает количество миллисекунд, прошедших с 1 января 1970 года 00:00:00 по UTC.</a:t>
            </a:r>
            <a:endParaRPr/>
          </a:p>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nvSpPr>
        <p:spPr>
          <a:xfrm>
            <a:off x="285226" y="476442"/>
            <a:ext cx="11568418" cy="60016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2400">
                <a:solidFill>
                  <a:schemeClr val="dk1"/>
                </a:solidFill>
                <a:latin typeface="Roboto"/>
                <a:ea typeface="Roboto"/>
                <a:cs typeface="Roboto"/>
                <a:sym typeface="Roboto"/>
              </a:rPr>
              <a:t>Чаще всего элементы разметки HTML или HTML-контейнеры </a:t>
            </a:r>
            <a:r>
              <a:rPr b="1" i="0" lang="ru-RU" sz="2400">
                <a:solidFill>
                  <a:schemeClr val="dk1"/>
                </a:solidFill>
                <a:latin typeface="Roboto"/>
                <a:ea typeface="Roboto"/>
                <a:cs typeface="Roboto"/>
                <a:sym typeface="Roboto"/>
              </a:rPr>
              <a:t>состоят из начального и конечного компонентов</a:t>
            </a:r>
            <a:r>
              <a:rPr b="0" i="0" lang="ru-RU" sz="2400">
                <a:solidFill>
                  <a:schemeClr val="dk1"/>
                </a:solidFill>
                <a:latin typeface="Roboto"/>
                <a:ea typeface="Roboto"/>
                <a:cs typeface="Roboto"/>
                <a:sym typeface="Roboto"/>
              </a:rPr>
              <a:t>, между которыми размещаются текст и другие элементы документа. </a:t>
            </a:r>
            <a:endParaRPr/>
          </a:p>
          <a:p>
            <a:pPr indent="0" lvl="0" marL="0" marR="0" rtl="0" algn="l">
              <a:spcBef>
                <a:spcPts val="0"/>
              </a:spcBef>
              <a:spcAft>
                <a:spcPts val="0"/>
              </a:spcAft>
              <a:buNone/>
            </a:pPr>
            <a:r>
              <a:rPr b="1" i="0" lang="ru-RU" sz="2400">
                <a:solidFill>
                  <a:schemeClr val="dk1"/>
                </a:solidFill>
                <a:latin typeface="Roboto"/>
                <a:ea typeface="Roboto"/>
                <a:cs typeface="Roboto"/>
                <a:sym typeface="Roboto"/>
              </a:rPr>
              <a:t>Имя конечного тега идентично имени начального</a:t>
            </a:r>
            <a:r>
              <a:rPr b="0" i="0" lang="ru-RU" sz="2400">
                <a:solidFill>
                  <a:schemeClr val="dk1"/>
                </a:solidFill>
                <a:latin typeface="Roboto"/>
                <a:ea typeface="Roboto"/>
                <a:cs typeface="Roboto"/>
                <a:sym typeface="Roboto"/>
              </a:rPr>
              <a:t>, но перед именем конечного тега ставится косая черта (/) (например, для тега стиля шрифта -- курсив &lt;I&gt; закрывающая пара представляет собой &lt;/I&gt;, для тега заголовка &lt;ТIТLЕ&gt; закрывающей парой будет &lt;/ТIТLЕ&gt;). </a:t>
            </a:r>
            <a:endParaRPr/>
          </a:p>
          <a:p>
            <a:pPr indent="0" lvl="0" marL="0" marR="0" rtl="0" algn="l">
              <a:spcBef>
                <a:spcPts val="0"/>
              </a:spcBef>
              <a:spcAft>
                <a:spcPts val="0"/>
              </a:spcAft>
              <a:buNone/>
            </a:pPr>
            <a:r>
              <a:rPr b="1" i="0" lang="ru-RU" sz="2400">
                <a:solidFill>
                  <a:schemeClr val="dk1"/>
                </a:solidFill>
                <a:latin typeface="Roboto"/>
                <a:ea typeface="Roboto"/>
                <a:cs typeface="Roboto"/>
                <a:sym typeface="Roboto"/>
              </a:rPr>
              <a:t>Конечные теги никогда не содержат атрибутов</a:t>
            </a:r>
            <a:r>
              <a:rPr b="0" i="0" lang="ru-RU" sz="2400">
                <a:solidFill>
                  <a:schemeClr val="dk1"/>
                </a:solidFill>
                <a:latin typeface="Roboto"/>
                <a:ea typeface="Roboto"/>
                <a:cs typeface="Roboto"/>
                <a:sym typeface="Roboto"/>
              </a:rPr>
              <a:t>. </a:t>
            </a:r>
            <a:endParaRPr/>
          </a:p>
          <a:p>
            <a:pPr indent="0" lvl="0" marL="0" marR="0" rtl="0" algn="l">
              <a:spcBef>
                <a:spcPts val="0"/>
              </a:spcBef>
              <a:spcAft>
                <a:spcPts val="0"/>
              </a:spcAft>
              <a:buNone/>
            </a:pPr>
            <a:r>
              <a:rPr b="0" i="0" lang="ru-RU" sz="2400">
                <a:solidFill>
                  <a:schemeClr val="dk1"/>
                </a:solidFill>
                <a:latin typeface="Roboto"/>
                <a:ea typeface="Roboto"/>
                <a:cs typeface="Roboto"/>
                <a:sym typeface="Roboto"/>
              </a:rPr>
              <a:t>По своему значению теги близки к понятию скобок "begin/end" в универсальных языках программирования, которые задают области действия имен локальных переменных и т.п. </a:t>
            </a:r>
            <a:endParaRPr/>
          </a:p>
          <a:p>
            <a:pPr indent="0" lvl="0" marL="0" marR="0" rtl="0" algn="l">
              <a:spcBef>
                <a:spcPts val="0"/>
              </a:spcBef>
              <a:spcAft>
                <a:spcPts val="0"/>
              </a:spcAft>
              <a:buNone/>
            </a:pPr>
            <a:r>
              <a:rPr b="0" i="0" lang="ru-RU" sz="2400">
                <a:solidFill>
                  <a:schemeClr val="dk1"/>
                </a:solidFill>
                <a:latin typeface="Roboto"/>
                <a:ea typeface="Roboto"/>
                <a:cs typeface="Roboto"/>
                <a:sym typeface="Roboto"/>
              </a:rPr>
              <a:t>Теги </a:t>
            </a:r>
            <a:r>
              <a:rPr b="1" i="0" lang="ru-RU" sz="2400">
                <a:solidFill>
                  <a:schemeClr val="dk1"/>
                </a:solidFill>
                <a:latin typeface="Roboto"/>
                <a:ea typeface="Roboto"/>
                <a:cs typeface="Roboto"/>
                <a:sym typeface="Roboto"/>
              </a:rPr>
              <a:t>определяют область действия правил интерпретации текстовых документов</a:t>
            </a:r>
            <a:r>
              <a:rPr b="0" i="0" lang="ru-RU" sz="2400">
                <a:solidFill>
                  <a:schemeClr val="dk1"/>
                </a:solidFill>
                <a:latin typeface="Roboto"/>
                <a:ea typeface="Roboto"/>
                <a:cs typeface="Roboto"/>
                <a:sym typeface="Roboto"/>
              </a:rPr>
              <a:t>. При использовании вложенных элементов разметки в документе следует соблюдать особую аккуратность. Вложенные теги нужно закрывать, начиная с последнего. Некоторые элементы разметки не имеют конечного компонента, поскольку являются автономными элементами. </a:t>
            </a:r>
            <a:endParaRPr sz="24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2"/>
          <p:cNvSpPr txBox="1"/>
          <p:nvPr/>
        </p:nvSpPr>
        <p:spPr>
          <a:xfrm>
            <a:off x="471195" y="390827"/>
            <a:ext cx="1124805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ru-RU" sz="4800">
                <a:solidFill>
                  <a:srgbClr val="FF0000"/>
                </a:solidFill>
                <a:latin typeface="Calibri"/>
                <a:ea typeface="Calibri"/>
                <a:cs typeface="Calibri"/>
                <a:sym typeface="Calibri"/>
              </a:rPr>
              <a:t>29</a:t>
            </a:r>
            <a:r>
              <a:rPr b="1" i="1" lang="ru-RU" sz="4800" u="none" cap="none" strike="noStrike">
                <a:solidFill>
                  <a:srgbClr val="FF0000"/>
                </a:solidFill>
                <a:latin typeface="Calibri"/>
                <a:ea typeface="Calibri"/>
                <a:cs typeface="Calibri"/>
                <a:sym typeface="Calibri"/>
              </a:rPr>
              <a:t>) Объяснить циклы в языке Java Script</a:t>
            </a:r>
            <a:endParaRPr sz="1800">
              <a:solidFill>
                <a:schemeClr val="dk1"/>
              </a:solidFill>
              <a:latin typeface="Calibri"/>
              <a:ea typeface="Calibri"/>
              <a:cs typeface="Calibri"/>
              <a:sym typeface="Calibri"/>
            </a:endParaRPr>
          </a:p>
        </p:txBody>
      </p:sp>
      <p:sp>
        <p:nvSpPr>
          <p:cNvPr id="472" name="Google Shape;472;p72"/>
          <p:cNvSpPr txBox="1"/>
          <p:nvPr/>
        </p:nvSpPr>
        <p:spPr>
          <a:xfrm>
            <a:off x="321906" y="1449652"/>
            <a:ext cx="110241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2400">
                <a:solidFill>
                  <a:srgbClr val="1B1B1B"/>
                </a:solidFill>
                <a:latin typeface="Inter"/>
                <a:ea typeface="Inter"/>
                <a:cs typeface="Inter"/>
                <a:sym typeface="Inter"/>
              </a:rPr>
              <a:t>Циклы - простой способ сделать какое-то действие несколько раз.</a:t>
            </a:r>
            <a:endParaRPr sz="2400">
              <a:solidFill>
                <a:schemeClr val="dk1"/>
              </a:solidFill>
              <a:latin typeface="Calibri"/>
              <a:ea typeface="Calibri"/>
              <a:cs typeface="Calibri"/>
              <a:sym typeface="Calibri"/>
            </a:endParaRPr>
          </a:p>
        </p:txBody>
      </p:sp>
      <p:sp>
        <p:nvSpPr>
          <p:cNvPr id="473" name="Google Shape;473;p72"/>
          <p:cNvSpPr txBox="1"/>
          <p:nvPr/>
        </p:nvSpPr>
        <p:spPr>
          <a:xfrm>
            <a:off x="321127" y="1911317"/>
            <a:ext cx="11548188"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2400">
                <a:solidFill>
                  <a:srgbClr val="1B1B1B"/>
                </a:solidFill>
                <a:latin typeface="Inter"/>
                <a:ea typeface="Inter"/>
                <a:cs typeface="Inter"/>
                <a:sym typeface="Inter"/>
              </a:rPr>
              <a:t>Существует множество различных видов циклов, но все они по сути делают тоже самое: повторяют какое-либо действие несколько раз (не забывайте про нулевой раз повторения, отсчёт в массиве начинается с 0). Различные по строению циклы предлагают разные способы для определения начала и окончания цикла. Для различных задач программирования существуют свои операторы цикла, с помощью которых они решаются намного проще.</a:t>
            </a:r>
            <a:endParaRPr/>
          </a:p>
          <a:p>
            <a:pPr indent="0" lvl="0" marL="0" marR="0" rtl="0" algn="l">
              <a:spcBef>
                <a:spcPts val="0"/>
              </a:spcBef>
              <a:spcAft>
                <a:spcPts val="0"/>
              </a:spcAft>
              <a:buNone/>
            </a:pPr>
            <a:r>
              <a:rPr b="0" i="0" lang="ru-RU" sz="2400">
                <a:solidFill>
                  <a:srgbClr val="1B1B1B"/>
                </a:solidFill>
                <a:latin typeface="Inter"/>
                <a:ea typeface="Inter"/>
                <a:cs typeface="Inter"/>
                <a:sym typeface="Inter"/>
              </a:rPr>
              <a:t>Операторы предназначенные для организации циклов в JavaScript:</a:t>
            </a:r>
            <a:endParaRPr/>
          </a:p>
        </p:txBody>
      </p:sp>
      <p:graphicFrame>
        <p:nvGraphicFramePr>
          <p:cNvPr id="474" name="Google Shape;474;p72"/>
          <p:cNvGraphicFramePr/>
          <p:nvPr/>
        </p:nvGraphicFramePr>
        <p:xfrm>
          <a:off x="866710" y="4676828"/>
          <a:ext cx="3000000" cy="3000000"/>
        </p:xfrm>
        <a:graphic>
          <a:graphicData uri="http://schemas.openxmlformats.org/drawingml/2006/table">
            <a:tbl>
              <a:tblPr bandRow="1" firstRow="1">
                <a:noFill/>
                <a:tableStyleId>{84412635-29DF-43FA-A234-81B21EFD632F}</a:tableStyleId>
              </a:tblPr>
              <a:tblGrid>
                <a:gridCol w="4064000"/>
                <a:gridCol w="4064000"/>
              </a:tblGrid>
              <a:tr h="370850">
                <a:tc>
                  <a:txBody>
                    <a:bodyPr/>
                    <a:lstStyle/>
                    <a:p>
                      <a:pPr indent="-152400" lvl="0" marL="0" marR="0" rtl="0" algn="l">
                        <a:spcBef>
                          <a:spcPts val="0"/>
                        </a:spcBef>
                        <a:spcAft>
                          <a:spcPts val="0"/>
                        </a:spcAft>
                        <a:buClr>
                          <a:srgbClr val="1B1B1B"/>
                        </a:buClr>
                        <a:buSzPts val="2400"/>
                        <a:buFont typeface="Arial"/>
                        <a:buChar char="•"/>
                      </a:pPr>
                      <a:r>
                        <a:rPr b="0" lang="ru-RU" sz="2400" u="sng" cap="none" strike="noStrike">
                          <a:solidFill>
                            <a:schemeClr val="hlink"/>
                          </a:solidFill>
                          <a:hlinkClick r:id="rId3"/>
                        </a:rPr>
                        <a:t>Цикл_for</a:t>
                      </a:r>
                      <a:endParaRPr b="0" sz="2400" u="none" cap="none" strike="noStrike">
                        <a:solidFill>
                          <a:srgbClr val="1B1B1B"/>
                        </a:solidFill>
                      </a:endParaRPr>
                    </a:p>
                    <a:p>
                      <a:pPr indent="-152400" lvl="0" marL="0" marR="0" rtl="0" algn="l">
                        <a:spcBef>
                          <a:spcPts val="0"/>
                        </a:spcBef>
                        <a:spcAft>
                          <a:spcPts val="0"/>
                        </a:spcAft>
                        <a:buClr>
                          <a:srgbClr val="1B1B1B"/>
                        </a:buClr>
                        <a:buSzPts val="2400"/>
                        <a:buFont typeface="Arial"/>
                        <a:buChar char="•"/>
                      </a:pPr>
                      <a:r>
                        <a:rPr b="0" lang="ru-RU" sz="2400" u="sng" cap="none" strike="noStrike">
                          <a:solidFill>
                            <a:schemeClr val="hlink"/>
                          </a:solidFill>
                          <a:hlinkClick r:id="rId4"/>
                        </a:rPr>
                        <a:t>Цикл_do...while</a:t>
                      </a:r>
                      <a:endParaRPr b="0" sz="2400" u="none" cap="none" strike="noStrike">
                        <a:solidFill>
                          <a:srgbClr val="1B1B1B"/>
                        </a:solidFill>
                      </a:endParaRPr>
                    </a:p>
                    <a:p>
                      <a:pPr indent="-152400" lvl="0" marL="0" marR="0" rtl="0" algn="l">
                        <a:spcBef>
                          <a:spcPts val="0"/>
                        </a:spcBef>
                        <a:spcAft>
                          <a:spcPts val="0"/>
                        </a:spcAft>
                        <a:buClr>
                          <a:srgbClr val="1B1B1B"/>
                        </a:buClr>
                        <a:buSzPts val="2400"/>
                        <a:buFont typeface="Arial"/>
                        <a:buChar char="•"/>
                      </a:pPr>
                      <a:r>
                        <a:rPr b="0" lang="ru-RU" sz="2400" u="sng" cap="none" strike="noStrike">
                          <a:solidFill>
                            <a:schemeClr val="hlink"/>
                          </a:solidFill>
                          <a:hlinkClick r:id="rId5"/>
                        </a:rPr>
                        <a:t>Цикл_while</a:t>
                      </a:r>
                      <a:endParaRPr b="0" sz="2400" u="none" cap="none" strike="noStrike">
                        <a:solidFill>
                          <a:srgbClr val="1B1B1B"/>
                        </a:solidFill>
                      </a:endParaRPr>
                    </a:p>
                    <a:p>
                      <a:pPr indent="-152400" lvl="0" marL="0" marR="0" rtl="0" algn="l">
                        <a:spcBef>
                          <a:spcPts val="0"/>
                        </a:spcBef>
                        <a:spcAft>
                          <a:spcPts val="0"/>
                        </a:spcAft>
                        <a:buClr>
                          <a:srgbClr val="1B1B1B"/>
                        </a:buClr>
                        <a:buSzPts val="2400"/>
                        <a:buFont typeface="Arial"/>
                        <a:buChar char="•"/>
                      </a:pPr>
                      <a:r>
                        <a:rPr b="0" lang="ru-RU" sz="2400" u="sng" cap="none" strike="noStrike">
                          <a:solidFill>
                            <a:schemeClr val="hlink"/>
                          </a:solidFill>
                          <a:hlinkClick r:id="rId6"/>
                        </a:rPr>
                        <a:t>Метка_(label)</a:t>
                      </a:r>
                      <a:endParaRPr b="0" sz="2400" u="none" cap="none" strike="noStrike">
                        <a:solidFill>
                          <a:srgbClr val="1B1B1B"/>
                        </a:solidFill>
                      </a:endParaRPr>
                    </a:p>
                    <a:p>
                      <a:pPr indent="0" lvl="0" marL="0" marR="0" rtl="0" algn="l">
                        <a:spcBef>
                          <a:spcPts val="0"/>
                        </a:spcBef>
                        <a:spcAft>
                          <a:spcPts val="0"/>
                        </a:spcAft>
                        <a:buNone/>
                      </a:pPr>
                      <a:r>
                        <a:t/>
                      </a:r>
                      <a:endParaRPr sz="240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152400" lvl="0" marL="0" marR="0" rtl="0" algn="l">
                        <a:spcBef>
                          <a:spcPts val="0"/>
                        </a:spcBef>
                        <a:spcAft>
                          <a:spcPts val="0"/>
                        </a:spcAft>
                        <a:buClr>
                          <a:srgbClr val="1B1B1B"/>
                        </a:buClr>
                        <a:buSzPts val="2400"/>
                        <a:buFont typeface="Arial"/>
                        <a:buChar char="•"/>
                      </a:pPr>
                      <a:r>
                        <a:rPr b="0" lang="ru-RU" sz="2400" u="sng">
                          <a:solidFill>
                            <a:schemeClr val="hlink"/>
                          </a:solidFill>
                          <a:hlinkClick r:id="rId7"/>
                        </a:rPr>
                        <a:t>break</a:t>
                      </a:r>
                      <a:endParaRPr b="0" sz="2400">
                        <a:solidFill>
                          <a:srgbClr val="1B1B1B"/>
                        </a:solidFill>
                      </a:endParaRPr>
                    </a:p>
                    <a:p>
                      <a:pPr indent="-152400" lvl="0" marL="0" marR="0" rtl="0" algn="l">
                        <a:spcBef>
                          <a:spcPts val="0"/>
                        </a:spcBef>
                        <a:spcAft>
                          <a:spcPts val="0"/>
                        </a:spcAft>
                        <a:buClr>
                          <a:srgbClr val="1B1B1B"/>
                        </a:buClr>
                        <a:buSzPts val="2400"/>
                        <a:buFont typeface="Arial"/>
                        <a:buChar char="•"/>
                      </a:pPr>
                      <a:r>
                        <a:rPr b="0" lang="ru-RU" sz="2400" u="sng">
                          <a:solidFill>
                            <a:schemeClr val="hlink"/>
                          </a:solidFill>
                          <a:hlinkClick r:id="rId8"/>
                        </a:rPr>
                        <a:t>continue</a:t>
                      </a:r>
                      <a:endParaRPr b="0" sz="2400">
                        <a:solidFill>
                          <a:srgbClr val="1B1B1B"/>
                        </a:solidFill>
                      </a:endParaRPr>
                    </a:p>
                    <a:p>
                      <a:pPr indent="-152400" lvl="0" marL="0" marR="0" rtl="0" algn="l">
                        <a:spcBef>
                          <a:spcPts val="0"/>
                        </a:spcBef>
                        <a:spcAft>
                          <a:spcPts val="0"/>
                        </a:spcAft>
                        <a:buClr>
                          <a:srgbClr val="1B1B1B"/>
                        </a:buClr>
                        <a:buSzPts val="2400"/>
                        <a:buFont typeface="Arial"/>
                        <a:buChar char="•"/>
                      </a:pPr>
                      <a:r>
                        <a:rPr b="0" lang="ru-RU" sz="2400" u="sng">
                          <a:solidFill>
                            <a:schemeClr val="hlink"/>
                          </a:solidFill>
                          <a:hlinkClick r:id="rId9"/>
                        </a:rPr>
                        <a:t>for...in</a:t>
                      </a:r>
                      <a:endParaRPr b="0" sz="2400">
                        <a:solidFill>
                          <a:srgbClr val="1B1B1B"/>
                        </a:solidFill>
                      </a:endParaRPr>
                    </a:p>
                    <a:p>
                      <a:pPr indent="-152400" lvl="0" marL="0" marR="0" rtl="0" algn="l">
                        <a:spcBef>
                          <a:spcPts val="0"/>
                        </a:spcBef>
                        <a:spcAft>
                          <a:spcPts val="0"/>
                        </a:spcAft>
                        <a:buClr>
                          <a:srgbClr val="1B1B1B"/>
                        </a:buClr>
                        <a:buSzPts val="2400"/>
                        <a:buFont typeface="Arial"/>
                        <a:buChar char="•"/>
                      </a:pPr>
                      <a:r>
                        <a:rPr b="0" lang="ru-RU" sz="2400" u="sng">
                          <a:solidFill>
                            <a:schemeClr val="hlink"/>
                          </a:solidFill>
                          <a:hlinkClick r:id="rId10"/>
                        </a:rPr>
                        <a:t>for...of</a:t>
                      </a:r>
                      <a:endParaRPr b="0" sz="2400">
                        <a:solidFill>
                          <a:srgbClr val="1B1B1B"/>
                        </a:solidFill>
                      </a:endParaRPr>
                    </a:p>
                    <a:p>
                      <a:pPr indent="0" lvl="0" marL="0" marR="0" rtl="0" algn="l">
                        <a:spcBef>
                          <a:spcPts val="0"/>
                        </a:spcBef>
                        <a:spcAft>
                          <a:spcPts val="0"/>
                        </a:spcAft>
                        <a:buNone/>
                      </a:pPr>
                      <a:r>
                        <a:t/>
                      </a:r>
                      <a:endParaRPr sz="240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8" name="Shape 478"/>
        <p:cNvGrpSpPr/>
        <p:nvPr/>
      </p:nvGrpSpPr>
      <p:grpSpPr>
        <a:xfrm>
          <a:off x="0" y="0"/>
          <a:ext cx="0" cy="0"/>
          <a:chOff x="0" y="0"/>
          <a:chExt cx="0" cy="0"/>
        </a:xfrm>
      </p:grpSpPr>
      <p:sp>
        <p:nvSpPr>
          <p:cNvPr id="479" name="Google Shape;479;p73"/>
          <p:cNvSpPr txBox="1"/>
          <p:nvPr/>
        </p:nvSpPr>
        <p:spPr>
          <a:xfrm>
            <a:off x="639147" y="378090"/>
            <a:ext cx="10781522"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ru-RU" sz="4000">
                <a:solidFill>
                  <a:srgbClr val="FF0000"/>
                </a:solidFill>
                <a:latin typeface="Calibri"/>
                <a:ea typeface="Calibri"/>
                <a:cs typeface="Calibri"/>
                <a:sym typeface="Calibri"/>
              </a:rPr>
              <a:t>30) Представить и объяснить синтаксис пользовательских функций</a:t>
            </a:r>
            <a:br>
              <a:rPr b="1" i="1" lang="ru-RU" sz="4000">
                <a:solidFill>
                  <a:srgbClr val="FF0000"/>
                </a:solidFill>
                <a:latin typeface="Calibri"/>
                <a:ea typeface="Calibri"/>
                <a:cs typeface="Calibri"/>
                <a:sym typeface="Calibri"/>
              </a:rPr>
            </a:br>
            <a:endParaRPr sz="4000">
              <a:solidFill>
                <a:schemeClr val="dk1"/>
              </a:solidFill>
              <a:latin typeface="Calibri"/>
              <a:ea typeface="Calibri"/>
              <a:cs typeface="Calibri"/>
              <a:sym typeface="Calibri"/>
            </a:endParaRPr>
          </a:p>
        </p:txBody>
      </p:sp>
      <p:sp>
        <p:nvSpPr>
          <p:cNvPr id="480" name="Google Shape;480;p73"/>
          <p:cNvSpPr/>
          <p:nvPr/>
        </p:nvSpPr>
        <p:spPr>
          <a:xfrm>
            <a:off x="223935" y="1859340"/>
            <a:ext cx="10781522" cy="156966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13130"/>
              </a:buClr>
              <a:buSzPts val="2400"/>
              <a:buFont typeface="Arial"/>
              <a:buNone/>
            </a:pPr>
            <a:r>
              <a:rPr b="0" i="0" lang="ru-RU" sz="2400" u="none" cap="none" strike="noStrike">
                <a:solidFill>
                  <a:srgbClr val="313130"/>
                </a:solidFill>
                <a:latin typeface="Arial"/>
                <a:ea typeface="Arial"/>
                <a:cs typeface="Arial"/>
                <a:sym typeface="Arial"/>
              </a:rPr>
              <a:t>Чтобы не повторять один и тот же код во многих местах, придуманы функции. </a:t>
            </a:r>
            <a:r>
              <a:rPr b="1" i="0" lang="ru-RU" sz="2400" u="none" cap="none" strike="noStrike">
                <a:solidFill>
                  <a:srgbClr val="313130"/>
                </a:solidFill>
                <a:latin typeface="Arial"/>
                <a:ea typeface="Arial"/>
                <a:cs typeface="Arial"/>
                <a:sym typeface="Arial"/>
              </a:rPr>
              <a:t>Функции</a:t>
            </a:r>
            <a:r>
              <a:rPr b="0" i="0" lang="ru-RU" sz="2400" u="none" cap="none" strike="noStrike">
                <a:solidFill>
                  <a:srgbClr val="313130"/>
                </a:solidFill>
                <a:latin typeface="Arial"/>
                <a:ea typeface="Arial"/>
                <a:cs typeface="Arial"/>
                <a:sym typeface="Arial"/>
              </a:rPr>
              <a:t> являются основными «строительными блоками» программы.</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13130"/>
              </a:buClr>
              <a:buSzPts val="2400"/>
              <a:buFont typeface="Arial"/>
              <a:buNone/>
            </a:pPr>
            <a:r>
              <a:rPr b="0" i="0" lang="ru-RU" sz="2400" u="none" cap="none" strike="noStrike">
                <a:solidFill>
                  <a:srgbClr val="313130"/>
                </a:solidFill>
                <a:latin typeface="Arial"/>
                <a:ea typeface="Arial"/>
                <a:cs typeface="Arial"/>
                <a:sym typeface="Arial"/>
              </a:rPr>
              <a:t>Примеры встроенных функций - это </a:t>
            </a:r>
            <a:r>
              <a:rPr b="0" i="0" lang="ru-RU" sz="2400" u="none" cap="none" strike="noStrike">
                <a:solidFill>
                  <a:srgbClr val="313130"/>
                </a:solidFill>
                <a:latin typeface="Consolas"/>
                <a:ea typeface="Consolas"/>
                <a:cs typeface="Consolas"/>
                <a:sym typeface="Consolas"/>
              </a:rPr>
              <a:t>alert(message)</a:t>
            </a:r>
            <a:r>
              <a:rPr b="0" i="0" lang="ru-RU" sz="2400" u="none" cap="none" strike="noStrike">
                <a:solidFill>
                  <a:srgbClr val="313130"/>
                </a:solidFill>
                <a:latin typeface="Arial"/>
                <a:ea typeface="Arial"/>
                <a:cs typeface="Arial"/>
                <a:sym typeface="Arial"/>
              </a:rPr>
              <a:t>, </a:t>
            </a:r>
            <a:r>
              <a:rPr b="0" i="0" lang="ru-RU" sz="2400" u="none" cap="none" strike="noStrike">
                <a:solidFill>
                  <a:srgbClr val="313130"/>
                </a:solidFill>
                <a:latin typeface="Consolas"/>
                <a:ea typeface="Consolas"/>
                <a:cs typeface="Consolas"/>
                <a:sym typeface="Consolas"/>
              </a:rPr>
              <a:t>prompt(message, default)</a:t>
            </a:r>
            <a:r>
              <a:rPr b="0" i="0" lang="ru-RU" sz="2400" u="none" cap="none" strike="noStrike">
                <a:solidFill>
                  <a:srgbClr val="313130"/>
                </a:solidFill>
                <a:latin typeface="Arial"/>
                <a:ea typeface="Arial"/>
                <a:cs typeface="Arial"/>
                <a:sym typeface="Arial"/>
              </a:rPr>
              <a:t> и </a:t>
            </a:r>
            <a:r>
              <a:rPr b="0" i="0" lang="ru-RU" sz="2400" u="none" cap="none" strike="noStrike">
                <a:solidFill>
                  <a:srgbClr val="313130"/>
                </a:solidFill>
                <a:latin typeface="Consolas"/>
                <a:ea typeface="Consolas"/>
                <a:cs typeface="Consolas"/>
                <a:sym typeface="Consolas"/>
              </a:rPr>
              <a:t>confirm(question)</a:t>
            </a:r>
            <a:r>
              <a:rPr b="0" i="0" lang="ru-RU" sz="2400" u="none" cap="none" strike="noStrike">
                <a:solidFill>
                  <a:srgbClr val="313130"/>
                </a:solidFill>
                <a:latin typeface="Arial"/>
                <a:ea typeface="Arial"/>
                <a:cs typeface="Arial"/>
                <a:sym typeface="Arial"/>
              </a:rPr>
              <a:t>.</a:t>
            </a:r>
            <a:endParaRPr b="0" i="0" sz="2400" u="none" cap="none" strike="noStrike">
              <a:solidFill>
                <a:schemeClr val="dk1"/>
              </a:solidFill>
              <a:latin typeface="Arial"/>
              <a:ea typeface="Arial"/>
              <a:cs typeface="Arial"/>
              <a:sym typeface="Arial"/>
            </a:endParaRPr>
          </a:p>
        </p:txBody>
      </p:sp>
      <p:sp>
        <p:nvSpPr>
          <p:cNvPr id="481" name="Google Shape;481;p73"/>
          <p:cNvSpPr/>
          <p:nvPr/>
        </p:nvSpPr>
        <p:spPr>
          <a:xfrm>
            <a:off x="223935" y="3350577"/>
            <a:ext cx="11775232" cy="2954655"/>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313130"/>
              </a:buClr>
              <a:buSzPts val="2400"/>
              <a:buFont typeface="Arial"/>
              <a:buNone/>
            </a:pPr>
            <a:r>
              <a:rPr b="0" i="0" lang="ru-RU" sz="2400" u="none" cap="none" strike="noStrike">
                <a:solidFill>
                  <a:srgbClr val="313130"/>
                </a:solidFill>
                <a:latin typeface="Arial"/>
                <a:ea typeface="Arial"/>
                <a:cs typeface="Arial"/>
                <a:sym typeface="Arial"/>
              </a:rPr>
              <a:t>Для создания функций используется </a:t>
            </a:r>
            <a:r>
              <a:rPr b="0" i="1" lang="ru-RU" sz="2400" u="none" cap="none" strike="noStrike">
                <a:solidFill>
                  <a:srgbClr val="313130"/>
                </a:solidFill>
                <a:latin typeface="Arial"/>
                <a:ea typeface="Arial"/>
                <a:cs typeface="Arial"/>
                <a:sym typeface="Arial"/>
              </a:rPr>
              <a:t>объявление функции</a:t>
            </a:r>
            <a:r>
              <a:rPr b="0" i="0" lang="ru-RU" sz="2400" u="none" cap="none" strike="noStrike">
                <a:solidFill>
                  <a:srgbClr val="313130"/>
                </a:solidFill>
                <a:latin typeface="Arial"/>
                <a:ea typeface="Arial"/>
                <a:cs typeface="Arial"/>
                <a:sym typeface="Arial"/>
              </a:rPr>
              <a:t>.</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13130"/>
              </a:buClr>
              <a:buSzPts val="2400"/>
              <a:buFont typeface="Arial"/>
              <a:buNone/>
            </a:pPr>
            <a:r>
              <a:rPr b="0" i="0" lang="ru-RU" sz="2400" u="none" cap="none" strike="noStrike">
                <a:solidFill>
                  <a:srgbClr val="313130"/>
                </a:solidFill>
                <a:latin typeface="Arial"/>
                <a:ea typeface="Arial"/>
                <a:cs typeface="Arial"/>
                <a:sym typeface="Arial"/>
              </a:rPr>
              <a:t>Пример объявления функции:</a:t>
            </a:r>
            <a:endParaRPr b="0" i="0" sz="2400" u="none" cap="none" strike="noStrike">
              <a:solidFill>
                <a:schemeClr val="dk1"/>
              </a:solidFill>
              <a:latin typeface="Arial"/>
              <a:ea typeface="Arial"/>
              <a:cs typeface="Arial"/>
              <a:sym typeface="Arial"/>
            </a:endParaRPr>
          </a:p>
          <a:p>
            <a:pPr indent="0" lvl="0" marL="2873375" marR="0" rtl="0" algn="l">
              <a:lnSpc>
                <a:spcPct val="100000"/>
              </a:lnSpc>
              <a:spcBef>
                <a:spcPts val="0"/>
              </a:spcBef>
              <a:spcAft>
                <a:spcPts val="0"/>
              </a:spcAft>
              <a:buClr>
                <a:srgbClr val="313130"/>
              </a:buClr>
              <a:buSzPts val="2400"/>
              <a:buFont typeface="Consolas"/>
              <a:buNone/>
            </a:pPr>
            <a:r>
              <a:rPr b="0" i="1" lang="ru-RU" sz="2400" u="none" cap="none" strike="noStrike">
                <a:solidFill>
                  <a:srgbClr val="313130"/>
                </a:solidFill>
                <a:latin typeface="Consolas"/>
                <a:ea typeface="Consolas"/>
                <a:cs typeface="Consolas"/>
                <a:sym typeface="Consolas"/>
              </a:rPr>
              <a:t>function showMessage() { </a:t>
            </a:r>
            <a:endParaRPr/>
          </a:p>
          <a:p>
            <a:pPr indent="0" lvl="0" marL="2873375" marR="0" rtl="0" algn="l">
              <a:lnSpc>
                <a:spcPct val="100000"/>
              </a:lnSpc>
              <a:spcBef>
                <a:spcPts val="0"/>
              </a:spcBef>
              <a:spcAft>
                <a:spcPts val="0"/>
              </a:spcAft>
              <a:buClr>
                <a:srgbClr val="313130"/>
              </a:buClr>
              <a:buSzPts val="2400"/>
              <a:buFont typeface="Consolas"/>
              <a:buNone/>
            </a:pPr>
            <a:r>
              <a:rPr b="0" i="1" lang="ru-RU" sz="2400" u="none" cap="none" strike="noStrike">
                <a:solidFill>
                  <a:srgbClr val="313130"/>
                </a:solidFill>
                <a:latin typeface="Consolas"/>
                <a:ea typeface="Consolas"/>
                <a:cs typeface="Consolas"/>
                <a:sym typeface="Consolas"/>
              </a:rPr>
              <a:t>alert( 'Всем привет!' ); }</a:t>
            </a:r>
            <a:endParaRPr b="0" i="1"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13130"/>
              </a:buClr>
              <a:buSzPts val="2400"/>
              <a:buFont typeface="Arial"/>
              <a:buNone/>
            </a:pPr>
            <a:r>
              <a:rPr b="0" i="0" lang="ru-RU" sz="2400" u="none" cap="none" strike="noStrike">
                <a:solidFill>
                  <a:srgbClr val="313130"/>
                </a:solidFill>
                <a:latin typeface="Arial"/>
                <a:ea typeface="Arial"/>
                <a:cs typeface="Arial"/>
                <a:sym typeface="Arial"/>
              </a:rPr>
              <a:t>Вначале идёт ключевое слово </a:t>
            </a:r>
            <a:r>
              <a:rPr b="0" i="0" lang="ru-RU" sz="2400" u="none" cap="none" strike="noStrike">
                <a:solidFill>
                  <a:srgbClr val="313130"/>
                </a:solidFill>
                <a:latin typeface="Consolas"/>
                <a:ea typeface="Consolas"/>
                <a:cs typeface="Consolas"/>
                <a:sym typeface="Consolas"/>
              </a:rPr>
              <a:t>function</a:t>
            </a:r>
            <a:r>
              <a:rPr b="0" i="0" lang="ru-RU" sz="2400" u="none" cap="none" strike="noStrike">
                <a:solidFill>
                  <a:srgbClr val="313130"/>
                </a:solidFill>
                <a:latin typeface="Arial"/>
                <a:ea typeface="Arial"/>
                <a:cs typeface="Arial"/>
                <a:sym typeface="Arial"/>
              </a:rPr>
              <a:t>, после него </a:t>
            </a:r>
            <a:r>
              <a:rPr b="0" i="1" lang="ru-RU" sz="2400" u="none" cap="none" strike="noStrike">
                <a:solidFill>
                  <a:srgbClr val="313130"/>
                </a:solidFill>
                <a:latin typeface="Arial"/>
                <a:ea typeface="Arial"/>
                <a:cs typeface="Arial"/>
                <a:sym typeface="Arial"/>
              </a:rPr>
              <a:t>имя функции</a:t>
            </a:r>
            <a:r>
              <a:rPr b="0" i="0" lang="ru-RU" sz="2400" u="none" cap="none" strike="noStrike">
                <a:solidFill>
                  <a:srgbClr val="313130"/>
                </a:solidFill>
                <a:latin typeface="Arial"/>
                <a:ea typeface="Arial"/>
                <a:cs typeface="Arial"/>
                <a:sym typeface="Arial"/>
              </a:rPr>
              <a:t>, затем список </a:t>
            </a:r>
            <a:r>
              <a:rPr b="0" i="1" lang="ru-RU" sz="2400" u="none" cap="none" strike="noStrike">
                <a:solidFill>
                  <a:srgbClr val="313130"/>
                </a:solidFill>
                <a:latin typeface="Arial"/>
                <a:ea typeface="Arial"/>
                <a:cs typeface="Arial"/>
                <a:sym typeface="Arial"/>
              </a:rPr>
              <a:t>параметров</a:t>
            </a:r>
            <a:r>
              <a:rPr b="0" i="0" lang="ru-RU" sz="2400" u="none" cap="none" strike="noStrike">
                <a:solidFill>
                  <a:srgbClr val="313130"/>
                </a:solidFill>
                <a:latin typeface="Arial"/>
                <a:ea typeface="Arial"/>
                <a:cs typeface="Arial"/>
                <a:sym typeface="Arial"/>
              </a:rPr>
              <a:t> в круглых скобках через запятую (в вышеприведённом примере он пустой) и, наконец, код функции, также называемый «телом функции», внутри фигурных скобок.</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4"/>
          <p:cNvSpPr txBox="1"/>
          <p:nvPr>
            <p:ph type="title"/>
          </p:nvPr>
        </p:nvSpPr>
        <p:spPr>
          <a:xfrm>
            <a:off x="481913" y="0"/>
            <a:ext cx="11228173" cy="1789476"/>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FF0000"/>
              </a:buClr>
              <a:buSzPts val="4000"/>
              <a:buFont typeface="Calibri"/>
              <a:buNone/>
            </a:pPr>
            <a:br>
              <a:rPr b="1" i="1" lang="ru-RU" sz="4000">
                <a:solidFill>
                  <a:srgbClr val="FF0000"/>
                </a:solidFill>
              </a:rPr>
            </a:br>
            <a:br>
              <a:rPr b="1" i="1" lang="ru-RU" sz="4000">
                <a:solidFill>
                  <a:srgbClr val="FF0000"/>
                </a:solidFill>
              </a:rPr>
            </a:br>
            <a:br>
              <a:rPr b="1" i="1" lang="ru-RU" sz="4000">
                <a:solidFill>
                  <a:srgbClr val="FF0000"/>
                </a:solidFill>
              </a:rPr>
            </a:br>
            <a:br>
              <a:rPr b="1" i="1" lang="ru-RU" sz="4000">
                <a:solidFill>
                  <a:srgbClr val="FF0000"/>
                </a:solidFill>
              </a:rPr>
            </a:br>
            <a:r>
              <a:rPr b="1" i="1" lang="ru-RU" sz="4000">
                <a:solidFill>
                  <a:srgbClr val="FF0000"/>
                </a:solidFill>
              </a:rPr>
              <a:t>31) Продемонстрировать и прокомментировать общий вид синтаксиса while или do…while в языке Java Script</a:t>
            </a:r>
            <a:endParaRPr b="1" i="1" sz="4000">
              <a:solidFill>
                <a:srgbClr val="FF0000"/>
              </a:solidFill>
            </a:endParaRPr>
          </a:p>
        </p:txBody>
      </p:sp>
      <p:sp>
        <p:nvSpPr>
          <p:cNvPr id="487" name="Google Shape;487;p74"/>
          <p:cNvSpPr/>
          <p:nvPr/>
        </p:nvSpPr>
        <p:spPr>
          <a:xfrm>
            <a:off x="481913" y="1789476"/>
            <a:ext cx="10920095" cy="409342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B1B1B"/>
              </a:buClr>
              <a:buSzPts val="2600"/>
              <a:buFont typeface="Inter"/>
              <a:buNone/>
            </a:pPr>
            <a:r>
              <a:rPr b="1" i="0" lang="ru-RU" sz="2600" u="sng" cap="none" strike="noStrike">
                <a:solidFill>
                  <a:schemeClr val="hlink"/>
                </a:solidFill>
                <a:latin typeface="Inter"/>
                <a:ea typeface="Inter"/>
                <a:cs typeface="Inter"/>
                <a:sym typeface="Inter"/>
                <a:hlinkClick r:id="rId3"/>
              </a:rPr>
              <a:t>Цикл </a:t>
            </a:r>
            <a:r>
              <a:rPr b="1" i="0" lang="ru-RU" sz="2600" u="sng" cap="none" strike="noStrike">
                <a:solidFill>
                  <a:schemeClr val="hlink"/>
                </a:solidFill>
                <a:latin typeface="Arimo"/>
                <a:ea typeface="Arimo"/>
                <a:cs typeface="Arimo"/>
                <a:sym typeface="Arimo"/>
                <a:hlinkClick r:id="rId4"/>
              </a:rPr>
              <a:t>do...while</a:t>
            </a:r>
            <a:endParaRPr b="1" i="0" sz="2600" u="none" cap="none" strike="noStrike">
              <a:solidFill>
                <a:srgbClr val="1B1B1B"/>
              </a:solidFill>
              <a:latin typeface="Inter"/>
              <a:ea typeface="Inter"/>
              <a:cs typeface="Inter"/>
              <a:sym typeface="Inter"/>
            </a:endParaRPr>
          </a:p>
          <a:p>
            <a:pPr indent="0" lvl="0" marL="0" marR="0" rtl="0" algn="l">
              <a:lnSpc>
                <a:spcPct val="100000"/>
              </a:lnSpc>
              <a:spcBef>
                <a:spcPts val="0"/>
              </a:spcBef>
              <a:spcAft>
                <a:spcPts val="0"/>
              </a:spcAft>
              <a:buClr>
                <a:srgbClr val="1B1B1B"/>
              </a:buClr>
              <a:buSzPts val="2600"/>
              <a:buFont typeface="Inter"/>
              <a:buNone/>
            </a:pPr>
            <a:r>
              <a:rPr b="0" i="0" lang="ru-RU" sz="2600" u="none" cap="none" strike="noStrike">
                <a:solidFill>
                  <a:srgbClr val="1B1B1B"/>
                </a:solidFill>
                <a:latin typeface="Inter"/>
                <a:ea typeface="Inter"/>
                <a:cs typeface="Inter"/>
                <a:sym typeface="Inter"/>
              </a:rPr>
              <a:t>Цикл </a:t>
            </a:r>
            <a:r>
              <a:rPr b="0" i="0" lang="ru-RU" sz="2600" u="sng" cap="none" strike="noStrike">
                <a:solidFill>
                  <a:schemeClr val="hlink"/>
                </a:solidFill>
                <a:latin typeface="Arimo"/>
                <a:ea typeface="Arimo"/>
                <a:cs typeface="Arimo"/>
                <a:sym typeface="Arimo"/>
                <a:hlinkClick r:id="rId5"/>
              </a:rPr>
              <a:t>do...while</a:t>
            </a:r>
            <a:r>
              <a:rPr b="0" i="0" lang="ru-RU" sz="2600" u="none" cap="none" strike="noStrike">
                <a:solidFill>
                  <a:srgbClr val="1B1B1B"/>
                </a:solidFill>
                <a:latin typeface="Inter"/>
                <a:ea typeface="Inter"/>
                <a:cs typeface="Inter"/>
                <a:sym typeface="Inter"/>
              </a:rPr>
              <a:t> повторяется пока заданное условие истинно. Оператор </a:t>
            </a:r>
            <a:r>
              <a:rPr b="0" i="0" lang="ru-RU" sz="2600" u="none" cap="none" strike="noStrike">
                <a:solidFill>
                  <a:srgbClr val="1B1B1B"/>
                </a:solidFill>
                <a:latin typeface="Arimo"/>
                <a:ea typeface="Arimo"/>
                <a:cs typeface="Arimo"/>
                <a:sym typeface="Arimo"/>
              </a:rPr>
              <a:t>do...while</a:t>
            </a:r>
            <a:r>
              <a:rPr b="0" i="0" lang="ru-RU" sz="2600" u="none" cap="none" strike="noStrike">
                <a:solidFill>
                  <a:srgbClr val="1B1B1B"/>
                </a:solidFill>
                <a:latin typeface="Inter"/>
                <a:ea typeface="Inter"/>
                <a:cs typeface="Inter"/>
                <a:sym typeface="Inter"/>
              </a:rPr>
              <a:t> имеет вид:</a:t>
            </a:r>
            <a:endParaRPr b="0" i="0" sz="2600" u="none" cap="none" strike="noStrike">
              <a:solidFill>
                <a:srgbClr val="1B1B1B"/>
              </a:solidFill>
              <a:latin typeface="Arimo"/>
              <a:ea typeface="Arimo"/>
              <a:cs typeface="Arimo"/>
              <a:sym typeface="Arimo"/>
            </a:endParaRPr>
          </a:p>
          <a:p>
            <a:pPr indent="0" lvl="0" marL="0" marR="0" rtl="0" algn="l">
              <a:lnSpc>
                <a:spcPct val="100000"/>
              </a:lnSpc>
              <a:spcBef>
                <a:spcPts val="0"/>
              </a:spcBef>
              <a:spcAft>
                <a:spcPts val="0"/>
              </a:spcAft>
              <a:buClr>
                <a:srgbClr val="1B1B1B"/>
              </a:buClr>
              <a:buSzPts val="2600"/>
              <a:buFont typeface="Arimo"/>
              <a:buNone/>
            </a:pPr>
            <a:r>
              <a:rPr b="0" i="0" lang="ru-RU" sz="2600" u="none" cap="none" strike="noStrike">
                <a:solidFill>
                  <a:srgbClr val="1B1B1B"/>
                </a:solidFill>
                <a:latin typeface="Arimo"/>
                <a:ea typeface="Arimo"/>
                <a:cs typeface="Arimo"/>
                <a:sym typeface="Arimo"/>
              </a:rPr>
              <a:t>do выражения while (условие); </a:t>
            </a:r>
            <a:endParaRPr b="0" i="0" sz="2600" u="none" cap="none" strike="noStrike">
              <a:solidFill>
                <a:srgbClr val="1B1B1B"/>
              </a:solidFill>
              <a:latin typeface="Inter"/>
              <a:ea typeface="Inter"/>
              <a:cs typeface="Inter"/>
              <a:sym typeface="Inter"/>
            </a:endParaRPr>
          </a:p>
          <a:p>
            <a:pPr indent="0" lvl="0" marL="0" marR="0" rtl="0" algn="l">
              <a:lnSpc>
                <a:spcPct val="100000"/>
              </a:lnSpc>
              <a:spcBef>
                <a:spcPts val="0"/>
              </a:spcBef>
              <a:spcAft>
                <a:spcPts val="0"/>
              </a:spcAft>
              <a:buClr>
                <a:srgbClr val="1B1B1B"/>
              </a:buClr>
              <a:buSzPts val="2600"/>
              <a:buFont typeface="Arimo"/>
              <a:buNone/>
            </a:pPr>
            <a:r>
              <a:rPr b="0" i="0" lang="ru-RU" sz="2600" u="none" cap="none" strike="noStrike">
                <a:solidFill>
                  <a:srgbClr val="1B1B1B"/>
                </a:solidFill>
                <a:latin typeface="Arimo"/>
                <a:ea typeface="Arimo"/>
                <a:cs typeface="Arimo"/>
                <a:sym typeface="Arimo"/>
              </a:rPr>
              <a:t>выражения</a:t>
            </a:r>
            <a:r>
              <a:rPr b="0" i="0" lang="ru-RU" sz="2600" u="none" cap="none" strike="noStrike">
                <a:solidFill>
                  <a:srgbClr val="1B1B1B"/>
                </a:solidFill>
                <a:latin typeface="Inter"/>
                <a:ea typeface="Inter"/>
                <a:cs typeface="Inter"/>
                <a:sym typeface="Inter"/>
              </a:rPr>
              <a:t> выполняются пока </a:t>
            </a:r>
            <a:r>
              <a:rPr b="0" i="0" lang="ru-RU" sz="2600" u="none" cap="none" strike="noStrike">
                <a:solidFill>
                  <a:srgbClr val="1B1B1B"/>
                </a:solidFill>
                <a:latin typeface="Arimo"/>
                <a:ea typeface="Arimo"/>
                <a:cs typeface="Arimo"/>
                <a:sym typeface="Arimo"/>
              </a:rPr>
              <a:t>условие</a:t>
            </a:r>
            <a:r>
              <a:rPr b="0" i="0" lang="ru-RU" sz="2600" u="none" cap="none" strike="noStrike">
                <a:solidFill>
                  <a:srgbClr val="1B1B1B"/>
                </a:solidFill>
                <a:latin typeface="Inter"/>
                <a:ea typeface="Inter"/>
                <a:cs typeface="Inter"/>
                <a:sym typeface="Inter"/>
              </a:rPr>
              <a:t> истинно. Чтобы использовать несколько выражений, используйте блок-выражение </a:t>
            </a:r>
            <a:r>
              <a:rPr b="0" i="0" lang="ru-RU" sz="2600" u="none" cap="none" strike="noStrike">
                <a:solidFill>
                  <a:srgbClr val="1B1B1B"/>
                </a:solidFill>
                <a:latin typeface="Arimo"/>
                <a:ea typeface="Arimo"/>
                <a:cs typeface="Arimo"/>
                <a:sym typeface="Arimo"/>
              </a:rPr>
              <a:t>{ ... }</a:t>
            </a:r>
            <a:r>
              <a:rPr b="0" i="0" lang="ru-RU" sz="2600" u="none" cap="none" strike="noStrike">
                <a:solidFill>
                  <a:srgbClr val="1B1B1B"/>
                </a:solidFill>
                <a:latin typeface="Inter"/>
                <a:ea typeface="Inter"/>
                <a:cs typeface="Inter"/>
                <a:sym typeface="Inter"/>
              </a:rPr>
              <a:t>, чтобы сгруппировать их. Если </a:t>
            </a:r>
            <a:r>
              <a:rPr b="0" i="0" lang="ru-RU" sz="2600" u="none" cap="none" strike="noStrike">
                <a:solidFill>
                  <a:srgbClr val="1B1B1B"/>
                </a:solidFill>
                <a:latin typeface="Arimo"/>
                <a:ea typeface="Arimo"/>
                <a:cs typeface="Arimo"/>
                <a:sym typeface="Arimo"/>
              </a:rPr>
              <a:t>условие</a:t>
            </a:r>
            <a:r>
              <a:rPr b="0" i="0" lang="ru-RU" sz="2600" u="none" cap="none" strike="noStrike">
                <a:solidFill>
                  <a:srgbClr val="1B1B1B"/>
                </a:solidFill>
                <a:latin typeface="Inter"/>
                <a:ea typeface="Inter"/>
                <a:cs typeface="Inter"/>
                <a:sym typeface="Inter"/>
              </a:rPr>
              <a:t> истинно, </a:t>
            </a:r>
            <a:r>
              <a:rPr b="0" i="0" lang="ru-RU" sz="2600" u="none" cap="none" strike="noStrike">
                <a:solidFill>
                  <a:srgbClr val="1B1B1B"/>
                </a:solidFill>
                <a:latin typeface="Arimo"/>
                <a:ea typeface="Arimo"/>
                <a:cs typeface="Arimo"/>
                <a:sym typeface="Arimo"/>
              </a:rPr>
              <a:t>выражения</a:t>
            </a:r>
            <a:r>
              <a:rPr b="0" i="0" lang="ru-RU" sz="2600" u="none" cap="none" strike="noStrike">
                <a:solidFill>
                  <a:srgbClr val="1B1B1B"/>
                </a:solidFill>
                <a:latin typeface="Inter"/>
                <a:ea typeface="Inter"/>
                <a:cs typeface="Inter"/>
                <a:sym typeface="Inter"/>
              </a:rPr>
              <a:t> выполнятся снова. В конце каждого прохода </a:t>
            </a:r>
            <a:r>
              <a:rPr b="0" i="0" lang="ru-RU" sz="2600" u="none" cap="none" strike="noStrike">
                <a:solidFill>
                  <a:srgbClr val="1B1B1B"/>
                </a:solidFill>
                <a:latin typeface="Arimo"/>
                <a:ea typeface="Arimo"/>
                <a:cs typeface="Arimo"/>
                <a:sym typeface="Arimo"/>
              </a:rPr>
              <a:t>условие</a:t>
            </a:r>
            <a:r>
              <a:rPr b="0" i="0" lang="ru-RU" sz="2600" u="none" cap="none" strike="noStrike">
                <a:solidFill>
                  <a:srgbClr val="1B1B1B"/>
                </a:solidFill>
                <a:latin typeface="Inter"/>
                <a:ea typeface="Inter"/>
                <a:cs typeface="Inter"/>
                <a:sym typeface="Inter"/>
              </a:rPr>
              <a:t> проверяется. Если </a:t>
            </a:r>
            <a:r>
              <a:rPr b="0" i="0" lang="ru-RU" sz="2600" u="none" cap="none" strike="noStrike">
                <a:solidFill>
                  <a:srgbClr val="1B1B1B"/>
                </a:solidFill>
                <a:latin typeface="Arimo"/>
                <a:ea typeface="Arimo"/>
                <a:cs typeface="Arimo"/>
                <a:sym typeface="Arimo"/>
              </a:rPr>
              <a:t>условие</a:t>
            </a:r>
            <a:r>
              <a:rPr b="0" i="0" lang="ru-RU" sz="2600" u="none" cap="none" strike="noStrike">
                <a:solidFill>
                  <a:srgbClr val="1B1B1B"/>
                </a:solidFill>
                <a:latin typeface="Inter"/>
                <a:ea typeface="Inter"/>
                <a:cs typeface="Inter"/>
                <a:sym typeface="Inter"/>
              </a:rPr>
              <a:t> ложно, выполнение приостанавливается и управление передаётся выражению после </a:t>
            </a:r>
            <a:r>
              <a:rPr b="0" i="0" lang="ru-RU" sz="2600" u="none" cap="none" strike="noStrike">
                <a:solidFill>
                  <a:srgbClr val="1B1B1B"/>
                </a:solidFill>
                <a:latin typeface="Arimo"/>
                <a:ea typeface="Arimo"/>
                <a:cs typeface="Arimo"/>
                <a:sym typeface="Arimo"/>
              </a:rPr>
              <a:t>do...while</a:t>
            </a:r>
            <a:r>
              <a:rPr b="0" i="0" lang="ru-RU" sz="2600" u="none" cap="none" strike="noStrike">
                <a:solidFill>
                  <a:srgbClr val="1B1B1B"/>
                </a:solidFill>
                <a:latin typeface="Inter"/>
                <a:ea typeface="Inter"/>
                <a:cs typeface="Inter"/>
                <a:sym typeface="Inter"/>
              </a:rPr>
              <a:t>.</a:t>
            </a:r>
            <a:endParaRPr b="0" i="0" sz="2600" u="none" cap="none" strike="noStrike">
              <a:solidFill>
                <a:schemeClr val="dk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5"/>
          <p:cNvSpPr/>
          <p:nvPr/>
        </p:nvSpPr>
        <p:spPr>
          <a:xfrm>
            <a:off x="348343" y="414956"/>
            <a:ext cx="11495314" cy="526297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B1B1B"/>
              </a:buClr>
              <a:buSzPts val="2800"/>
              <a:buFont typeface="Inter"/>
              <a:buNone/>
            </a:pPr>
            <a:r>
              <a:rPr b="1" i="0" lang="ru-RU" sz="2800" u="sng" cap="none" strike="noStrike">
                <a:solidFill>
                  <a:schemeClr val="hlink"/>
                </a:solidFill>
                <a:latin typeface="Inter"/>
                <a:ea typeface="Inter"/>
                <a:cs typeface="Inter"/>
                <a:sym typeface="Inter"/>
                <a:hlinkClick r:id="rId3"/>
              </a:rPr>
              <a:t>Цикл </a:t>
            </a:r>
            <a:r>
              <a:rPr b="1" i="0" lang="ru-RU" sz="2800" u="sng" cap="none" strike="noStrike">
                <a:solidFill>
                  <a:schemeClr val="hlink"/>
                </a:solidFill>
                <a:latin typeface="Arimo"/>
                <a:ea typeface="Arimo"/>
                <a:cs typeface="Arimo"/>
                <a:sym typeface="Arimo"/>
                <a:hlinkClick r:id="rId4"/>
              </a:rPr>
              <a:t>while</a:t>
            </a:r>
            <a:endParaRPr b="1" i="0" sz="2800" u="none" cap="none" strike="noStrike">
              <a:solidFill>
                <a:srgbClr val="1B1B1B"/>
              </a:solidFill>
              <a:latin typeface="Inter"/>
              <a:ea typeface="Inter"/>
              <a:cs typeface="Inter"/>
              <a:sym typeface="Inter"/>
            </a:endParaRPr>
          </a:p>
          <a:p>
            <a:pPr indent="0" lvl="0" marL="0" marR="0" rtl="0" algn="l">
              <a:lnSpc>
                <a:spcPct val="100000"/>
              </a:lnSpc>
              <a:spcBef>
                <a:spcPts val="0"/>
              </a:spcBef>
              <a:spcAft>
                <a:spcPts val="0"/>
              </a:spcAft>
              <a:buClr>
                <a:srgbClr val="1B1B1B"/>
              </a:buClr>
              <a:buSzPts val="2800"/>
              <a:buFont typeface="Inter"/>
              <a:buNone/>
            </a:pPr>
            <a:r>
              <a:rPr b="0" i="0" lang="ru-RU" sz="2800" u="none" cap="none" strike="noStrike">
                <a:solidFill>
                  <a:srgbClr val="1B1B1B"/>
                </a:solidFill>
                <a:latin typeface="Inter"/>
                <a:ea typeface="Inter"/>
                <a:cs typeface="Inter"/>
                <a:sym typeface="Inter"/>
              </a:rPr>
              <a:t>Цикл </a:t>
            </a:r>
            <a:r>
              <a:rPr b="0" i="0" lang="ru-RU" sz="2800" u="sng" cap="none" strike="noStrike">
                <a:solidFill>
                  <a:schemeClr val="hlink"/>
                </a:solidFill>
                <a:latin typeface="Arimo"/>
                <a:ea typeface="Arimo"/>
                <a:cs typeface="Arimo"/>
                <a:sym typeface="Arimo"/>
                <a:hlinkClick r:id="rId5"/>
              </a:rPr>
              <a:t>while</a:t>
            </a:r>
            <a:r>
              <a:rPr b="0" i="0" lang="ru-RU" sz="2800" u="none" cap="none" strike="noStrike">
                <a:solidFill>
                  <a:srgbClr val="1B1B1B"/>
                </a:solidFill>
                <a:latin typeface="Inter"/>
                <a:ea typeface="Inter"/>
                <a:cs typeface="Inter"/>
                <a:sym typeface="Inter"/>
              </a:rPr>
              <a:t> выполняет выражения пока условие истинно. Выглядит он так:</a:t>
            </a:r>
            <a:endParaRPr b="0" i="0" sz="2800" u="none" cap="none" strike="noStrike">
              <a:solidFill>
                <a:srgbClr val="1B1B1B"/>
              </a:solidFill>
              <a:latin typeface="Arimo"/>
              <a:ea typeface="Arimo"/>
              <a:cs typeface="Arimo"/>
              <a:sym typeface="Arimo"/>
            </a:endParaRPr>
          </a:p>
          <a:p>
            <a:pPr indent="0" lvl="0" marL="0" marR="0" rtl="0" algn="l">
              <a:lnSpc>
                <a:spcPct val="100000"/>
              </a:lnSpc>
              <a:spcBef>
                <a:spcPts val="0"/>
              </a:spcBef>
              <a:spcAft>
                <a:spcPts val="0"/>
              </a:spcAft>
              <a:buClr>
                <a:srgbClr val="1B1B1B"/>
              </a:buClr>
              <a:buSzPts val="2800"/>
              <a:buFont typeface="Arimo"/>
              <a:buNone/>
            </a:pPr>
            <a:r>
              <a:rPr b="0" i="0" lang="ru-RU" sz="2800" u="none" cap="none" strike="noStrike">
                <a:solidFill>
                  <a:srgbClr val="1B1B1B"/>
                </a:solidFill>
                <a:latin typeface="Arimo"/>
                <a:ea typeface="Arimo"/>
                <a:cs typeface="Arimo"/>
                <a:sym typeface="Arimo"/>
              </a:rPr>
              <a:t>while (условие) выражения </a:t>
            </a:r>
            <a:endParaRPr b="0" i="0" sz="2800" u="none" cap="none" strike="noStrike">
              <a:solidFill>
                <a:srgbClr val="1B1B1B"/>
              </a:solidFill>
              <a:latin typeface="Inter"/>
              <a:ea typeface="Inter"/>
              <a:cs typeface="Inter"/>
              <a:sym typeface="Inter"/>
            </a:endParaRPr>
          </a:p>
          <a:p>
            <a:pPr indent="0" lvl="0" marL="0" marR="0" rtl="0" algn="l">
              <a:lnSpc>
                <a:spcPct val="100000"/>
              </a:lnSpc>
              <a:spcBef>
                <a:spcPts val="0"/>
              </a:spcBef>
              <a:spcAft>
                <a:spcPts val="0"/>
              </a:spcAft>
              <a:buClr>
                <a:srgbClr val="1B1B1B"/>
              </a:buClr>
              <a:buSzPts val="2800"/>
              <a:buFont typeface="Inter"/>
              <a:buNone/>
            </a:pPr>
            <a:r>
              <a:rPr b="0" i="0" lang="ru-RU" sz="2800" u="none" cap="none" strike="noStrike">
                <a:solidFill>
                  <a:srgbClr val="1B1B1B"/>
                </a:solidFill>
                <a:latin typeface="Inter"/>
                <a:ea typeface="Inter"/>
                <a:cs typeface="Inter"/>
                <a:sym typeface="Inter"/>
              </a:rPr>
              <a:t>Если </a:t>
            </a:r>
            <a:r>
              <a:rPr b="0" i="0" lang="ru-RU" sz="2800" u="none" cap="none" strike="noStrike">
                <a:solidFill>
                  <a:srgbClr val="1B1B1B"/>
                </a:solidFill>
                <a:latin typeface="Arimo"/>
                <a:ea typeface="Arimo"/>
                <a:cs typeface="Arimo"/>
                <a:sym typeface="Arimo"/>
              </a:rPr>
              <a:t>условие</a:t>
            </a:r>
            <a:r>
              <a:rPr b="0" i="0" lang="ru-RU" sz="2800" u="none" cap="none" strike="noStrike">
                <a:solidFill>
                  <a:srgbClr val="1B1B1B"/>
                </a:solidFill>
                <a:latin typeface="Inter"/>
                <a:ea typeface="Inter"/>
                <a:cs typeface="Inter"/>
                <a:sym typeface="Inter"/>
              </a:rPr>
              <a:t> становится ложным, выражения в цикле перестают выполняться и управление переходит к выражению после цикла.</a:t>
            </a:r>
            <a:endParaRPr/>
          </a:p>
          <a:p>
            <a:pPr indent="0" lvl="0" marL="0" marR="0" rtl="0" algn="l">
              <a:lnSpc>
                <a:spcPct val="100000"/>
              </a:lnSpc>
              <a:spcBef>
                <a:spcPts val="0"/>
              </a:spcBef>
              <a:spcAft>
                <a:spcPts val="0"/>
              </a:spcAft>
              <a:buClr>
                <a:srgbClr val="1B1B1B"/>
              </a:buClr>
              <a:buSzPts val="2800"/>
              <a:buFont typeface="Arimo"/>
              <a:buNone/>
            </a:pPr>
            <a:r>
              <a:rPr b="0" i="0" lang="ru-RU" sz="2800" u="none" cap="none" strike="noStrike">
                <a:solidFill>
                  <a:srgbClr val="1B1B1B"/>
                </a:solidFill>
                <a:latin typeface="Arimo"/>
                <a:ea typeface="Arimo"/>
                <a:cs typeface="Arimo"/>
                <a:sym typeface="Arimo"/>
              </a:rPr>
              <a:t>Условие</a:t>
            </a:r>
            <a:r>
              <a:rPr b="0" i="0" lang="ru-RU" sz="2800" u="none" cap="none" strike="noStrike">
                <a:solidFill>
                  <a:srgbClr val="1B1B1B"/>
                </a:solidFill>
                <a:latin typeface="Inter"/>
                <a:ea typeface="Inter"/>
                <a:cs typeface="Inter"/>
                <a:sym typeface="Inter"/>
              </a:rPr>
              <a:t> проверяется на истинность до того, как выполняются </a:t>
            </a:r>
            <a:r>
              <a:rPr b="0" i="0" lang="ru-RU" sz="2800" u="none" cap="none" strike="noStrike">
                <a:solidFill>
                  <a:srgbClr val="1B1B1B"/>
                </a:solidFill>
                <a:latin typeface="Arimo"/>
                <a:ea typeface="Arimo"/>
                <a:cs typeface="Arimo"/>
                <a:sym typeface="Arimo"/>
              </a:rPr>
              <a:t>выражения</a:t>
            </a:r>
            <a:r>
              <a:rPr b="0" i="0" lang="ru-RU" sz="2800" u="none" cap="none" strike="noStrike">
                <a:solidFill>
                  <a:srgbClr val="1B1B1B"/>
                </a:solidFill>
                <a:latin typeface="Inter"/>
                <a:ea typeface="Inter"/>
                <a:cs typeface="Inter"/>
                <a:sym typeface="Inter"/>
              </a:rPr>
              <a:t> в цикле. Если </a:t>
            </a:r>
            <a:r>
              <a:rPr b="0" i="0" lang="ru-RU" sz="2800" u="none" cap="none" strike="noStrike">
                <a:solidFill>
                  <a:srgbClr val="1B1B1B"/>
                </a:solidFill>
                <a:latin typeface="Arimo"/>
                <a:ea typeface="Arimo"/>
                <a:cs typeface="Arimo"/>
                <a:sym typeface="Arimo"/>
              </a:rPr>
              <a:t>условие</a:t>
            </a:r>
            <a:r>
              <a:rPr b="0" i="0" lang="ru-RU" sz="2800" u="none" cap="none" strike="noStrike">
                <a:solidFill>
                  <a:srgbClr val="1B1B1B"/>
                </a:solidFill>
                <a:latin typeface="Inter"/>
                <a:ea typeface="Inter"/>
                <a:cs typeface="Inter"/>
                <a:sym typeface="Inter"/>
              </a:rPr>
              <a:t> истинно, выполняются </a:t>
            </a:r>
            <a:r>
              <a:rPr b="0" i="0" lang="ru-RU" sz="2800" u="none" cap="none" strike="noStrike">
                <a:solidFill>
                  <a:srgbClr val="1B1B1B"/>
                </a:solidFill>
                <a:latin typeface="Arimo"/>
                <a:ea typeface="Arimo"/>
                <a:cs typeface="Arimo"/>
                <a:sym typeface="Arimo"/>
              </a:rPr>
              <a:t>выражения</a:t>
            </a:r>
            <a:r>
              <a:rPr b="0" i="0" lang="ru-RU" sz="2800" u="none" cap="none" strike="noStrike">
                <a:solidFill>
                  <a:srgbClr val="1B1B1B"/>
                </a:solidFill>
                <a:latin typeface="Inter"/>
                <a:ea typeface="Inter"/>
                <a:cs typeface="Inter"/>
                <a:sym typeface="Inter"/>
              </a:rPr>
              <a:t>, а затем условие проверяется снова. Если </a:t>
            </a:r>
            <a:r>
              <a:rPr b="0" i="0" lang="ru-RU" sz="2800" u="none" cap="none" strike="noStrike">
                <a:solidFill>
                  <a:srgbClr val="1B1B1B"/>
                </a:solidFill>
                <a:latin typeface="Arimo"/>
                <a:ea typeface="Arimo"/>
                <a:cs typeface="Arimo"/>
                <a:sym typeface="Arimo"/>
              </a:rPr>
              <a:t>условие</a:t>
            </a:r>
            <a:r>
              <a:rPr b="0" i="0" lang="ru-RU" sz="2800" u="none" cap="none" strike="noStrike">
                <a:solidFill>
                  <a:srgbClr val="1B1B1B"/>
                </a:solidFill>
                <a:latin typeface="Inter"/>
                <a:ea typeface="Inter"/>
                <a:cs typeface="Inter"/>
                <a:sym typeface="Inter"/>
              </a:rPr>
              <a:t> ложно, выполнение приостанавливается и управление переходит к выражению после </a:t>
            </a:r>
            <a:r>
              <a:rPr b="0" i="0" lang="ru-RU" sz="2800" u="none" cap="none" strike="noStrike">
                <a:solidFill>
                  <a:srgbClr val="1B1B1B"/>
                </a:solidFill>
                <a:latin typeface="Arimo"/>
                <a:ea typeface="Arimo"/>
                <a:cs typeface="Arimo"/>
                <a:sym typeface="Arimo"/>
              </a:rPr>
              <a:t>while</a:t>
            </a:r>
            <a:r>
              <a:rPr b="0" i="0" lang="ru-RU" sz="2800" u="none" cap="none" strike="noStrike">
                <a:solidFill>
                  <a:srgbClr val="1B1B1B"/>
                </a:solidFill>
                <a:latin typeface="Inter"/>
                <a:ea typeface="Inter"/>
                <a:cs typeface="Inter"/>
                <a:sym typeface="Inter"/>
              </a:rPr>
              <a:t>.</a:t>
            </a:r>
            <a:endParaRPr/>
          </a:p>
          <a:p>
            <a:pPr indent="0" lvl="0" marL="0" marR="0" rtl="0" algn="l">
              <a:lnSpc>
                <a:spcPct val="100000"/>
              </a:lnSpc>
              <a:spcBef>
                <a:spcPts val="0"/>
              </a:spcBef>
              <a:spcAft>
                <a:spcPts val="0"/>
              </a:spcAft>
              <a:buClr>
                <a:srgbClr val="1B1B1B"/>
              </a:buClr>
              <a:buSzPts val="2800"/>
              <a:buFont typeface="Inter"/>
              <a:buNone/>
            </a:pPr>
            <a:r>
              <a:rPr b="0" i="0" lang="ru-RU" sz="2800" u="none" cap="none" strike="noStrike">
                <a:solidFill>
                  <a:srgbClr val="1B1B1B"/>
                </a:solidFill>
                <a:latin typeface="Inter"/>
                <a:ea typeface="Inter"/>
                <a:cs typeface="Inter"/>
                <a:sym typeface="Inter"/>
              </a:rPr>
              <a:t>Чтобы использовать несколько выражений, используйте блок выражение </a:t>
            </a:r>
            <a:r>
              <a:rPr b="0" i="0" lang="ru-RU" sz="2800" u="none" cap="none" strike="noStrike">
                <a:solidFill>
                  <a:srgbClr val="1B1B1B"/>
                </a:solidFill>
                <a:latin typeface="Arimo"/>
                <a:ea typeface="Arimo"/>
                <a:cs typeface="Arimo"/>
                <a:sym typeface="Arimo"/>
              </a:rPr>
              <a:t>{ ... }</a:t>
            </a:r>
            <a:r>
              <a:rPr b="0" i="0" lang="ru-RU" sz="2800" u="none" cap="none" strike="noStrike">
                <a:solidFill>
                  <a:srgbClr val="1B1B1B"/>
                </a:solidFill>
                <a:latin typeface="Inter"/>
                <a:ea typeface="Inter"/>
                <a:cs typeface="Inter"/>
                <a:sym typeface="Inter"/>
              </a:rPr>
              <a:t>, чтобы сгруппировать их.</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96" name="Shape 496"/>
        <p:cNvGrpSpPr/>
        <p:nvPr/>
      </p:nvGrpSpPr>
      <p:grpSpPr>
        <a:xfrm>
          <a:off x="0" y="0"/>
          <a:ext cx="0" cy="0"/>
          <a:chOff x="0" y="0"/>
          <a:chExt cx="0" cy="0"/>
        </a:xfrm>
      </p:grpSpPr>
      <p:sp>
        <p:nvSpPr>
          <p:cNvPr id="497" name="Google Shape;497;p76"/>
          <p:cNvSpPr txBox="1"/>
          <p:nvPr>
            <p:ph type="title"/>
          </p:nvPr>
        </p:nvSpPr>
        <p:spPr>
          <a:xfrm>
            <a:off x="522514" y="286603"/>
            <a:ext cx="10633166" cy="1200329"/>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FF0000"/>
              </a:buClr>
              <a:buSzPct val="100000"/>
              <a:buFont typeface="Calibri"/>
              <a:buNone/>
            </a:pPr>
            <a:r>
              <a:rPr b="1" i="1" lang="ru-RU">
                <a:solidFill>
                  <a:srgbClr val="FF0000"/>
                </a:solidFill>
              </a:rPr>
              <a:t>32) Охарактеризовать оператор выбора SWITCH в языке JavaScript</a:t>
            </a:r>
            <a:endParaRPr b="1" i="1">
              <a:solidFill>
                <a:srgbClr val="FF0000"/>
              </a:solidFill>
            </a:endParaRPr>
          </a:p>
        </p:txBody>
      </p:sp>
      <p:sp>
        <p:nvSpPr>
          <p:cNvPr id="498" name="Google Shape;498;p76"/>
          <p:cNvSpPr/>
          <p:nvPr/>
        </p:nvSpPr>
        <p:spPr>
          <a:xfrm>
            <a:off x="350829" y="1388433"/>
            <a:ext cx="10957871" cy="101566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13130"/>
              </a:buClr>
              <a:buSzPts val="2000"/>
              <a:buFont typeface="Arial"/>
              <a:buNone/>
            </a:pPr>
            <a:r>
              <a:rPr b="0" i="0" lang="ru-RU" sz="2000" u="none" cap="none" strike="noStrike">
                <a:solidFill>
                  <a:srgbClr val="313130"/>
                </a:solidFill>
                <a:latin typeface="Arial"/>
                <a:ea typeface="Arial"/>
                <a:cs typeface="Arial"/>
                <a:sym typeface="Arial"/>
              </a:rPr>
              <a:t>Конструкция </a:t>
            </a:r>
            <a:r>
              <a:rPr b="1" i="0" lang="ru-RU" sz="2000" u="none" cap="none" strike="noStrike">
                <a:solidFill>
                  <a:srgbClr val="313130"/>
                </a:solidFill>
                <a:latin typeface="Consolas"/>
                <a:ea typeface="Consolas"/>
                <a:cs typeface="Consolas"/>
                <a:sym typeface="Consolas"/>
              </a:rPr>
              <a:t>switch</a:t>
            </a:r>
            <a:r>
              <a:rPr b="0" i="0" lang="ru-RU" sz="2000" u="none" cap="none" strike="noStrike">
                <a:solidFill>
                  <a:srgbClr val="313130"/>
                </a:solidFill>
                <a:latin typeface="Arial"/>
                <a:ea typeface="Arial"/>
                <a:cs typeface="Arial"/>
                <a:sym typeface="Arial"/>
              </a:rPr>
              <a:t> заменяет собой сразу несколько </a:t>
            </a:r>
            <a:r>
              <a:rPr b="1" i="0" lang="ru-RU" sz="2000" u="none" cap="none" strike="noStrike">
                <a:solidFill>
                  <a:srgbClr val="313130"/>
                </a:solidFill>
                <a:latin typeface="Consolas"/>
                <a:ea typeface="Consolas"/>
                <a:cs typeface="Consolas"/>
                <a:sym typeface="Consolas"/>
              </a:rPr>
              <a:t>if</a:t>
            </a:r>
            <a:r>
              <a:rPr b="0" i="0" lang="ru-RU" sz="2000" u="none" cap="none" strike="noStrike">
                <a:solidFill>
                  <a:srgbClr val="313130"/>
                </a:solidFill>
                <a:latin typeface="Arial"/>
                <a:ea typeface="Arial"/>
                <a:cs typeface="Arial"/>
                <a:sym typeface="Arial"/>
              </a:rPr>
              <a:t>.</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13130"/>
              </a:buClr>
              <a:buSzPts val="2000"/>
              <a:buFont typeface="Arial"/>
              <a:buNone/>
            </a:pPr>
            <a:r>
              <a:rPr b="0" i="0" lang="ru-RU" sz="2000" u="none" cap="none" strike="noStrike">
                <a:solidFill>
                  <a:srgbClr val="313130"/>
                </a:solidFill>
                <a:latin typeface="Arial"/>
                <a:ea typeface="Arial"/>
                <a:cs typeface="Arial"/>
                <a:sym typeface="Arial"/>
              </a:rPr>
              <a:t>Она представляет собой более наглядный способ сравнить выражение сразу с несколькими вариантами.</a:t>
            </a:r>
            <a:endParaRPr b="0" i="0" sz="2000" u="none" cap="none" strike="noStrike">
              <a:solidFill>
                <a:schemeClr val="dk1"/>
              </a:solidFill>
              <a:latin typeface="Arial"/>
              <a:ea typeface="Arial"/>
              <a:cs typeface="Arial"/>
              <a:sym typeface="Arial"/>
            </a:endParaRPr>
          </a:p>
        </p:txBody>
      </p:sp>
      <p:sp>
        <p:nvSpPr>
          <p:cNvPr id="499" name="Google Shape;499;p76"/>
          <p:cNvSpPr/>
          <p:nvPr/>
        </p:nvSpPr>
        <p:spPr>
          <a:xfrm>
            <a:off x="350829" y="2305597"/>
            <a:ext cx="11490342" cy="4552403"/>
          </a:xfrm>
          <a:prstGeom prst="rect">
            <a:avLst/>
          </a:prstGeom>
          <a:solidFill>
            <a:srgbClr val="FFFFFF"/>
          </a:solidFill>
          <a:ln>
            <a:noFill/>
          </a:ln>
        </p:spPr>
        <p:txBody>
          <a:bodyPr anchorCtr="0" anchor="ctr" bIns="196775" lIns="0" spcFirstLastPara="1" rIns="0" wrap="square" tIns="196775">
            <a:noAutofit/>
          </a:bodyPr>
          <a:lstStyle/>
          <a:p>
            <a:pPr indent="0" lvl="0" marL="0" marR="0" rtl="0" algn="l">
              <a:lnSpc>
                <a:spcPct val="100000"/>
              </a:lnSpc>
              <a:spcBef>
                <a:spcPts val="0"/>
              </a:spcBef>
              <a:spcAft>
                <a:spcPts val="0"/>
              </a:spcAft>
              <a:buClr>
                <a:srgbClr val="313130"/>
              </a:buClr>
              <a:buSzPts val="1800"/>
              <a:buFont typeface="Arial"/>
              <a:buNone/>
            </a:pPr>
            <a:r>
              <a:rPr b="0" i="0" lang="ru-RU" sz="1800" u="none" cap="none" strike="noStrike">
                <a:solidFill>
                  <a:srgbClr val="313130"/>
                </a:solidFill>
                <a:latin typeface="Arial"/>
                <a:ea typeface="Arial"/>
                <a:cs typeface="Arial"/>
                <a:sym typeface="Arial"/>
              </a:rPr>
              <a:t>Конструкция </a:t>
            </a:r>
            <a:r>
              <a:rPr b="0" i="0" lang="ru-RU" sz="1800" u="none" cap="none" strike="noStrike">
                <a:solidFill>
                  <a:srgbClr val="313130"/>
                </a:solidFill>
                <a:latin typeface="Consolas"/>
                <a:ea typeface="Consolas"/>
                <a:cs typeface="Consolas"/>
                <a:sym typeface="Consolas"/>
              </a:rPr>
              <a:t>switch</a:t>
            </a:r>
            <a:r>
              <a:rPr b="0" i="0" lang="ru-RU" sz="1800" u="none" cap="none" strike="noStrike">
                <a:solidFill>
                  <a:srgbClr val="313130"/>
                </a:solidFill>
                <a:latin typeface="Arial"/>
                <a:ea typeface="Arial"/>
                <a:cs typeface="Arial"/>
                <a:sym typeface="Arial"/>
              </a:rPr>
              <a:t> имеет один или более блок </a:t>
            </a:r>
            <a:r>
              <a:rPr b="0" i="0" lang="ru-RU" sz="1800" u="none" cap="none" strike="noStrike">
                <a:solidFill>
                  <a:srgbClr val="313130"/>
                </a:solidFill>
                <a:latin typeface="Consolas"/>
                <a:ea typeface="Consolas"/>
                <a:cs typeface="Consolas"/>
                <a:sym typeface="Consolas"/>
              </a:rPr>
              <a:t>case</a:t>
            </a:r>
            <a:r>
              <a:rPr b="0" i="0" lang="ru-RU" sz="1800" u="none" cap="none" strike="noStrike">
                <a:solidFill>
                  <a:srgbClr val="313130"/>
                </a:solidFill>
                <a:latin typeface="Arial"/>
                <a:ea typeface="Arial"/>
                <a:cs typeface="Arial"/>
                <a:sym typeface="Arial"/>
              </a:rPr>
              <a:t> и необязательный блок </a:t>
            </a:r>
            <a:r>
              <a:rPr b="0" i="0" lang="ru-RU" sz="1800" u="none" cap="none" strike="noStrike">
                <a:solidFill>
                  <a:srgbClr val="313130"/>
                </a:solidFill>
                <a:latin typeface="Consolas"/>
                <a:ea typeface="Consolas"/>
                <a:cs typeface="Consolas"/>
                <a:sym typeface="Consolas"/>
              </a:rPr>
              <a:t>default</a:t>
            </a:r>
            <a:r>
              <a:rPr b="0" i="0" lang="ru-RU" sz="1800" u="none" cap="none" strike="noStrike">
                <a:solidFill>
                  <a:srgbClr val="313130"/>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13130"/>
              </a:buClr>
              <a:buSzPts val="1800"/>
              <a:buFont typeface="Arial"/>
              <a:buNone/>
            </a:pPr>
            <a:r>
              <a:rPr b="0" i="0" lang="ru-RU" sz="1800" u="none" cap="none" strike="noStrike">
                <a:solidFill>
                  <a:srgbClr val="313130"/>
                </a:solidFill>
                <a:latin typeface="Arial"/>
                <a:ea typeface="Arial"/>
                <a:cs typeface="Arial"/>
                <a:sym typeface="Arial"/>
              </a:rPr>
              <a:t>Выглядит она так:</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13130"/>
              </a:buClr>
              <a:buSzPts val="1800"/>
              <a:buFont typeface="Consolas"/>
              <a:buNone/>
            </a:pPr>
            <a:r>
              <a:rPr b="0" i="0" lang="ru-RU" sz="1800" u="none" cap="none" strike="noStrike">
                <a:solidFill>
                  <a:srgbClr val="313130"/>
                </a:solidFill>
                <a:latin typeface="Consolas"/>
                <a:ea typeface="Consolas"/>
                <a:cs typeface="Consolas"/>
                <a:sym typeface="Consolas"/>
              </a:rPr>
              <a:t>switch(x) { </a:t>
            </a:r>
            <a:endParaRPr/>
          </a:p>
          <a:p>
            <a:pPr indent="0" lvl="0" marL="0" marR="0" rtl="0" algn="l">
              <a:lnSpc>
                <a:spcPct val="100000"/>
              </a:lnSpc>
              <a:spcBef>
                <a:spcPts val="0"/>
              </a:spcBef>
              <a:spcAft>
                <a:spcPts val="0"/>
              </a:spcAft>
              <a:buClr>
                <a:srgbClr val="313130"/>
              </a:buClr>
              <a:buSzPts val="1800"/>
              <a:buFont typeface="Consolas"/>
              <a:buNone/>
            </a:pPr>
            <a:r>
              <a:rPr b="0" i="0" lang="ru-RU" sz="1800" u="none" cap="none" strike="noStrike">
                <a:solidFill>
                  <a:srgbClr val="313130"/>
                </a:solidFill>
                <a:latin typeface="Consolas"/>
                <a:ea typeface="Consolas"/>
                <a:cs typeface="Consolas"/>
                <a:sym typeface="Consolas"/>
              </a:rPr>
              <a:t>case 'value1': // if (x === 'value1’) </a:t>
            </a:r>
            <a:endParaRPr/>
          </a:p>
          <a:p>
            <a:pPr indent="0" lvl="0" marL="0" marR="0" rtl="0" algn="l">
              <a:lnSpc>
                <a:spcPct val="100000"/>
              </a:lnSpc>
              <a:spcBef>
                <a:spcPts val="0"/>
              </a:spcBef>
              <a:spcAft>
                <a:spcPts val="0"/>
              </a:spcAft>
              <a:buClr>
                <a:srgbClr val="313130"/>
              </a:buClr>
              <a:buSzPts val="1800"/>
              <a:buFont typeface="Consolas"/>
              <a:buNone/>
            </a:pPr>
            <a:r>
              <a:rPr b="0" i="0" lang="ru-RU" sz="1800" u="none" cap="none" strike="noStrike">
                <a:solidFill>
                  <a:srgbClr val="31313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313130"/>
              </a:buClr>
              <a:buSzPts val="1800"/>
              <a:buFont typeface="Consolas"/>
              <a:buNone/>
            </a:pPr>
            <a:r>
              <a:rPr b="0" i="0" lang="ru-RU" sz="1800" u="none" cap="none" strike="noStrike">
                <a:solidFill>
                  <a:srgbClr val="313130"/>
                </a:solidFill>
                <a:latin typeface="Consolas"/>
                <a:ea typeface="Consolas"/>
                <a:cs typeface="Consolas"/>
                <a:sym typeface="Consolas"/>
              </a:rPr>
              <a:t>[break] </a:t>
            </a:r>
            <a:endParaRPr/>
          </a:p>
          <a:p>
            <a:pPr indent="0" lvl="0" marL="0" marR="0" rtl="0" algn="l">
              <a:lnSpc>
                <a:spcPct val="100000"/>
              </a:lnSpc>
              <a:spcBef>
                <a:spcPts val="0"/>
              </a:spcBef>
              <a:spcAft>
                <a:spcPts val="0"/>
              </a:spcAft>
              <a:buClr>
                <a:srgbClr val="313130"/>
              </a:buClr>
              <a:buSzPts val="1800"/>
              <a:buFont typeface="Consolas"/>
              <a:buNone/>
            </a:pPr>
            <a:r>
              <a:rPr b="0" i="0" lang="ru-RU" sz="1800" u="none" cap="none" strike="noStrike">
                <a:solidFill>
                  <a:srgbClr val="313130"/>
                </a:solidFill>
                <a:latin typeface="Consolas"/>
                <a:ea typeface="Consolas"/>
                <a:cs typeface="Consolas"/>
                <a:sym typeface="Consolas"/>
              </a:rPr>
              <a:t>case 'value2': // if (x === 'value2’) </a:t>
            </a:r>
            <a:endParaRPr/>
          </a:p>
          <a:p>
            <a:pPr indent="0" lvl="0" marL="0" marR="0" rtl="0" algn="l">
              <a:lnSpc>
                <a:spcPct val="100000"/>
              </a:lnSpc>
              <a:spcBef>
                <a:spcPts val="0"/>
              </a:spcBef>
              <a:spcAft>
                <a:spcPts val="0"/>
              </a:spcAft>
              <a:buClr>
                <a:srgbClr val="313130"/>
              </a:buClr>
              <a:buSzPts val="1800"/>
              <a:buFont typeface="Consolas"/>
              <a:buNone/>
            </a:pPr>
            <a:r>
              <a:rPr b="0" i="0" lang="ru-RU" sz="1800" u="none" cap="none" strike="noStrike">
                <a:solidFill>
                  <a:srgbClr val="313130"/>
                </a:solidFill>
                <a:latin typeface="Consolas"/>
                <a:ea typeface="Consolas"/>
                <a:cs typeface="Consolas"/>
                <a:sym typeface="Consolas"/>
              </a:rPr>
              <a:t>... </a:t>
            </a:r>
            <a:endParaRPr/>
          </a:p>
          <a:p>
            <a:pPr indent="0" lvl="0" marL="0" marR="0" rtl="0" algn="l">
              <a:lnSpc>
                <a:spcPct val="100000"/>
              </a:lnSpc>
              <a:spcBef>
                <a:spcPts val="0"/>
              </a:spcBef>
              <a:spcAft>
                <a:spcPts val="0"/>
              </a:spcAft>
              <a:buClr>
                <a:srgbClr val="313130"/>
              </a:buClr>
              <a:buSzPts val="1800"/>
              <a:buFont typeface="Consolas"/>
              <a:buNone/>
            </a:pPr>
            <a:r>
              <a:rPr b="0" i="0" lang="ru-RU" sz="1800" u="none" cap="none" strike="noStrike">
                <a:solidFill>
                  <a:srgbClr val="313130"/>
                </a:solidFill>
                <a:latin typeface="Consolas"/>
                <a:ea typeface="Consolas"/>
                <a:cs typeface="Consolas"/>
                <a:sym typeface="Consolas"/>
              </a:rPr>
              <a:t>[break]</a:t>
            </a:r>
            <a:endParaRPr/>
          </a:p>
          <a:p>
            <a:pPr indent="0" lvl="0" marL="0" marR="0" rtl="0" algn="l">
              <a:lnSpc>
                <a:spcPct val="100000"/>
              </a:lnSpc>
              <a:spcBef>
                <a:spcPts val="0"/>
              </a:spcBef>
              <a:spcAft>
                <a:spcPts val="0"/>
              </a:spcAft>
              <a:buClr>
                <a:srgbClr val="313130"/>
              </a:buClr>
              <a:buSzPts val="1800"/>
              <a:buFont typeface="Consolas"/>
              <a:buNone/>
            </a:pPr>
            <a:r>
              <a:rPr b="0" i="0" lang="ru-RU" sz="1800" u="none" cap="none" strike="noStrike">
                <a:solidFill>
                  <a:srgbClr val="313130"/>
                </a:solidFill>
                <a:latin typeface="Consolas"/>
                <a:ea typeface="Consolas"/>
                <a:cs typeface="Consolas"/>
                <a:sym typeface="Consolas"/>
              </a:rPr>
              <a:t> default: </a:t>
            </a:r>
            <a:endParaRPr/>
          </a:p>
          <a:p>
            <a:pPr indent="0" lvl="0" marL="0" marR="0" rtl="0" algn="l">
              <a:lnSpc>
                <a:spcPct val="100000"/>
              </a:lnSpc>
              <a:spcBef>
                <a:spcPts val="0"/>
              </a:spcBef>
              <a:spcAft>
                <a:spcPts val="0"/>
              </a:spcAft>
              <a:buClr>
                <a:srgbClr val="313130"/>
              </a:buClr>
              <a:buSzPts val="1800"/>
              <a:buFont typeface="Consolas"/>
              <a:buNone/>
            </a:pPr>
            <a:r>
              <a:rPr b="0" i="0" lang="ru-RU" sz="1800" u="none" cap="none" strike="noStrike">
                <a:solidFill>
                  <a:srgbClr val="313130"/>
                </a:solidFill>
                <a:latin typeface="Consolas"/>
                <a:ea typeface="Consolas"/>
                <a:cs typeface="Consolas"/>
                <a:sym typeface="Consolas"/>
              </a:rPr>
              <a:t>... [break] }</a:t>
            </a:r>
            <a:endParaRPr b="0" i="0" sz="18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rgbClr val="313130"/>
              </a:buClr>
              <a:buSzPts val="1800"/>
              <a:buFont typeface="Arial"/>
              <a:buChar char="•"/>
            </a:pPr>
            <a:r>
              <a:rPr b="0" i="0" lang="ru-RU" sz="1800" u="none" cap="none" strike="noStrike">
                <a:solidFill>
                  <a:srgbClr val="313130"/>
                </a:solidFill>
                <a:latin typeface="Arial"/>
                <a:ea typeface="Arial"/>
                <a:cs typeface="Arial"/>
                <a:sym typeface="Arial"/>
              </a:rPr>
              <a:t>Переменная </a:t>
            </a:r>
            <a:r>
              <a:rPr b="0" i="0" lang="ru-RU" sz="1800" u="none" cap="none" strike="noStrike">
                <a:solidFill>
                  <a:srgbClr val="313130"/>
                </a:solidFill>
                <a:latin typeface="Consolas"/>
                <a:ea typeface="Consolas"/>
                <a:cs typeface="Consolas"/>
                <a:sym typeface="Consolas"/>
              </a:rPr>
              <a:t>x</a:t>
            </a:r>
            <a:r>
              <a:rPr b="0" i="0" lang="ru-RU" sz="1800" u="none" cap="none" strike="noStrike">
                <a:solidFill>
                  <a:srgbClr val="313130"/>
                </a:solidFill>
                <a:latin typeface="Arial"/>
                <a:ea typeface="Arial"/>
                <a:cs typeface="Arial"/>
                <a:sym typeface="Arial"/>
              </a:rPr>
              <a:t> проверяется на строгое равенство первому значению </a:t>
            </a:r>
            <a:r>
              <a:rPr b="0" i="0" lang="ru-RU" sz="1800" u="none" cap="none" strike="noStrike">
                <a:solidFill>
                  <a:srgbClr val="313130"/>
                </a:solidFill>
                <a:latin typeface="Consolas"/>
                <a:ea typeface="Consolas"/>
                <a:cs typeface="Consolas"/>
                <a:sym typeface="Consolas"/>
              </a:rPr>
              <a:t>value1</a:t>
            </a:r>
            <a:r>
              <a:rPr b="0" i="0" lang="ru-RU" sz="1800" u="none" cap="none" strike="noStrike">
                <a:solidFill>
                  <a:srgbClr val="313130"/>
                </a:solidFill>
                <a:latin typeface="Arial"/>
                <a:ea typeface="Arial"/>
                <a:cs typeface="Arial"/>
                <a:sym typeface="Arial"/>
              </a:rPr>
              <a:t>, затем второму </a:t>
            </a:r>
            <a:r>
              <a:rPr b="0" i="0" lang="ru-RU" sz="1800" u="none" cap="none" strike="noStrike">
                <a:solidFill>
                  <a:srgbClr val="313130"/>
                </a:solidFill>
                <a:latin typeface="Consolas"/>
                <a:ea typeface="Consolas"/>
                <a:cs typeface="Consolas"/>
                <a:sym typeface="Consolas"/>
              </a:rPr>
              <a:t>value2</a:t>
            </a:r>
            <a:r>
              <a:rPr b="0" i="0" lang="ru-RU" sz="1800" u="none" cap="none" strike="noStrike">
                <a:solidFill>
                  <a:srgbClr val="313130"/>
                </a:solidFill>
                <a:latin typeface="Arial"/>
                <a:ea typeface="Arial"/>
                <a:cs typeface="Arial"/>
                <a:sym typeface="Arial"/>
              </a:rPr>
              <a:t> и так далее.</a:t>
            </a:r>
            <a:endParaRPr/>
          </a:p>
          <a:p>
            <a:pPr indent="-114300" lvl="0" marL="0" marR="0" rtl="0" algn="l">
              <a:lnSpc>
                <a:spcPct val="100000"/>
              </a:lnSpc>
              <a:spcBef>
                <a:spcPts val="0"/>
              </a:spcBef>
              <a:spcAft>
                <a:spcPts val="0"/>
              </a:spcAft>
              <a:buClr>
                <a:srgbClr val="313130"/>
              </a:buClr>
              <a:buSzPts val="1800"/>
              <a:buFont typeface="Arial"/>
              <a:buChar char="•"/>
            </a:pPr>
            <a:r>
              <a:rPr b="0" i="0" lang="ru-RU" sz="1800" u="none" cap="none" strike="noStrike">
                <a:solidFill>
                  <a:srgbClr val="313130"/>
                </a:solidFill>
                <a:latin typeface="Arial"/>
                <a:ea typeface="Arial"/>
                <a:cs typeface="Arial"/>
                <a:sym typeface="Arial"/>
              </a:rPr>
              <a:t>Если соответствие установлено – </a:t>
            </a:r>
            <a:r>
              <a:rPr b="0" i="0" lang="ru-RU" sz="1800" u="none" cap="none" strike="noStrike">
                <a:solidFill>
                  <a:srgbClr val="313130"/>
                </a:solidFill>
                <a:latin typeface="Consolas"/>
                <a:ea typeface="Consolas"/>
                <a:cs typeface="Consolas"/>
                <a:sym typeface="Consolas"/>
              </a:rPr>
              <a:t>switch</a:t>
            </a:r>
            <a:r>
              <a:rPr b="0" i="0" lang="ru-RU" sz="1800" u="none" cap="none" strike="noStrike">
                <a:solidFill>
                  <a:srgbClr val="313130"/>
                </a:solidFill>
                <a:latin typeface="Arial"/>
                <a:ea typeface="Arial"/>
                <a:cs typeface="Arial"/>
                <a:sym typeface="Arial"/>
              </a:rPr>
              <a:t> начинает выполняться от соответствующей директивы </a:t>
            </a:r>
            <a:r>
              <a:rPr b="0" i="0" lang="ru-RU" sz="1800" u="none" cap="none" strike="noStrike">
                <a:solidFill>
                  <a:srgbClr val="313130"/>
                </a:solidFill>
                <a:latin typeface="Consolas"/>
                <a:ea typeface="Consolas"/>
                <a:cs typeface="Consolas"/>
                <a:sym typeface="Consolas"/>
              </a:rPr>
              <a:t>case</a:t>
            </a:r>
            <a:r>
              <a:rPr b="0" i="0" lang="ru-RU" sz="1800" u="none" cap="none" strike="noStrike">
                <a:solidFill>
                  <a:srgbClr val="313130"/>
                </a:solidFill>
                <a:latin typeface="Arial"/>
                <a:ea typeface="Arial"/>
                <a:cs typeface="Arial"/>
                <a:sym typeface="Arial"/>
              </a:rPr>
              <a:t> и далее, до ближайшего </a:t>
            </a:r>
            <a:r>
              <a:rPr b="0" i="0" lang="ru-RU" sz="1800" u="none" cap="none" strike="noStrike">
                <a:solidFill>
                  <a:srgbClr val="313130"/>
                </a:solidFill>
                <a:latin typeface="Consolas"/>
                <a:ea typeface="Consolas"/>
                <a:cs typeface="Consolas"/>
                <a:sym typeface="Consolas"/>
              </a:rPr>
              <a:t>break</a:t>
            </a:r>
            <a:r>
              <a:rPr b="0" i="0" lang="ru-RU" sz="1800" u="none" cap="none" strike="noStrike">
                <a:solidFill>
                  <a:srgbClr val="313130"/>
                </a:solidFill>
                <a:latin typeface="Arial"/>
                <a:ea typeface="Arial"/>
                <a:cs typeface="Arial"/>
                <a:sym typeface="Arial"/>
              </a:rPr>
              <a:t> (или до конца </a:t>
            </a:r>
            <a:r>
              <a:rPr b="0" i="0" lang="ru-RU" sz="1800" u="none" cap="none" strike="noStrike">
                <a:solidFill>
                  <a:srgbClr val="313130"/>
                </a:solidFill>
                <a:latin typeface="Consolas"/>
                <a:ea typeface="Consolas"/>
                <a:cs typeface="Consolas"/>
                <a:sym typeface="Consolas"/>
              </a:rPr>
              <a:t>switch</a:t>
            </a:r>
            <a:r>
              <a:rPr b="0" i="0" lang="ru-RU" sz="1800" u="none" cap="none" strike="noStrike">
                <a:solidFill>
                  <a:srgbClr val="313130"/>
                </a:solidFill>
                <a:latin typeface="Arial"/>
                <a:ea typeface="Arial"/>
                <a:cs typeface="Arial"/>
                <a:sym typeface="Arial"/>
              </a:rPr>
              <a:t>).</a:t>
            </a:r>
            <a:endParaRPr/>
          </a:p>
          <a:p>
            <a:pPr indent="-114300" lvl="0" marL="0" marR="0" rtl="0" algn="l">
              <a:lnSpc>
                <a:spcPct val="100000"/>
              </a:lnSpc>
              <a:spcBef>
                <a:spcPts val="0"/>
              </a:spcBef>
              <a:spcAft>
                <a:spcPts val="0"/>
              </a:spcAft>
              <a:buClr>
                <a:srgbClr val="313130"/>
              </a:buClr>
              <a:buSzPts val="1800"/>
              <a:buFont typeface="Arial"/>
              <a:buChar char="•"/>
            </a:pPr>
            <a:r>
              <a:rPr b="0" i="0" lang="ru-RU" sz="1800" u="none" cap="none" strike="noStrike">
                <a:solidFill>
                  <a:srgbClr val="313130"/>
                </a:solidFill>
                <a:latin typeface="Arial"/>
                <a:ea typeface="Arial"/>
                <a:cs typeface="Arial"/>
                <a:sym typeface="Arial"/>
              </a:rPr>
              <a:t>Если ни один </a:t>
            </a:r>
            <a:r>
              <a:rPr b="0" i="0" lang="ru-RU" sz="1800" u="none" cap="none" strike="noStrike">
                <a:solidFill>
                  <a:srgbClr val="313130"/>
                </a:solidFill>
                <a:latin typeface="Consolas"/>
                <a:ea typeface="Consolas"/>
                <a:cs typeface="Consolas"/>
                <a:sym typeface="Consolas"/>
              </a:rPr>
              <a:t>case</a:t>
            </a:r>
            <a:r>
              <a:rPr b="0" i="0" lang="ru-RU" sz="1800" u="none" cap="none" strike="noStrike">
                <a:solidFill>
                  <a:srgbClr val="313130"/>
                </a:solidFill>
                <a:latin typeface="Arial"/>
                <a:ea typeface="Arial"/>
                <a:cs typeface="Arial"/>
                <a:sym typeface="Arial"/>
              </a:rPr>
              <a:t> не совпал – выполняется (если есть) вариант </a:t>
            </a:r>
            <a:r>
              <a:rPr b="0" i="0" lang="ru-RU" sz="1800" u="none" cap="none" strike="noStrike">
                <a:solidFill>
                  <a:srgbClr val="313130"/>
                </a:solidFill>
                <a:latin typeface="Consolas"/>
                <a:ea typeface="Consolas"/>
                <a:cs typeface="Consolas"/>
                <a:sym typeface="Consolas"/>
              </a:rPr>
              <a:t>default</a:t>
            </a:r>
            <a:r>
              <a:rPr b="0" i="0" lang="ru-RU" sz="1800" u="none" cap="none" strike="noStrike">
                <a:solidFill>
                  <a:srgbClr val="313130"/>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7"/>
          <p:cNvSpPr txBox="1"/>
          <p:nvPr/>
        </p:nvSpPr>
        <p:spPr>
          <a:xfrm>
            <a:off x="385666" y="249281"/>
            <a:ext cx="11420668" cy="1450757"/>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FF0000"/>
              </a:buClr>
              <a:buSzPts val="3600"/>
              <a:buFont typeface="Calibri"/>
              <a:buNone/>
            </a:pPr>
            <a:r>
              <a:rPr b="1" i="1" lang="ru-RU" sz="3600">
                <a:solidFill>
                  <a:srgbClr val="FF0000"/>
                </a:solidFill>
                <a:latin typeface="Calibri"/>
                <a:ea typeface="Calibri"/>
                <a:cs typeface="Calibri"/>
                <a:sym typeface="Calibri"/>
              </a:rPr>
              <a:t>33) Охарактеризовать методы библиотеки JQuery  которые позволяют манипулировать вставляемыми элементами (after(), befor(), insertAfter(), insertBefor())</a:t>
            </a:r>
            <a:endParaRPr b="1" i="1" sz="3600">
              <a:solidFill>
                <a:srgbClr val="FF0000"/>
              </a:solidFill>
              <a:latin typeface="Calibri"/>
              <a:ea typeface="Calibri"/>
              <a:cs typeface="Calibri"/>
              <a:sym typeface="Calibri"/>
            </a:endParaRPr>
          </a:p>
        </p:txBody>
      </p:sp>
      <p:sp>
        <p:nvSpPr>
          <p:cNvPr id="505" name="Google Shape;505;p77"/>
          <p:cNvSpPr txBox="1"/>
          <p:nvPr/>
        </p:nvSpPr>
        <p:spPr>
          <a:xfrm>
            <a:off x="199053" y="1924940"/>
            <a:ext cx="11793893"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ru-RU" sz="2200">
                <a:solidFill>
                  <a:srgbClr val="444444"/>
                </a:solidFill>
                <a:latin typeface="Calibri"/>
                <a:ea typeface="Calibri"/>
                <a:cs typeface="Calibri"/>
                <a:sym typeface="Calibri"/>
              </a:rPr>
              <a:t>Библиотека JQuery создана с единственной целью- облегчить и упростить программирование на языке JavaScript. Библиотека JQuery написана на языке JavaScript - это достаточно большой файл с расширением “.js”, который подключается к веб-странице, как кусок скрипта, и который загружается в браузер вместе с веб-страницей и выполняется браузером. </a:t>
            </a:r>
            <a:endParaRPr sz="2200">
              <a:solidFill>
                <a:schemeClr val="dk1"/>
              </a:solidFill>
              <a:latin typeface="Calibri"/>
              <a:ea typeface="Calibri"/>
              <a:cs typeface="Calibri"/>
              <a:sym typeface="Calibri"/>
            </a:endParaRPr>
          </a:p>
        </p:txBody>
      </p:sp>
      <p:sp>
        <p:nvSpPr>
          <p:cNvPr id="506" name="Google Shape;506;p77"/>
          <p:cNvSpPr txBox="1"/>
          <p:nvPr/>
        </p:nvSpPr>
        <p:spPr>
          <a:xfrm>
            <a:off x="199055" y="3429000"/>
            <a:ext cx="11607279" cy="28007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ru-RU" sz="2200">
                <a:solidFill>
                  <a:srgbClr val="0000FF"/>
                </a:solidFill>
                <a:latin typeface="georgia"/>
                <a:ea typeface="georgia"/>
                <a:cs typeface="georgia"/>
                <a:sym typeface="georgia"/>
              </a:rPr>
              <a:t>after( контент ) </a:t>
            </a:r>
            <a:r>
              <a:rPr b="0" i="1" lang="ru-RU" sz="2200">
                <a:solidFill>
                  <a:srgbClr val="415968"/>
                </a:solidFill>
                <a:latin typeface="georgia"/>
                <a:ea typeface="georgia"/>
                <a:cs typeface="georgia"/>
                <a:sym typeface="georgia"/>
              </a:rPr>
              <a:t>Вставляет контент после каждого элемента набора.</a:t>
            </a:r>
            <a:endParaRPr b="0" i="0" sz="2200">
              <a:solidFill>
                <a:srgbClr val="415968"/>
              </a:solidFill>
              <a:latin typeface="arial"/>
              <a:ea typeface="arial"/>
              <a:cs typeface="arial"/>
              <a:sym typeface="arial"/>
            </a:endParaRPr>
          </a:p>
          <a:p>
            <a:pPr indent="0" lvl="0" marL="0" marR="0" rtl="0" algn="l">
              <a:spcBef>
                <a:spcPts val="0"/>
              </a:spcBef>
              <a:spcAft>
                <a:spcPts val="0"/>
              </a:spcAft>
              <a:buNone/>
            </a:pPr>
            <a:r>
              <a:rPr b="1" i="1" lang="ru-RU" sz="2200">
                <a:solidFill>
                  <a:srgbClr val="0000FF"/>
                </a:solidFill>
                <a:latin typeface="georgia"/>
                <a:ea typeface="georgia"/>
                <a:cs typeface="georgia"/>
                <a:sym typeface="georgia"/>
              </a:rPr>
              <a:t>before( контент ) </a:t>
            </a:r>
            <a:r>
              <a:rPr b="0" i="1" lang="ru-RU" sz="2200">
                <a:solidFill>
                  <a:srgbClr val="415968"/>
                </a:solidFill>
                <a:latin typeface="georgia"/>
                <a:ea typeface="georgia"/>
                <a:cs typeface="georgia"/>
                <a:sym typeface="georgia"/>
              </a:rPr>
              <a:t>Вставляет контент перед каждым элементом набора.</a:t>
            </a:r>
            <a:endParaRPr b="0" i="0" sz="2200">
              <a:solidFill>
                <a:srgbClr val="415968"/>
              </a:solidFill>
              <a:latin typeface="arial"/>
              <a:ea typeface="arial"/>
              <a:cs typeface="arial"/>
              <a:sym typeface="arial"/>
            </a:endParaRPr>
          </a:p>
          <a:p>
            <a:pPr indent="0" lvl="0" marL="0" marR="0" rtl="0" algn="l">
              <a:spcBef>
                <a:spcPts val="0"/>
              </a:spcBef>
              <a:spcAft>
                <a:spcPts val="0"/>
              </a:spcAft>
              <a:buNone/>
            </a:pPr>
            <a:r>
              <a:rPr b="1" i="1" lang="ru-RU" sz="2200">
                <a:solidFill>
                  <a:srgbClr val="0000FF"/>
                </a:solidFill>
                <a:latin typeface="georgia"/>
                <a:ea typeface="georgia"/>
                <a:cs typeface="georgia"/>
                <a:sym typeface="georgia"/>
              </a:rPr>
              <a:t>insertAfter( селектор ) </a:t>
            </a:r>
            <a:r>
              <a:rPr b="0" i="1" lang="ru-RU" sz="2200">
                <a:solidFill>
                  <a:srgbClr val="415968"/>
                </a:solidFill>
                <a:latin typeface="georgia"/>
                <a:ea typeface="georgia"/>
                <a:cs typeface="georgia"/>
                <a:sym typeface="georgia"/>
              </a:rPr>
              <a:t>Вставляет все элементы набора в другой указанный набор элементов. Добавляемые элементы следуют после уже существующих. В jQuery версии 1.3.2 данная функция возвращает все вставленные элементы.</a:t>
            </a:r>
            <a:endParaRPr b="0" i="0" sz="2200">
              <a:solidFill>
                <a:srgbClr val="415968"/>
              </a:solidFill>
              <a:latin typeface="arial"/>
              <a:ea typeface="arial"/>
              <a:cs typeface="arial"/>
              <a:sym typeface="arial"/>
            </a:endParaRPr>
          </a:p>
          <a:p>
            <a:pPr indent="0" lvl="0" marL="0" marR="0" rtl="0" algn="l">
              <a:spcBef>
                <a:spcPts val="0"/>
              </a:spcBef>
              <a:spcAft>
                <a:spcPts val="0"/>
              </a:spcAft>
              <a:buNone/>
            </a:pPr>
            <a:r>
              <a:rPr b="1" i="1" lang="ru-RU" sz="2200">
                <a:solidFill>
                  <a:srgbClr val="0000FF"/>
                </a:solidFill>
                <a:latin typeface="georgia"/>
                <a:ea typeface="georgia"/>
                <a:cs typeface="georgia"/>
                <a:sym typeface="georgia"/>
              </a:rPr>
              <a:t>insertBefore( селектор ) </a:t>
            </a:r>
            <a:r>
              <a:rPr b="0" i="1" lang="ru-RU" sz="2200">
                <a:solidFill>
                  <a:srgbClr val="415968"/>
                </a:solidFill>
                <a:latin typeface="georgia"/>
                <a:ea typeface="georgia"/>
                <a:cs typeface="georgia"/>
                <a:sym typeface="georgia"/>
              </a:rPr>
              <a:t>Вставляет все элементы набора в другой указанный набор элементов. Добавляемые элементы следуют перед уже существующими. В jQueryверсии 1.3.2 данная функция возвращает все вставленные элементы.</a:t>
            </a:r>
            <a:endParaRPr b="0" i="0" sz="2200">
              <a:solidFill>
                <a:srgbClr val="415968"/>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0" name="Shape 510"/>
        <p:cNvGrpSpPr/>
        <p:nvPr/>
      </p:nvGrpSpPr>
      <p:grpSpPr>
        <a:xfrm>
          <a:off x="0" y="0"/>
          <a:ext cx="0" cy="0"/>
          <a:chOff x="0" y="0"/>
          <a:chExt cx="0" cy="0"/>
        </a:xfrm>
      </p:grpSpPr>
      <p:sp>
        <p:nvSpPr>
          <p:cNvPr id="511" name="Google Shape;511;p7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b="1" i="1" lang="ru-RU">
                <a:solidFill>
                  <a:srgbClr val="FF0000"/>
                </a:solidFill>
              </a:rPr>
              <a:t>34)Изложить назначение и возможности библиотеки </a:t>
            </a:r>
            <a:r>
              <a:rPr b="1" i="1" lang="ru-RU" sz="4800">
                <a:solidFill>
                  <a:srgbClr val="FF0000"/>
                </a:solidFill>
              </a:rPr>
              <a:t>JQuery </a:t>
            </a:r>
            <a:endParaRPr b="1" i="1">
              <a:solidFill>
                <a:srgbClr val="FF0000"/>
              </a:solidFill>
            </a:endParaRPr>
          </a:p>
        </p:txBody>
      </p:sp>
      <p:sp>
        <p:nvSpPr>
          <p:cNvPr id="512" name="Google Shape;512;p78"/>
          <p:cNvSpPr txBox="1"/>
          <p:nvPr/>
        </p:nvSpPr>
        <p:spPr>
          <a:xfrm>
            <a:off x="294847" y="1737360"/>
            <a:ext cx="11663265" cy="2462213"/>
          </a:xfrm>
          <a:prstGeom prst="rect">
            <a:avLst/>
          </a:prstGeom>
          <a:noFill/>
          <a:ln>
            <a:noFill/>
          </a:ln>
        </p:spPr>
        <p:txBody>
          <a:bodyPr anchorCtr="0" anchor="t" bIns="45700" lIns="91425" spcFirstLastPara="1" rIns="91425" wrap="square" tIns="45700">
            <a:spAutoFit/>
          </a:bodyPr>
          <a:lstStyle/>
          <a:p>
            <a:pPr indent="-139700" lvl="0" marL="0" marR="0" rtl="0" algn="l">
              <a:spcBef>
                <a:spcPts val="0"/>
              </a:spcBef>
              <a:spcAft>
                <a:spcPts val="0"/>
              </a:spcAft>
              <a:buClr>
                <a:srgbClr val="548EAA"/>
              </a:buClr>
              <a:buSzPts val="2200"/>
              <a:buFont typeface="Arial"/>
              <a:buChar char="•"/>
            </a:pPr>
            <a:r>
              <a:rPr b="0" i="0" lang="ru-RU" sz="2200" u="sng" strike="noStrike">
                <a:solidFill>
                  <a:schemeClr val="hlink"/>
                </a:solidFill>
                <a:latin typeface="Arial"/>
                <a:ea typeface="Arial"/>
                <a:cs typeface="Arial"/>
                <a:sym typeface="Arial"/>
                <a:hlinkClick r:id="rId3"/>
              </a:rPr>
              <a:t>jQuery</a:t>
            </a:r>
            <a:r>
              <a:rPr b="0" i="0" lang="ru-RU" sz="2200">
                <a:solidFill>
                  <a:srgbClr val="111111"/>
                </a:solidFill>
                <a:latin typeface="Arial"/>
                <a:ea typeface="Arial"/>
                <a:cs typeface="Arial"/>
                <a:sym typeface="Arial"/>
              </a:rPr>
              <a:t> – это библиотека </a:t>
            </a:r>
            <a:r>
              <a:rPr b="0" i="0" lang="ru-RU" sz="2200" u="sng" strike="noStrike">
                <a:solidFill>
                  <a:schemeClr val="hlink"/>
                </a:solidFill>
                <a:latin typeface="Arial"/>
                <a:ea typeface="Arial"/>
                <a:cs typeface="Arial"/>
                <a:sym typeface="Arial"/>
                <a:hlinkClick r:id="rId4"/>
              </a:rPr>
              <a:t>JavaScript</a:t>
            </a:r>
            <a:r>
              <a:rPr b="0" i="0" lang="ru-RU" sz="2200">
                <a:solidFill>
                  <a:srgbClr val="111111"/>
                </a:solidFill>
                <a:latin typeface="Arial"/>
                <a:ea typeface="Arial"/>
                <a:cs typeface="Arial"/>
                <a:sym typeface="Arial"/>
              </a:rPr>
              <a:t> (т.e., она написана на JavaScript), предназначенная для абстрагирования, выравнивания, исправления и упрощения скриптинга при работе с узлами HTML-элементов в браузере или для работы в </a:t>
            </a:r>
            <a:r>
              <a:rPr b="0" i="0" lang="ru-RU" sz="2200" u="sng" strike="noStrike">
                <a:solidFill>
                  <a:schemeClr val="hlink"/>
                </a:solidFill>
                <a:latin typeface="Arial"/>
                <a:ea typeface="Arial"/>
                <a:cs typeface="Arial"/>
                <a:sym typeface="Arial"/>
                <a:hlinkClick r:id="rId5"/>
              </a:rPr>
              <a:t>браузере без графического интерфейса</a:t>
            </a:r>
            <a:r>
              <a:rPr b="0" i="0" lang="ru-RU" sz="2200">
                <a:solidFill>
                  <a:srgbClr val="111111"/>
                </a:solidFill>
                <a:latin typeface="Arial"/>
                <a:ea typeface="Arial"/>
                <a:cs typeface="Arial"/>
                <a:sym typeface="Arial"/>
              </a:rPr>
              <a:t>.</a:t>
            </a:r>
            <a:br>
              <a:rPr lang="ru-RU" sz="2200">
                <a:solidFill>
                  <a:schemeClr val="dk1"/>
                </a:solidFill>
                <a:latin typeface="Calibri"/>
                <a:ea typeface="Calibri"/>
                <a:cs typeface="Calibri"/>
                <a:sym typeface="Calibri"/>
              </a:rPr>
            </a:br>
            <a:r>
              <a:rPr b="0" i="0" lang="ru-RU" sz="2200">
                <a:solidFill>
                  <a:srgbClr val="111111"/>
                </a:solidFill>
                <a:latin typeface="Arial"/>
                <a:ea typeface="Arial"/>
                <a:cs typeface="Arial"/>
                <a:sym typeface="Arial"/>
              </a:rPr>
              <a:t>Итак:</a:t>
            </a:r>
            <a:br>
              <a:rPr lang="ru-RU" sz="2200">
                <a:solidFill>
                  <a:schemeClr val="dk1"/>
                </a:solidFill>
                <a:latin typeface="Calibri"/>
                <a:ea typeface="Calibri"/>
                <a:cs typeface="Calibri"/>
                <a:sym typeface="Calibri"/>
              </a:rPr>
            </a:br>
            <a:r>
              <a:rPr b="0" i="0" lang="ru-RU" sz="2200">
                <a:solidFill>
                  <a:srgbClr val="111111"/>
                </a:solidFill>
                <a:latin typeface="Arial"/>
                <a:ea typeface="Arial"/>
                <a:cs typeface="Arial"/>
                <a:sym typeface="Arial"/>
              </a:rPr>
              <a:t>Абстрагируется интерфейс </a:t>
            </a:r>
            <a:r>
              <a:rPr b="0" i="0" lang="ru-RU" sz="2200" u="sng" strike="noStrike">
                <a:solidFill>
                  <a:schemeClr val="hlink"/>
                </a:solidFill>
                <a:latin typeface="Arial"/>
                <a:ea typeface="Arial"/>
                <a:cs typeface="Arial"/>
                <a:sym typeface="Arial"/>
                <a:hlinkClick r:id="rId6"/>
              </a:rPr>
              <a:t>объектной модели документа</a:t>
            </a:r>
            <a:r>
              <a:rPr b="0" i="0" lang="ru-RU" sz="2200">
                <a:solidFill>
                  <a:srgbClr val="111111"/>
                </a:solidFill>
                <a:latin typeface="Arial"/>
                <a:ea typeface="Arial"/>
                <a:cs typeface="Arial"/>
                <a:sym typeface="Arial"/>
              </a:rPr>
              <a:t> (он же DOM API).</a:t>
            </a:r>
            <a:endParaRPr/>
          </a:p>
          <a:p>
            <a:pPr indent="-139700" lvl="0" marL="0" marR="0" rtl="0" algn="l">
              <a:spcBef>
                <a:spcPts val="0"/>
              </a:spcBef>
              <a:spcAft>
                <a:spcPts val="0"/>
              </a:spcAft>
              <a:buClr>
                <a:srgbClr val="111111"/>
              </a:buClr>
              <a:buSzPts val="2200"/>
              <a:buFont typeface="Arial"/>
              <a:buChar char="•"/>
            </a:pPr>
            <a:r>
              <a:rPr b="0" i="0" lang="ru-RU" sz="2200">
                <a:solidFill>
                  <a:srgbClr val="111111"/>
                </a:solidFill>
                <a:latin typeface="Arial"/>
                <a:ea typeface="Arial"/>
                <a:cs typeface="Arial"/>
                <a:sym typeface="Arial"/>
              </a:rPr>
              <a:t>Выравниваются все различия </a:t>
            </a:r>
            <a:r>
              <a:rPr b="0" i="0" lang="ru-RU" sz="2200" u="sng" strike="noStrike">
                <a:solidFill>
                  <a:schemeClr val="hlink"/>
                </a:solidFill>
                <a:latin typeface="Arial"/>
                <a:ea typeface="Arial"/>
                <a:cs typeface="Arial"/>
                <a:sym typeface="Arial"/>
                <a:hlinkClick r:id="rId7"/>
              </a:rPr>
              <a:t>реализаций</a:t>
            </a:r>
            <a:r>
              <a:rPr b="0" i="0" lang="ru-RU" sz="2200">
                <a:solidFill>
                  <a:srgbClr val="111111"/>
                </a:solidFill>
                <a:latin typeface="Arial"/>
                <a:ea typeface="Arial"/>
                <a:cs typeface="Arial"/>
                <a:sym typeface="Arial"/>
              </a:rPr>
              <a:t> DOM, существующие между браузерами.</a:t>
            </a:r>
            <a:endParaRPr/>
          </a:p>
          <a:p>
            <a:pPr indent="-139700" lvl="0" marL="0" marR="0" rtl="0" algn="l">
              <a:spcBef>
                <a:spcPts val="0"/>
              </a:spcBef>
              <a:spcAft>
                <a:spcPts val="0"/>
              </a:spcAft>
              <a:buClr>
                <a:srgbClr val="111111"/>
              </a:buClr>
              <a:buSzPts val="2200"/>
              <a:buFont typeface="Arial"/>
              <a:buChar char="•"/>
            </a:pPr>
            <a:r>
              <a:rPr b="0" i="0" lang="ru-RU" sz="2200">
                <a:solidFill>
                  <a:srgbClr val="111111"/>
                </a:solidFill>
                <a:latin typeface="Arial"/>
                <a:ea typeface="Arial"/>
                <a:cs typeface="Arial"/>
                <a:sym typeface="Arial"/>
              </a:rPr>
              <a:t>Исправляются известные </a:t>
            </a:r>
            <a:r>
              <a:rPr b="0" i="0" lang="ru-RU" sz="2200" u="sng" strike="noStrike">
                <a:solidFill>
                  <a:schemeClr val="hlink"/>
                </a:solidFill>
                <a:latin typeface="Arial"/>
                <a:ea typeface="Arial"/>
                <a:cs typeface="Arial"/>
                <a:sym typeface="Arial"/>
                <a:hlinkClick r:id="rId8"/>
              </a:rPr>
              <a:t>браузерные баги</a:t>
            </a:r>
            <a:r>
              <a:rPr b="0" i="0" lang="ru-RU" sz="2200">
                <a:solidFill>
                  <a:srgbClr val="111111"/>
                </a:solidFill>
                <a:latin typeface="Arial"/>
                <a:ea typeface="Arial"/>
                <a:cs typeface="Arial"/>
                <a:sym typeface="Arial"/>
              </a:rPr>
              <a:t>, связанные с CSS и DOM.</a:t>
            </a:r>
            <a:endParaRPr/>
          </a:p>
        </p:txBody>
      </p:sp>
      <p:sp>
        <p:nvSpPr>
          <p:cNvPr id="513" name="Google Shape;513;p78"/>
          <p:cNvSpPr/>
          <p:nvPr/>
        </p:nvSpPr>
        <p:spPr>
          <a:xfrm>
            <a:off x="355806" y="4199573"/>
            <a:ext cx="11602306" cy="2031325"/>
          </a:xfrm>
          <a:prstGeom prst="rect">
            <a:avLst/>
          </a:prstGeom>
          <a:solidFill>
            <a:srgbClr val="FAFA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11111"/>
              </a:buClr>
              <a:buSzPts val="2200"/>
              <a:buFont typeface="Arial"/>
              <a:buNone/>
            </a:pPr>
            <a:r>
              <a:rPr b="0" i="0" lang="ru-RU" sz="2200" u="none" cap="none" strike="noStrike">
                <a:solidFill>
                  <a:srgbClr val="111111"/>
                </a:solidFill>
                <a:latin typeface="Arial"/>
                <a:ea typeface="Arial"/>
                <a:cs typeface="Arial"/>
                <a:sym typeface="Arial"/>
              </a:rPr>
              <a:t>При помощи jQuery совершенно тривиально решаются задачи вроде «визуально скрыть второй элемент h2 в документе .html. Код jQuery для такой задачи выглядел бы так:</a:t>
            </a:r>
            <a:br>
              <a:rPr b="0" i="0" lang="ru-RU" sz="2200" u="none" cap="none" strike="noStrike">
                <a:solidFill>
                  <a:schemeClr val="dk1"/>
                </a:solidFill>
                <a:latin typeface="Arial"/>
                <a:ea typeface="Arial"/>
                <a:cs typeface="Arial"/>
                <a:sym typeface="Arial"/>
              </a:rPr>
            </a:br>
            <a:r>
              <a:rPr b="0" i="0" lang="ru-RU" sz="2200" u="none" cap="none" strike="noStrike">
                <a:solidFill>
                  <a:srgbClr val="4D4D4C"/>
                </a:solidFill>
                <a:latin typeface="Arial"/>
                <a:ea typeface="Arial"/>
                <a:cs typeface="Arial"/>
                <a:sym typeface="Arial"/>
              </a:rPr>
              <a:t>jQuery(</a:t>
            </a:r>
            <a:r>
              <a:rPr b="0" i="0" lang="ru-RU" sz="2200" u="none" cap="none" strike="noStrike">
                <a:solidFill>
                  <a:srgbClr val="718C00"/>
                </a:solidFill>
                <a:latin typeface="Arial"/>
                <a:ea typeface="Arial"/>
                <a:cs typeface="Arial"/>
                <a:sym typeface="Arial"/>
              </a:rPr>
              <a:t>'h2:eq(1)'</a:t>
            </a:r>
            <a:r>
              <a:rPr b="0" i="0" lang="ru-RU" sz="2200" u="none" cap="none" strike="noStrike">
                <a:solidFill>
                  <a:srgbClr val="4D4D4C"/>
                </a:solidFill>
                <a:latin typeface="Arial"/>
                <a:ea typeface="Arial"/>
                <a:cs typeface="Arial"/>
                <a:sym typeface="Arial"/>
              </a:rPr>
              <a:t>).hide();</a:t>
            </a:r>
            <a:br>
              <a:rPr b="0" i="0" lang="ru-RU" sz="2200" u="none" cap="none" strike="noStrike">
                <a:solidFill>
                  <a:schemeClr val="dk1"/>
                </a:solidFill>
                <a:latin typeface="Arial"/>
                <a:ea typeface="Arial"/>
                <a:cs typeface="Arial"/>
                <a:sym typeface="Arial"/>
              </a:rPr>
            </a:br>
            <a:r>
              <a:rPr b="0" i="0" lang="ru-RU" sz="2200" u="none" cap="none" strike="noStrike">
                <a:solidFill>
                  <a:srgbClr val="111111"/>
                </a:solidFill>
                <a:latin typeface="Arial"/>
                <a:ea typeface="Arial"/>
                <a:cs typeface="Arial"/>
                <a:sym typeface="Arial"/>
              </a:rPr>
              <a:t>Давайте немного разберем эту строку с кодом jQuery. Сначала вызывается функция jQuery(), ей мы передаем </a:t>
            </a:r>
            <a:r>
              <a:rPr b="0" i="0" lang="ru-RU" sz="2200" u="sng" cap="none" strike="noStrike">
                <a:solidFill>
                  <a:schemeClr val="hlink"/>
                </a:solidFill>
                <a:latin typeface="Arial"/>
                <a:ea typeface="Arial"/>
                <a:cs typeface="Arial"/>
                <a:sym typeface="Arial"/>
                <a:hlinkClick r:id="rId9"/>
              </a:rPr>
              <a:t>специальный</a:t>
            </a:r>
            <a:r>
              <a:rPr b="0" i="0" lang="ru-RU" sz="2200" u="none" cap="none" strike="noStrike">
                <a:solidFill>
                  <a:srgbClr val="111111"/>
                </a:solidFill>
                <a:latin typeface="Arial"/>
                <a:ea typeface="Arial"/>
                <a:cs typeface="Arial"/>
                <a:sym typeface="Arial"/>
              </a:rPr>
              <a:t> </a:t>
            </a:r>
            <a:r>
              <a:rPr b="0" i="0" lang="ru-RU" sz="2200" u="sng" cap="none" strike="noStrike">
                <a:solidFill>
                  <a:schemeClr val="hlink"/>
                </a:solidFill>
                <a:latin typeface="Arial"/>
                <a:ea typeface="Arial"/>
                <a:cs typeface="Arial"/>
                <a:sym typeface="Arial"/>
                <a:hlinkClick r:id="rId10"/>
              </a:rPr>
              <a:t>CSS-селектор</a:t>
            </a:r>
            <a:r>
              <a:rPr b="0" i="0" lang="ru-RU" sz="2200" u="none" cap="none" strike="noStrike">
                <a:solidFill>
                  <a:srgbClr val="111111"/>
                </a:solidFill>
                <a:latin typeface="Arial"/>
                <a:ea typeface="Arial"/>
                <a:cs typeface="Arial"/>
                <a:sym typeface="Arial"/>
              </a:rPr>
              <a:t> библиотеки jQuery, выбирающий второй элемент h2 в HTML-документе. Затем вызывается метод jQuery.hide(), скрывающий элемент h2. </a:t>
            </a:r>
            <a:r>
              <a:rPr b="0" i="0" lang="ru-RU" sz="2200" u="none" cap="none" strike="noStrike">
                <a:solidFill>
                  <a:schemeClr val="dk1"/>
                </a:solidFill>
                <a:latin typeface="Arial"/>
                <a:ea typeface="Arial"/>
                <a:cs typeface="Arial"/>
                <a:sym typeface="Arial"/>
              </a:rPr>
              <a:t>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9"/>
          <p:cNvSpPr/>
          <p:nvPr/>
        </p:nvSpPr>
        <p:spPr>
          <a:xfrm>
            <a:off x="528557" y="1056956"/>
            <a:ext cx="1106534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Gothic"/>
              <a:buNone/>
            </a:pPr>
            <a:r>
              <a:rPr b="1" i="0" lang="ru-RU" sz="2800" u="none" cap="none" strike="noStrike">
                <a:solidFill>
                  <a:schemeClr val="dk1"/>
                </a:solidFill>
                <a:latin typeface="Century Gothic"/>
                <a:ea typeface="Century Gothic"/>
                <a:cs typeface="Century Gothic"/>
                <a:sym typeface="Century Gothic"/>
              </a:rPr>
              <a:t>JQuery можно подключить двумя способами</a:t>
            </a:r>
            <a:endParaRPr b="0" i="0" sz="2800" u="none" cap="none" strike="noStrike">
              <a:solidFill>
                <a:schemeClr val="dk1"/>
              </a:solidFill>
              <a:latin typeface="Century Gothic"/>
              <a:ea typeface="Century Gothic"/>
              <a:cs typeface="Century Gothic"/>
              <a:sym typeface="Century Gothic"/>
            </a:endParaRPr>
          </a:p>
        </p:txBody>
      </p:sp>
      <p:sp>
        <p:nvSpPr>
          <p:cNvPr id="519" name="Google Shape;519;p79"/>
          <p:cNvSpPr/>
          <p:nvPr/>
        </p:nvSpPr>
        <p:spPr>
          <a:xfrm>
            <a:off x="528557" y="1602798"/>
            <a:ext cx="9227837"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entury Gothic"/>
              <a:buNone/>
            </a:pPr>
            <a:r>
              <a:rPr b="1" i="0" lang="ru-RU" sz="2400" u="none" cap="none" strike="noStrike">
                <a:solidFill>
                  <a:schemeClr val="dk1"/>
                </a:solidFill>
                <a:latin typeface="Century Gothic"/>
                <a:ea typeface="Century Gothic"/>
                <a:cs typeface="Century Gothic"/>
                <a:sym typeface="Century Gothic"/>
              </a:rPr>
              <a:t>1) С помощью пакетных менеджеров npm или yarn</a:t>
            </a:r>
            <a:endParaRPr b="1" i="0" sz="2400" u="none" cap="none" strike="noStrike">
              <a:solidFill>
                <a:schemeClr val="dk1"/>
              </a:solidFill>
              <a:latin typeface="Century Gothic"/>
              <a:ea typeface="Century Gothic"/>
              <a:cs typeface="Century Gothic"/>
              <a:sym typeface="Century Gothic"/>
            </a:endParaRPr>
          </a:p>
        </p:txBody>
      </p:sp>
      <p:sp>
        <p:nvSpPr>
          <p:cNvPr id="520" name="Google Shape;520;p79"/>
          <p:cNvSpPr txBox="1"/>
          <p:nvPr/>
        </p:nvSpPr>
        <p:spPr>
          <a:xfrm>
            <a:off x="1582245" y="5887986"/>
            <a:ext cx="8825658" cy="86142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117BF6"/>
              </a:buClr>
              <a:buSzPts val="2880"/>
              <a:buFont typeface="Noto Sans Symbols"/>
              <a:buNone/>
            </a:pPr>
            <a:r>
              <a:t/>
            </a:r>
            <a:endParaRPr b="1" i="0" sz="3600" u="none" cap="none" strike="noStrike">
              <a:solidFill>
                <a:schemeClr val="dk1"/>
              </a:solidFill>
              <a:latin typeface="Century Gothic"/>
              <a:ea typeface="Century Gothic"/>
              <a:cs typeface="Century Gothic"/>
              <a:sym typeface="Century Gothic"/>
            </a:endParaRPr>
          </a:p>
        </p:txBody>
      </p:sp>
      <p:sp>
        <p:nvSpPr>
          <p:cNvPr id="521" name="Google Shape;521;p79"/>
          <p:cNvSpPr/>
          <p:nvPr/>
        </p:nvSpPr>
        <p:spPr>
          <a:xfrm>
            <a:off x="528560" y="3116086"/>
            <a:ext cx="10651274" cy="466803"/>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Arial"/>
              <a:buNone/>
            </a:pPr>
            <a:r>
              <a:rPr b="0" i="0" lang="ru-RU" sz="1600" u="none" cap="none" strike="noStrike">
                <a:solidFill>
                  <a:schemeClr val="dk1"/>
                </a:solidFill>
                <a:latin typeface="Arial"/>
                <a:ea typeface="Arial"/>
                <a:cs typeface="Arial"/>
                <a:sym typeface="Arial"/>
              </a:rPr>
              <a:t>Это установит jQuery в каталог node_modules. В node_modules/jquery/dist/ вы найдете несжатый выпуск, сжатый выпуск и файл карты.</a:t>
            </a:r>
            <a:r>
              <a:rPr b="0" i="0" lang="ru-RU" sz="1600" u="none" cap="none" strike="noStrike">
                <a:solidFill>
                  <a:schemeClr val="dk1"/>
                </a:solidFill>
                <a:latin typeface="Century Gothic"/>
                <a:ea typeface="Century Gothic"/>
                <a:cs typeface="Century Gothic"/>
                <a:sym typeface="Century Gothic"/>
              </a:rPr>
              <a:t> </a:t>
            </a:r>
            <a:endParaRPr b="0" i="0" sz="1600" u="none" cap="none" strike="noStrike">
              <a:solidFill>
                <a:schemeClr val="dk1"/>
              </a:solidFill>
              <a:latin typeface="Arial"/>
              <a:ea typeface="Arial"/>
              <a:cs typeface="Arial"/>
              <a:sym typeface="Arial"/>
            </a:endParaRPr>
          </a:p>
        </p:txBody>
      </p:sp>
      <p:sp>
        <p:nvSpPr>
          <p:cNvPr id="522" name="Google Shape;522;p79"/>
          <p:cNvSpPr/>
          <p:nvPr/>
        </p:nvSpPr>
        <p:spPr>
          <a:xfrm>
            <a:off x="528559" y="2327322"/>
            <a:ext cx="9227836" cy="2513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entury Gothic"/>
              <a:buNone/>
            </a:pPr>
            <a:r>
              <a:rPr b="0" i="0" lang="ru-RU" sz="1800" u="none" cap="none" strike="noStrike">
                <a:solidFill>
                  <a:schemeClr val="dk1"/>
                </a:solidFill>
                <a:latin typeface="Century Gothic"/>
                <a:ea typeface="Century Gothic"/>
                <a:cs typeface="Century Gothic"/>
                <a:sym typeface="Century Gothic"/>
              </a:rPr>
              <a:t>npm install jquery</a:t>
            </a:r>
            <a:endParaRPr b="0" i="0" sz="1600" u="none" cap="none" strike="noStrike">
              <a:solidFill>
                <a:schemeClr val="dk1"/>
              </a:solidFill>
              <a:latin typeface="Arial"/>
              <a:ea typeface="Arial"/>
              <a:cs typeface="Arial"/>
              <a:sym typeface="Arial"/>
            </a:endParaRPr>
          </a:p>
        </p:txBody>
      </p:sp>
      <p:sp>
        <p:nvSpPr>
          <p:cNvPr id="523" name="Google Shape;523;p79"/>
          <p:cNvSpPr/>
          <p:nvPr/>
        </p:nvSpPr>
        <p:spPr>
          <a:xfrm>
            <a:off x="528559" y="2848180"/>
            <a:ext cx="9227835" cy="2513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entury Gothic"/>
              <a:buNone/>
            </a:pPr>
            <a:r>
              <a:rPr b="0" i="0" lang="ru-RU" sz="1800" u="none" cap="none" strike="noStrike">
                <a:solidFill>
                  <a:schemeClr val="dk1"/>
                </a:solidFill>
                <a:latin typeface="Century Gothic"/>
                <a:ea typeface="Century Gothic"/>
                <a:cs typeface="Century Gothic"/>
                <a:sym typeface="Century Gothic"/>
              </a:rPr>
              <a:t>yarn add jquery</a:t>
            </a:r>
            <a:endParaRPr b="0" i="0" sz="1600" u="none" cap="none" strike="noStrike">
              <a:solidFill>
                <a:schemeClr val="dk1"/>
              </a:solidFill>
              <a:latin typeface="Arial"/>
              <a:ea typeface="Arial"/>
              <a:cs typeface="Arial"/>
              <a:sym typeface="Arial"/>
            </a:endParaRPr>
          </a:p>
        </p:txBody>
      </p:sp>
      <p:sp>
        <p:nvSpPr>
          <p:cNvPr id="524" name="Google Shape;524;p79"/>
          <p:cNvSpPr/>
          <p:nvPr/>
        </p:nvSpPr>
        <p:spPr>
          <a:xfrm>
            <a:off x="528558" y="3526826"/>
            <a:ext cx="9227836"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entury Gothic"/>
              <a:buNone/>
            </a:pPr>
            <a:r>
              <a:rPr b="1" i="0" lang="ru-RU" sz="2400" u="none" cap="none" strike="noStrike">
                <a:solidFill>
                  <a:schemeClr val="dk1"/>
                </a:solidFill>
                <a:latin typeface="Century Gothic"/>
                <a:ea typeface="Century Gothic"/>
                <a:cs typeface="Century Gothic"/>
                <a:sym typeface="Century Gothic"/>
              </a:rPr>
              <a:t>2) С помощью CDN</a:t>
            </a:r>
            <a:endParaRPr b="1" i="0" sz="2400" u="none" cap="none" strike="noStrike">
              <a:solidFill>
                <a:schemeClr val="dk1"/>
              </a:solidFill>
              <a:latin typeface="Century Gothic"/>
              <a:ea typeface="Century Gothic"/>
              <a:cs typeface="Century Gothic"/>
              <a:sym typeface="Century Gothic"/>
            </a:endParaRPr>
          </a:p>
        </p:txBody>
      </p:sp>
      <p:sp>
        <p:nvSpPr>
          <p:cNvPr id="525" name="Google Shape;525;p79"/>
          <p:cNvSpPr/>
          <p:nvPr/>
        </p:nvSpPr>
        <p:spPr>
          <a:xfrm>
            <a:off x="606198" y="4127618"/>
            <a:ext cx="9227834" cy="108235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entury Gothic"/>
              <a:buNone/>
            </a:pPr>
            <a:r>
              <a:rPr b="0" i="0" lang="ru-RU" sz="1800" u="none" cap="none" strike="noStrike">
                <a:solidFill>
                  <a:schemeClr val="dk1"/>
                </a:solidFill>
                <a:latin typeface="Century Gothic"/>
                <a:ea typeface="Century Gothic"/>
                <a:cs typeface="Century Gothic"/>
                <a:sym typeface="Century Gothic"/>
              </a:rPr>
              <a:t>&lt;script   src="https://code.jquery.com/jquery-3.6.1.js"   </a:t>
            </a:r>
            <a:endParaRPr/>
          </a:p>
          <a:p>
            <a:pPr indent="0" lvl="0" marL="0" marR="0" rtl="0" algn="l">
              <a:lnSpc>
                <a:spcPct val="100000"/>
              </a:lnSpc>
              <a:spcBef>
                <a:spcPts val="0"/>
              </a:spcBef>
              <a:spcAft>
                <a:spcPts val="0"/>
              </a:spcAft>
              <a:buClr>
                <a:schemeClr val="dk1"/>
              </a:buClr>
              <a:buSzPts val="1800"/>
              <a:buFont typeface="Century Gothic"/>
              <a:buNone/>
            </a:pPr>
            <a:r>
              <a:rPr b="0" i="0" lang="ru-RU" sz="1800" u="none" cap="none" strike="noStrike">
                <a:solidFill>
                  <a:schemeClr val="dk1"/>
                </a:solidFill>
                <a:latin typeface="Century Gothic"/>
                <a:ea typeface="Century Gothic"/>
                <a:cs typeface="Century Gothic"/>
                <a:sym typeface="Century Gothic"/>
              </a:rPr>
              <a:t>	integrity="sha256-3zlB5s2uwoUzrXK3BT7AX3FyvojsraNFxCc2vC/7pNI="   </a:t>
            </a:r>
            <a:endParaRPr/>
          </a:p>
          <a:p>
            <a:pPr indent="0" lvl="0" marL="0" marR="0" rtl="0" algn="l">
              <a:lnSpc>
                <a:spcPct val="100000"/>
              </a:lnSpc>
              <a:spcBef>
                <a:spcPts val="0"/>
              </a:spcBef>
              <a:spcAft>
                <a:spcPts val="0"/>
              </a:spcAft>
              <a:buClr>
                <a:schemeClr val="dk1"/>
              </a:buClr>
              <a:buSzPts val="1800"/>
              <a:buFont typeface="Century Gothic"/>
              <a:buNone/>
            </a:pPr>
            <a:r>
              <a:rPr b="0" i="0" lang="ru-RU" sz="1800" u="none" cap="none" strike="noStrike">
                <a:solidFill>
                  <a:schemeClr val="dk1"/>
                </a:solidFill>
                <a:latin typeface="Century Gothic"/>
                <a:ea typeface="Century Gothic"/>
                <a:cs typeface="Century Gothic"/>
                <a:sym typeface="Century Gothic"/>
              </a:rPr>
              <a:t>	crossorigin="anonymous"&gt;</a:t>
            </a:r>
            <a:endParaRPr/>
          </a:p>
          <a:p>
            <a:pPr indent="0" lvl="0" marL="0" marR="0" rtl="0" algn="l">
              <a:lnSpc>
                <a:spcPct val="100000"/>
              </a:lnSpc>
              <a:spcBef>
                <a:spcPts val="0"/>
              </a:spcBef>
              <a:spcAft>
                <a:spcPts val="0"/>
              </a:spcAft>
              <a:buClr>
                <a:schemeClr val="dk1"/>
              </a:buClr>
              <a:buSzPts val="1800"/>
              <a:buFont typeface="Century Gothic"/>
              <a:buNone/>
            </a:pPr>
            <a:r>
              <a:rPr b="0" i="0" lang="ru-RU" sz="1800" u="none" cap="none" strike="noStrike">
                <a:solidFill>
                  <a:schemeClr val="dk1"/>
                </a:solidFill>
                <a:latin typeface="Century Gothic"/>
                <a:ea typeface="Century Gothic"/>
                <a:cs typeface="Century Gothic"/>
                <a:sym typeface="Century Gothic"/>
              </a:rPr>
              <a:t>&lt;/script&gt;</a:t>
            </a:r>
            <a:endParaRPr b="0" i="0" sz="1200" u="none" cap="none" strike="noStrike">
              <a:solidFill>
                <a:schemeClr val="dk1"/>
              </a:solidFill>
              <a:latin typeface="Arial"/>
              <a:ea typeface="Arial"/>
              <a:cs typeface="Arial"/>
              <a:sym typeface="Arial"/>
            </a:endParaRPr>
          </a:p>
        </p:txBody>
      </p:sp>
      <p:sp>
        <p:nvSpPr>
          <p:cNvPr id="526" name="Google Shape;526;p79"/>
          <p:cNvSpPr/>
          <p:nvPr/>
        </p:nvSpPr>
        <p:spPr>
          <a:xfrm>
            <a:off x="528557" y="5398365"/>
            <a:ext cx="11065345" cy="80535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rPr b="0" i="0" lang="ru-RU" sz="1800" u="none" cap="none" strike="noStrike">
                <a:solidFill>
                  <a:schemeClr val="dk1"/>
                </a:solidFill>
                <a:latin typeface="Arial"/>
                <a:ea typeface="Arial"/>
                <a:cs typeface="Arial"/>
                <a:sym typeface="Arial"/>
              </a:rPr>
              <a:t>CDN могут повысить производительность за счет размещения jQuery на серверах, разбросанных по всему миру. Это также дает то преимущество, что если посетитель вашей веб-страницы уже загрузил копию jQuery из того же CDN, ее не нужно будет загружать повторно.</a:t>
            </a:r>
            <a:r>
              <a:rPr b="0" i="0" lang="ru-RU" sz="1800" u="none" cap="none" strike="noStrike">
                <a:solidFill>
                  <a:schemeClr val="dk1"/>
                </a:solidFill>
                <a:latin typeface="Century Gothic"/>
                <a:ea typeface="Century Gothic"/>
                <a:cs typeface="Century Gothic"/>
                <a:sym typeface="Century Gothic"/>
              </a:rPr>
              <a:t> </a:t>
            </a:r>
            <a:endParaRPr b="0" i="0" sz="1800" u="none" cap="none" strike="noStrike">
              <a:solidFill>
                <a:schemeClr val="dk1"/>
              </a:solidFill>
              <a:latin typeface="Arial"/>
              <a:ea typeface="Arial"/>
              <a:cs typeface="Arial"/>
              <a:sym typeface="Arial"/>
            </a:endParaRPr>
          </a:p>
        </p:txBody>
      </p:sp>
      <p:sp>
        <p:nvSpPr>
          <p:cNvPr id="527" name="Google Shape;527;p79"/>
          <p:cNvSpPr/>
          <p:nvPr/>
        </p:nvSpPr>
        <p:spPr>
          <a:xfrm>
            <a:off x="451449" y="26080"/>
            <a:ext cx="10840528"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ru-RU" sz="3800">
                <a:solidFill>
                  <a:srgbClr val="FF0000"/>
                </a:solidFill>
                <a:latin typeface="Calibri"/>
                <a:ea typeface="Calibri"/>
                <a:cs typeface="Calibri"/>
                <a:sym typeface="Calibri"/>
              </a:rPr>
              <a:t>35) Описать подключение библиотеки </a:t>
            </a:r>
            <a:r>
              <a:rPr b="1" i="1" lang="ru-RU" sz="4000">
                <a:solidFill>
                  <a:srgbClr val="FF0000"/>
                </a:solidFill>
                <a:latin typeface="Calibri"/>
                <a:ea typeface="Calibri"/>
                <a:cs typeface="Calibri"/>
                <a:sym typeface="Calibri"/>
              </a:rPr>
              <a:t>JQuery </a:t>
            </a:r>
            <a:endParaRPr sz="1800">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0"/>
          <p:cNvSpPr/>
          <p:nvPr/>
        </p:nvSpPr>
        <p:spPr>
          <a:xfrm>
            <a:off x="545809" y="918338"/>
            <a:ext cx="10979081" cy="280076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entury Gothic"/>
              <a:buNone/>
            </a:pPr>
            <a:r>
              <a:rPr b="0" i="0" lang="ru-RU" sz="1600" u="none" cap="none" strike="noStrike">
                <a:solidFill>
                  <a:schemeClr val="dk1"/>
                </a:solidFill>
                <a:latin typeface="Century Gothic"/>
                <a:ea typeface="Century Gothic"/>
                <a:cs typeface="Century Gothic"/>
                <a:sym typeface="Century Gothic"/>
              </a:rPr>
              <a:t>Синтаксис JQuery разработан специально для </a:t>
            </a:r>
            <a:r>
              <a:rPr b="1" i="0" lang="ru-RU" sz="1600" u="none" cap="none" strike="noStrike">
                <a:solidFill>
                  <a:schemeClr val="dk1"/>
                </a:solidFill>
                <a:latin typeface="Century Gothic"/>
                <a:ea typeface="Century Gothic"/>
                <a:cs typeface="Century Gothic"/>
                <a:sym typeface="Century Gothic"/>
              </a:rPr>
              <a:t>выбора</a:t>
            </a:r>
            <a:r>
              <a:rPr b="0" i="0" lang="ru-RU" sz="1600" u="none" cap="none" strike="noStrike">
                <a:solidFill>
                  <a:schemeClr val="dk1"/>
                </a:solidFill>
                <a:latin typeface="Century Gothic"/>
                <a:ea typeface="Century Gothic"/>
                <a:cs typeface="Century Gothic"/>
                <a:sym typeface="Century Gothic"/>
              </a:rPr>
              <a:t> элементов HTML и выполнения некоторых </a:t>
            </a:r>
            <a:r>
              <a:rPr b="1" i="0" lang="ru-RU" sz="1600" u="none" cap="none" strike="noStrike">
                <a:solidFill>
                  <a:schemeClr val="dk1"/>
                </a:solidFill>
                <a:latin typeface="Century Gothic"/>
                <a:ea typeface="Century Gothic"/>
                <a:cs typeface="Century Gothic"/>
                <a:sym typeface="Century Gothic"/>
              </a:rPr>
              <a:t>действий</a:t>
            </a:r>
            <a:r>
              <a:rPr b="0" i="0" lang="ru-RU" sz="1600" u="none" cap="none" strike="noStrike">
                <a:solidFill>
                  <a:schemeClr val="dk1"/>
                </a:solidFill>
                <a:latin typeface="Century Gothic"/>
                <a:ea typeface="Century Gothic"/>
                <a:cs typeface="Century Gothic"/>
                <a:sym typeface="Century Gothic"/>
              </a:rPr>
              <a:t> над элементами.</a:t>
            </a:r>
            <a:endParaRPr/>
          </a:p>
          <a:p>
            <a:pPr indent="0" lvl="0" marL="0" marR="0" rtl="0" algn="l">
              <a:lnSpc>
                <a:spcPct val="100000"/>
              </a:lnSpc>
              <a:spcBef>
                <a:spcPts val="0"/>
              </a:spcBef>
              <a:spcAft>
                <a:spcPts val="0"/>
              </a:spcAft>
              <a:buClr>
                <a:schemeClr val="dk1"/>
              </a:buClr>
              <a:buSzPts val="1600"/>
              <a:buFont typeface="Century Gothic"/>
              <a:buNone/>
            </a:pPr>
            <a:r>
              <a:rPr b="0" i="0" lang="ru-RU" sz="1600" u="none" cap="none" strike="noStrike">
                <a:solidFill>
                  <a:schemeClr val="dk1"/>
                </a:solidFill>
                <a:latin typeface="Century Gothic"/>
                <a:ea typeface="Century Gothic"/>
                <a:cs typeface="Century Gothic"/>
                <a:sym typeface="Century Gothic"/>
              </a:rPr>
              <a:t>Базовый синтаксис: </a:t>
            </a:r>
            <a:r>
              <a:rPr b="1" i="0" lang="ru-RU" sz="1600" u="none" cap="none" strike="noStrike">
                <a:solidFill>
                  <a:schemeClr val="dk1"/>
                </a:solidFill>
                <a:latin typeface="Century Gothic"/>
                <a:ea typeface="Century Gothic"/>
                <a:cs typeface="Century Gothic"/>
                <a:sym typeface="Century Gothic"/>
              </a:rPr>
              <a:t>$ (</a:t>
            </a:r>
            <a:r>
              <a:rPr b="1" i="1" lang="ru-RU" sz="1600" u="none" cap="none" strike="noStrike">
                <a:solidFill>
                  <a:schemeClr val="dk1"/>
                </a:solidFill>
                <a:latin typeface="Century Gothic"/>
                <a:ea typeface="Century Gothic"/>
                <a:cs typeface="Century Gothic"/>
                <a:sym typeface="Century Gothic"/>
              </a:rPr>
              <a:t>селектор</a:t>
            </a:r>
            <a:r>
              <a:rPr b="1" i="0" lang="ru-RU" sz="1600" u="none" cap="none" strike="noStrike">
                <a:solidFill>
                  <a:schemeClr val="dk1"/>
                </a:solidFill>
                <a:latin typeface="Century Gothic"/>
                <a:ea typeface="Century Gothic"/>
                <a:cs typeface="Century Gothic"/>
                <a:sym typeface="Century Gothic"/>
              </a:rPr>
              <a:t>).</a:t>
            </a:r>
            <a:r>
              <a:rPr b="1" i="1" lang="ru-RU" sz="1600" u="none" cap="none" strike="noStrike">
                <a:solidFill>
                  <a:schemeClr val="dk1"/>
                </a:solidFill>
                <a:latin typeface="Century Gothic"/>
                <a:ea typeface="Century Gothic"/>
                <a:cs typeface="Century Gothic"/>
                <a:sym typeface="Century Gothic"/>
              </a:rPr>
              <a:t> действие</a:t>
            </a:r>
            <a:r>
              <a:rPr b="1" i="0" lang="ru-RU" sz="1600" u="none" cap="none" strike="noStrike">
                <a:solidFill>
                  <a:schemeClr val="dk1"/>
                </a:solidFill>
                <a:latin typeface="Century Gothic"/>
                <a:ea typeface="Century Gothic"/>
                <a:cs typeface="Century Gothic"/>
                <a:sym typeface="Century Gothic"/>
              </a:rPr>
              <a:t>()</a:t>
            </a:r>
            <a:endParaRPr b="1" i="0" sz="1600" u="none" cap="none" strike="noStrike">
              <a:solidFill>
                <a:schemeClr val="dk1"/>
              </a:solidFill>
              <a:latin typeface="Century Gothic"/>
              <a:ea typeface="Century Gothic"/>
              <a:cs typeface="Century Gothic"/>
              <a:sym typeface="Century Gothic"/>
            </a:endParaRPr>
          </a:p>
          <a:p>
            <a:pPr indent="-101600" lvl="0" marL="0" marR="0" rtl="0" algn="l">
              <a:lnSpc>
                <a:spcPct val="100000"/>
              </a:lnSpc>
              <a:spcBef>
                <a:spcPts val="0"/>
              </a:spcBef>
              <a:spcAft>
                <a:spcPts val="0"/>
              </a:spcAft>
              <a:buClr>
                <a:schemeClr val="dk1"/>
              </a:buClr>
              <a:buSzPts val="1600"/>
              <a:buFont typeface="Arial"/>
              <a:buChar char="•"/>
            </a:pPr>
            <a:r>
              <a:rPr b="0" i="0" lang="ru-RU" sz="1600" u="none" cap="none" strike="noStrike">
                <a:solidFill>
                  <a:schemeClr val="dk1"/>
                </a:solidFill>
                <a:latin typeface="Century Gothic"/>
                <a:ea typeface="Century Gothic"/>
                <a:cs typeface="Century Gothic"/>
                <a:sym typeface="Century Gothic"/>
              </a:rPr>
              <a:t>Знак $ для определения/доступа к jQuery</a:t>
            </a:r>
            <a:endParaRPr/>
          </a:p>
          <a:p>
            <a:pPr indent="-101600" lvl="0" marL="0" marR="0" rtl="0" algn="l">
              <a:lnSpc>
                <a:spcPct val="100000"/>
              </a:lnSpc>
              <a:spcBef>
                <a:spcPts val="0"/>
              </a:spcBef>
              <a:spcAft>
                <a:spcPts val="0"/>
              </a:spcAft>
              <a:buClr>
                <a:schemeClr val="dk1"/>
              </a:buClr>
              <a:buSzPts val="1600"/>
              <a:buFont typeface="Arial"/>
              <a:buChar char="•"/>
            </a:pPr>
            <a:r>
              <a:rPr b="0" i="0" lang="ru-RU" sz="1600" u="none" cap="none" strike="noStrike">
                <a:solidFill>
                  <a:schemeClr val="dk1"/>
                </a:solidFill>
                <a:latin typeface="Century Gothic"/>
                <a:ea typeface="Century Gothic"/>
                <a:cs typeface="Century Gothic"/>
                <a:sym typeface="Century Gothic"/>
              </a:rPr>
              <a:t>(</a:t>
            </a:r>
            <a:r>
              <a:rPr b="0" i="1" lang="ru-RU" sz="1600" u="none" cap="none" strike="noStrike">
                <a:solidFill>
                  <a:schemeClr val="dk1"/>
                </a:solidFill>
                <a:latin typeface="Century Gothic"/>
                <a:ea typeface="Century Gothic"/>
                <a:cs typeface="Century Gothic"/>
                <a:sym typeface="Century Gothic"/>
              </a:rPr>
              <a:t>селектор</a:t>
            </a:r>
            <a:r>
              <a:rPr b="0" i="0" lang="ru-RU" sz="1600" u="none" cap="none" strike="noStrike">
                <a:solidFill>
                  <a:schemeClr val="dk1"/>
                </a:solidFill>
                <a:latin typeface="Century Gothic"/>
                <a:ea typeface="Century Gothic"/>
                <a:cs typeface="Century Gothic"/>
                <a:sym typeface="Century Gothic"/>
              </a:rPr>
              <a:t>) для «запроса (или поиска)» HTML-элементов</a:t>
            </a:r>
            <a:endParaRPr/>
          </a:p>
          <a:p>
            <a:pPr indent="-101600" lvl="0" marL="0" marR="0" rtl="0" algn="l">
              <a:lnSpc>
                <a:spcPct val="100000"/>
              </a:lnSpc>
              <a:spcBef>
                <a:spcPts val="0"/>
              </a:spcBef>
              <a:spcAft>
                <a:spcPts val="0"/>
              </a:spcAft>
              <a:buClr>
                <a:schemeClr val="dk1"/>
              </a:buClr>
              <a:buSzPts val="1600"/>
              <a:buFont typeface="Arial"/>
              <a:buChar char="•"/>
            </a:pPr>
            <a:r>
              <a:rPr b="0" i="1" lang="ru-RU" sz="1600" u="none" cap="none" strike="noStrike">
                <a:solidFill>
                  <a:schemeClr val="dk1"/>
                </a:solidFill>
                <a:latin typeface="Century Gothic"/>
                <a:ea typeface="Century Gothic"/>
                <a:cs typeface="Century Gothic"/>
                <a:sym typeface="Century Gothic"/>
              </a:rPr>
              <a:t>действие</a:t>
            </a:r>
            <a:r>
              <a:rPr b="0" i="0" lang="ru-RU" sz="1600" u="none" cap="none" strike="noStrike">
                <a:solidFill>
                  <a:schemeClr val="dk1"/>
                </a:solidFill>
                <a:latin typeface="Century Gothic"/>
                <a:ea typeface="Century Gothic"/>
                <a:cs typeface="Century Gothic"/>
                <a:sym typeface="Century Gothic"/>
              </a:rPr>
              <a:t>jQuery (), выполняемое над элементом (ами)</a:t>
            </a:r>
            <a:endParaRPr b="0" i="0" sz="16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600"/>
              <a:buFont typeface="Century Gothic"/>
              <a:buNone/>
            </a:pPr>
            <a:r>
              <a:rPr b="0" i="0" lang="ru-RU" sz="1600" u="none" cap="none" strike="noStrike">
                <a:solidFill>
                  <a:schemeClr val="dk1"/>
                </a:solidFill>
                <a:latin typeface="Century Gothic"/>
                <a:ea typeface="Century Gothic"/>
                <a:cs typeface="Century Gothic"/>
                <a:sym typeface="Century Gothic"/>
              </a:rPr>
              <a:t>Примеры:</a:t>
            </a:r>
            <a:endParaRPr/>
          </a:p>
          <a:p>
            <a:pPr indent="0" lvl="0" marL="0" marR="0" rtl="0" algn="l">
              <a:lnSpc>
                <a:spcPct val="100000"/>
              </a:lnSpc>
              <a:spcBef>
                <a:spcPts val="0"/>
              </a:spcBef>
              <a:spcAft>
                <a:spcPts val="0"/>
              </a:spcAft>
              <a:buClr>
                <a:schemeClr val="dk1"/>
              </a:buClr>
              <a:buSzPts val="1600"/>
              <a:buFont typeface="Century Gothic"/>
              <a:buNone/>
            </a:pPr>
            <a:r>
              <a:rPr b="0" i="0" lang="ru-RU" sz="1600" u="none" cap="none" strike="noStrike">
                <a:solidFill>
                  <a:schemeClr val="dk1"/>
                </a:solidFill>
                <a:latin typeface="Century Gothic"/>
                <a:ea typeface="Century Gothic"/>
                <a:cs typeface="Century Gothic"/>
                <a:sym typeface="Century Gothic"/>
              </a:rPr>
              <a:t>$ (this). Hide ()-скрывает текущий элемент.</a:t>
            </a:r>
            <a:endParaRPr/>
          </a:p>
          <a:p>
            <a:pPr indent="0" lvl="0" marL="0" marR="0" rtl="0" algn="l">
              <a:lnSpc>
                <a:spcPct val="100000"/>
              </a:lnSpc>
              <a:spcBef>
                <a:spcPts val="0"/>
              </a:spcBef>
              <a:spcAft>
                <a:spcPts val="0"/>
              </a:spcAft>
              <a:buClr>
                <a:schemeClr val="dk1"/>
              </a:buClr>
              <a:buSzPts val="1600"/>
              <a:buFont typeface="Century Gothic"/>
              <a:buNone/>
            </a:pPr>
            <a:r>
              <a:rPr b="0" i="0" lang="ru-RU" sz="1600" u="none" cap="none" strike="noStrike">
                <a:solidFill>
                  <a:schemeClr val="dk1"/>
                </a:solidFill>
                <a:latin typeface="Century Gothic"/>
                <a:ea typeface="Century Gothic"/>
                <a:cs typeface="Century Gothic"/>
                <a:sym typeface="Century Gothic"/>
              </a:rPr>
              <a:t>$ ("p"). Hide ()-скрывает все &lt;p&gt; элементы.</a:t>
            </a:r>
            <a:endParaRPr/>
          </a:p>
          <a:p>
            <a:pPr indent="0" lvl="0" marL="0" marR="0" rtl="0" algn="l">
              <a:lnSpc>
                <a:spcPct val="100000"/>
              </a:lnSpc>
              <a:spcBef>
                <a:spcPts val="0"/>
              </a:spcBef>
              <a:spcAft>
                <a:spcPts val="0"/>
              </a:spcAft>
              <a:buClr>
                <a:schemeClr val="dk1"/>
              </a:buClr>
              <a:buSzPts val="1600"/>
              <a:buFont typeface="Century Gothic"/>
              <a:buNone/>
            </a:pPr>
            <a:r>
              <a:rPr b="0" i="0" lang="ru-RU" sz="1600" u="none" cap="none" strike="noStrike">
                <a:solidFill>
                  <a:schemeClr val="dk1"/>
                </a:solidFill>
                <a:latin typeface="Century Gothic"/>
                <a:ea typeface="Century Gothic"/>
                <a:cs typeface="Century Gothic"/>
                <a:sym typeface="Century Gothic"/>
              </a:rPr>
              <a:t>$ (". Test"). Hide ()-скрывает все элементы с классом = "Test".</a:t>
            </a:r>
            <a:endParaRPr/>
          </a:p>
          <a:p>
            <a:pPr indent="0" lvl="0" marL="0" marR="0" rtl="0" algn="l">
              <a:lnSpc>
                <a:spcPct val="100000"/>
              </a:lnSpc>
              <a:spcBef>
                <a:spcPts val="0"/>
              </a:spcBef>
              <a:spcAft>
                <a:spcPts val="0"/>
              </a:spcAft>
              <a:buClr>
                <a:schemeClr val="dk1"/>
              </a:buClr>
              <a:buSzPts val="1600"/>
              <a:buFont typeface="Century Gothic"/>
              <a:buNone/>
            </a:pPr>
            <a:r>
              <a:rPr b="0" i="0" lang="ru-RU" sz="1600" u="none" cap="none" strike="noStrike">
                <a:solidFill>
                  <a:schemeClr val="dk1"/>
                </a:solidFill>
                <a:latin typeface="Century Gothic"/>
                <a:ea typeface="Century Gothic"/>
                <a:cs typeface="Century Gothic"/>
                <a:sym typeface="Century Gothic"/>
              </a:rPr>
              <a:t>$ ("#test"). Hide ()-скрывает элемент с ID = "Test".</a:t>
            </a:r>
            <a:endParaRPr/>
          </a:p>
        </p:txBody>
      </p:sp>
      <p:sp>
        <p:nvSpPr>
          <p:cNvPr id="533" name="Google Shape;533;p80"/>
          <p:cNvSpPr/>
          <p:nvPr/>
        </p:nvSpPr>
        <p:spPr>
          <a:xfrm>
            <a:off x="718868" y="91228"/>
            <a:ext cx="9667336"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ru-RU" sz="3800">
                <a:solidFill>
                  <a:srgbClr val="FF0000"/>
                </a:solidFill>
                <a:latin typeface="Calibri"/>
                <a:ea typeface="Calibri"/>
                <a:cs typeface="Calibri"/>
                <a:sym typeface="Calibri"/>
              </a:rPr>
              <a:t>36) Расписать синтаксис </a:t>
            </a:r>
            <a:r>
              <a:rPr b="1" i="1" lang="ru-RU" sz="4000">
                <a:solidFill>
                  <a:srgbClr val="FF0000"/>
                </a:solidFill>
                <a:latin typeface="Calibri"/>
                <a:ea typeface="Calibri"/>
                <a:cs typeface="Calibri"/>
                <a:sym typeface="Calibri"/>
              </a:rPr>
              <a:t>JQuery </a:t>
            </a:r>
            <a:r>
              <a:rPr b="1" i="1" lang="ru-RU" sz="3800">
                <a:solidFill>
                  <a:srgbClr val="FF0000"/>
                </a:solidFill>
                <a:latin typeface="Calibri"/>
                <a:ea typeface="Calibri"/>
                <a:cs typeface="Calibri"/>
                <a:sym typeface="Calibri"/>
              </a:rPr>
              <a:t>-команд</a:t>
            </a:r>
            <a:endParaRPr sz="1800">
              <a:solidFill>
                <a:schemeClr val="dk1"/>
              </a:solidFill>
              <a:latin typeface="Calibri"/>
              <a:ea typeface="Calibri"/>
              <a:cs typeface="Calibri"/>
              <a:sym typeface="Calibri"/>
            </a:endParaRPr>
          </a:p>
        </p:txBody>
      </p:sp>
      <p:sp>
        <p:nvSpPr>
          <p:cNvPr id="534" name="Google Shape;534;p80"/>
          <p:cNvSpPr/>
          <p:nvPr/>
        </p:nvSpPr>
        <p:spPr>
          <a:xfrm>
            <a:off x="545809" y="3650773"/>
            <a:ext cx="11366739" cy="32932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600">
                <a:solidFill>
                  <a:srgbClr val="000000"/>
                </a:solidFill>
                <a:latin typeface="Century Gothic"/>
                <a:ea typeface="Century Gothic"/>
                <a:cs typeface="Century Gothic"/>
                <a:sym typeface="Century Gothic"/>
              </a:rPr>
              <a:t>Возможно, вы заметили, что все методы jQuery находятся внутри события готовности документа:</a:t>
            </a:r>
            <a:endParaRPr sz="1600">
              <a:solidFill>
                <a:srgbClr val="000000"/>
              </a:solidFill>
              <a:latin typeface="Century Gothic"/>
              <a:ea typeface="Century Gothic"/>
              <a:cs typeface="Century Gothic"/>
              <a:sym typeface="Century Gothic"/>
            </a:endParaRPr>
          </a:p>
          <a:p>
            <a:pPr indent="0" lvl="0" marL="0" marR="0" rtl="0" algn="l">
              <a:spcBef>
                <a:spcPts val="0"/>
              </a:spcBef>
              <a:spcAft>
                <a:spcPts val="0"/>
              </a:spcAft>
              <a:buNone/>
            </a:pPr>
            <a:r>
              <a:t/>
            </a:r>
            <a:endParaRPr sz="1600">
              <a:solidFill>
                <a:srgbClr val="000000"/>
              </a:solidFill>
              <a:latin typeface="Century Gothic"/>
              <a:ea typeface="Century Gothic"/>
              <a:cs typeface="Century Gothic"/>
              <a:sym typeface="Century Gothic"/>
            </a:endParaRPr>
          </a:p>
          <a:p>
            <a:pPr indent="0" lvl="0" marL="0" marR="0" rtl="0" algn="l">
              <a:spcBef>
                <a:spcPts val="0"/>
              </a:spcBef>
              <a:spcAft>
                <a:spcPts val="0"/>
              </a:spcAft>
              <a:buNone/>
            </a:pPr>
            <a:r>
              <a:rPr lang="ru-RU" sz="1600">
                <a:solidFill>
                  <a:srgbClr val="000000"/>
                </a:solidFill>
                <a:latin typeface="Consolas"/>
                <a:ea typeface="Consolas"/>
                <a:cs typeface="Consolas"/>
                <a:sym typeface="Consolas"/>
              </a:rPr>
              <a:t>$(document).ready(function(){</a:t>
            </a:r>
            <a:br>
              <a:rPr lang="ru-RU" sz="1600">
                <a:solidFill>
                  <a:srgbClr val="000000"/>
                </a:solidFill>
                <a:latin typeface="Consolas"/>
                <a:ea typeface="Consolas"/>
                <a:cs typeface="Consolas"/>
                <a:sym typeface="Consolas"/>
              </a:rPr>
            </a:br>
            <a:br>
              <a:rPr lang="ru-RU" sz="1600">
                <a:solidFill>
                  <a:srgbClr val="000000"/>
                </a:solidFill>
                <a:latin typeface="Consolas"/>
                <a:ea typeface="Consolas"/>
                <a:cs typeface="Consolas"/>
                <a:sym typeface="Consolas"/>
              </a:rPr>
            </a:br>
            <a:r>
              <a:rPr lang="ru-RU" sz="1600">
                <a:solidFill>
                  <a:srgbClr val="000000"/>
                </a:solidFill>
                <a:latin typeface="Consolas"/>
                <a:ea typeface="Consolas"/>
                <a:cs typeface="Consolas"/>
                <a:sym typeface="Consolas"/>
              </a:rPr>
              <a:t>   </a:t>
            </a:r>
            <a:r>
              <a:rPr i="1" lang="ru-RU" sz="1600">
                <a:solidFill>
                  <a:srgbClr val="000000"/>
                </a:solidFill>
                <a:latin typeface="Consolas"/>
                <a:ea typeface="Consolas"/>
                <a:cs typeface="Consolas"/>
                <a:sym typeface="Consolas"/>
              </a:rPr>
              <a:t>// jQuery methods go here...</a:t>
            </a:r>
            <a:br>
              <a:rPr lang="ru-RU" sz="1600">
                <a:solidFill>
                  <a:srgbClr val="000000"/>
                </a:solidFill>
                <a:latin typeface="Consolas"/>
                <a:ea typeface="Consolas"/>
                <a:cs typeface="Consolas"/>
                <a:sym typeface="Consolas"/>
              </a:rPr>
            </a:br>
            <a:br>
              <a:rPr lang="ru-RU" sz="1600">
                <a:solidFill>
                  <a:srgbClr val="000000"/>
                </a:solidFill>
                <a:latin typeface="Consolas"/>
                <a:ea typeface="Consolas"/>
                <a:cs typeface="Consolas"/>
                <a:sym typeface="Consolas"/>
              </a:rPr>
            </a:br>
            <a:r>
              <a:rPr lang="ru-RU" sz="1600">
                <a:solidFill>
                  <a:srgbClr val="000000"/>
                </a:solidFill>
                <a:latin typeface="Consolas"/>
                <a:ea typeface="Consolas"/>
                <a:cs typeface="Consolas"/>
                <a:sym typeface="Consolas"/>
              </a:rPr>
              <a:t>});</a:t>
            </a:r>
            <a:endParaRPr sz="1600">
              <a:solidFill>
                <a:srgbClr val="000000"/>
              </a:solidFill>
              <a:latin typeface="Consolas"/>
              <a:ea typeface="Consolas"/>
              <a:cs typeface="Consolas"/>
              <a:sym typeface="Consolas"/>
            </a:endParaRPr>
          </a:p>
          <a:p>
            <a:pPr indent="0" lvl="0" marL="0" marR="0" rtl="0" algn="l">
              <a:spcBef>
                <a:spcPts val="0"/>
              </a:spcBef>
              <a:spcAft>
                <a:spcPts val="0"/>
              </a:spcAft>
              <a:buNone/>
            </a:pPr>
            <a:r>
              <a:t/>
            </a:r>
            <a:endParaRPr sz="1600">
              <a:solidFill>
                <a:srgbClr val="000000"/>
              </a:solidFill>
              <a:latin typeface="Consolas"/>
              <a:ea typeface="Consolas"/>
              <a:cs typeface="Consolas"/>
              <a:sym typeface="Consolas"/>
            </a:endParaRPr>
          </a:p>
          <a:p>
            <a:pPr indent="0" lvl="0" marL="0" marR="0" rtl="0" algn="l">
              <a:spcBef>
                <a:spcPts val="0"/>
              </a:spcBef>
              <a:spcAft>
                <a:spcPts val="0"/>
              </a:spcAft>
              <a:buNone/>
            </a:pPr>
            <a:r>
              <a:rPr lang="ru-RU" sz="1600">
                <a:solidFill>
                  <a:srgbClr val="000000"/>
                </a:solidFill>
                <a:latin typeface="Century Gothic"/>
                <a:ea typeface="Century Gothic"/>
                <a:cs typeface="Century Gothic"/>
                <a:sym typeface="Century Gothic"/>
              </a:rPr>
              <a:t>Это необходимо для предотвращения выполнения любого кода jQuery до завершения загрузки документа (готов).</a:t>
            </a:r>
            <a:endParaRPr/>
          </a:p>
          <a:p>
            <a:pPr indent="0" lvl="0" marL="0" marR="0" rtl="0" algn="l">
              <a:spcBef>
                <a:spcPts val="0"/>
              </a:spcBef>
              <a:spcAft>
                <a:spcPts val="0"/>
              </a:spcAft>
              <a:buNone/>
            </a:pPr>
            <a:r>
              <a:rPr lang="ru-RU" sz="1600">
                <a:solidFill>
                  <a:srgbClr val="000000"/>
                </a:solidFill>
                <a:latin typeface="Century Gothic"/>
                <a:ea typeface="Century Gothic"/>
                <a:cs typeface="Century Gothic"/>
                <a:sym typeface="Century Gothic"/>
              </a:rPr>
              <a:t>Рекомендуется подождать, пока документ будет полностью загружен и готов к работе. Это также позволяет вам иметь ваш код JavaScript перед телом вашего документа, в разделе head.</a:t>
            </a:r>
            <a:endParaRPr/>
          </a:p>
          <a:p>
            <a:pPr indent="0" lvl="0" marL="0" marR="0" rtl="0" algn="l">
              <a:spcBef>
                <a:spcPts val="0"/>
              </a:spcBef>
              <a:spcAft>
                <a:spcPts val="0"/>
              </a:spcAft>
              <a:buNone/>
            </a:pPr>
            <a:r>
              <a:t/>
            </a:r>
            <a:endParaRPr sz="1600">
              <a:solidFill>
                <a:srgbClr val="000000"/>
              </a:solidFill>
              <a:latin typeface="Century Gothic"/>
              <a:ea typeface="Century Gothic"/>
              <a:cs typeface="Century Gothic"/>
              <a:sym typeface="Century Gothic"/>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1"/>
          <p:cNvSpPr/>
          <p:nvPr/>
        </p:nvSpPr>
        <p:spPr>
          <a:xfrm>
            <a:off x="404070" y="239351"/>
            <a:ext cx="11383860"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entury Gothic"/>
              <a:buNone/>
            </a:pPr>
            <a:r>
              <a:rPr b="0" i="0" lang="ru-RU" sz="1800" u="none" cap="none" strike="noStrike">
                <a:solidFill>
                  <a:schemeClr val="dk1"/>
                </a:solidFill>
                <a:latin typeface="Century Gothic"/>
                <a:ea typeface="Century Gothic"/>
                <a:cs typeface="Century Gothic"/>
                <a:sym typeface="Century Gothic"/>
              </a:rPr>
              <a:t>Ниже приведены некоторые примеры действий, которые могут привести к сбою, если методы выполняются до полной загрузки документа:</a:t>
            </a:r>
            <a:endParaRPr/>
          </a:p>
          <a:p>
            <a:pPr indent="0" lvl="0" marL="0" marR="0" rtl="0" algn="l">
              <a:lnSpc>
                <a:spcPct val="100000"/>
              </a:lnSpc>
              <a:spcBef>
                <a:spcPts val="0"/>
              </a:spcBef>
              <a:spcAft>
                <a:spcPts val="0"/>
              </a:spcAft>
              <a:buClr>
                <a:schemeClr val="dk1"/>
              </a:buClr>
              <a:buSzPts val="1800"/>
              <a:buFont typeface="Century Gothic"/>
              <a:buNone/>
            </a:pPr>
            <a:r>
              <a:rPr b="0" i="0" lang="ru-RU" sz="1800" u="none" cap="none" strike="noStrike">
                <a:solidFill>
                  <a:schemeClr val="dk1"/>
                </a:solidFill>
                <a:latin typeface="Century Gothic"/>
                <a:ea typeface="Century Gothic"/>
                <a:cs typeface="Century Gothic"/>
                <a:sym typeface="Century Gothic"/>
              </a:rPr>
              <a:t>1) Попытка скрыть элемент, который еще не создан</a:t>
            </a:r>
            <a:endParaRPr/>
          </a:p>
          <a:p>
            <a:pPr indent="0" lvl="0" marL="0" marR="0" rtl="0" algn="l">
              <a:lnSpc>
                <a:spcPct val="100000"/>
              </a:lnSpc>
              <a:spcBef>
                <a:spcPts val="0"/>
              </a:spcBef>
              <a:spcAft>
                <a:spcPts val="0"/>
              </a:spcAft>
              <a:buClr>
                <a:schemeClr val="dk1"/>
              </a:buClr>
              <a:buSzPts val="1800"/>
              <a:buFont typeface="Century Gothic"/>
              <a:buNone/>
            </a:pPr>
            <a:r>
              <a:rPr b="0" i="0" lang="ru-RU" sz="1800" u="none" cap="none" strike="noStrike">
                <a:solidFill>
                  <a:schemeClr val="dk1"/>
                </a:solidFill>
                <a:latin typeface="Century Gothic"/>
                <a:ea typeface="Century Gothic"/>
                <a:cs typeface="Century Gothic"/>
                <a:sym typeface="Century Gothic"/>
              </a:rPr>
              <a:t>2) Попытка получить размер изображения, которое еще не загружено</a:t>
            </a:r>
            <a:endParaRPr b="0" i="0" sz="1800" u="none" cap="none" strike="noStrike">
              <a:solidFill>
                <a:schemeClr val="dk1"/>
              </a:solidFill>
              <a:latin typeface="Century Gothic"/>
              <a:ea typeface="Century Gothic"/>
              <a:cs typeface="Century Gothic"/>
              <a:sym typeface="Century Gothic"/>
            </a:endParaRPr>
          </a:p>
        </p:txBody>
      </p:sp>
      <p:sp>
        <p:nvSpPr>
          <p:cNvPr id="540" name="Google Shape;540;p81"/>
          <p:cNvSpPr/>
          <p:nvPr/>
        </p:nvSpPr>
        <p:spPr>
          <a:xfrm>
            <a:off x="404070" y="1439680"/>
            <a:ext cx="11110822" cy="31393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800">
                <a:solidFill>
                  <a:srgbClr val="000000"/>
                </a:solidFill>
                <a:latin typeface="Century Gothic"/>
                <a:ea typeface="Century Gothic"/>
                <a:cs typeface="Century Gothic"/>
                <a:sym typeface="Century Gothic"/>
              </a:rPr>
              <a:t>Команда jQuery также создала еще более короткий метод для события готовности документа:</a:t>
            </a:r>
            <a:endParaRPr sz="1800">
              <a:solidFill>
                <a:srgbClr val="000000"/>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rgbClr val="000000"/>
              </a:solidFill>
              <a:latin typeface="Century Gothic"/>
              <a:ea typeface="Century Gothic"/>
              <a:cs typeface="Century Gothic"/>
              <a:sym typeface="Century Gothic"/>
            </a:endParaRPr>
          </a:p>
          <a:p>
            <a:pPr indent="0" lvl="0" marL="0" marR="0" rtl="0" algn="l">
              <a:spcBef>
                <a:spcPts val="0"/>
              </a:spcBef>
              <a:spcAft>
                <a:spcPts val="0"/>
              </a:spcAft>
              <a:buNone/>
            </a:pPr>
            <a:r>
              <a:rPr lang="ru-RU" sz="1800">
                <a:solidFill>
                  <a:srgbClr val="000000"/>
                </a:solidFill>
                <a:latin typeface="Century Gothic"/>
                <a:ea typeface="Century Gothic"/>
                <a:cs typeface="Century Gothic"/>
                <a:sym typeface="Century Gothic"/>
              </a:rPr>
              <a:t>$(function(){</a:t>
            </a:r>
            <a:br>
              <a:rPr lang="ru-RU" sz="1800">
                <a:solidFill>
                  <a:srgbClr val="000000"/>
                </a:solidFill>
                <a:latin typeface="Century Gothic"/>
                <a:ea typeface="Century Gothic"/>
                <a:cs typeface="Century Gothic"/>
                <a:sym typeface="Century Gothic"/>
              </a:rPr>
            </a:br>
            <a:br>
              <a:rPr lang="ru-RU" sz="1800">
                <a:solidFill>
                  <a:srgbClr val="000000"/>
                </a:solidFill>
                <a:latin typeface="Century Gothic"/>
                <a:ea typeface="Century Gothic"/>
                <a:cs typeface="Century Gothic"/>
                <a:sym typeface="Century Gothic"/>
              </a:rPr>
            </a:br>
            <a:r>
              <a:rPr lang="ru-RU" sz="1800">
                <a:solidFill>
                  <a:srgbClr val="000000"/>
                </a:solidFill>
                <a:latin typeface="Century Gothic"/>
                <a:ea typeface="Century Gothic"/>
                <a:cs typeface="Century Gothic"/>
                <a:sym typeface="Century Gothic"/>
              </a:rPr>
              <a:t>   </a:t>
            </a:r>
            <a:r>
              <a:rPr i="1" lang="ru-RU" sz="1800">
                <a:solidFill>
                  <a:srgbClr val="000000"/>
                </a:solidFill>
                <a:latin typeface="Century Gothic"/>
                <a:ea typeface="Century Gothic"/>
                <a:cs typeface="Century Gothic"/>
                <a:sym typeface="Century Gothic"/>
              </a:rPr>
              <a:t>// jQuery methods go here...</a:t>
            </a:r>
            <a:br>
              <a:rPr lang="ru-RU" sz="1800">
                <a:solidFill>
                  <a:srgbClr val="000000"/>
                </a:solidFill>
                <a:latin typeface="Century Gothic"/>
                <a:ea typeface="Century Gothic"/>
                <a:cs typeface="Century Gothic"/>
                <a:sym typeface="Century Gothic"/>
              </a:rPr>
            </a:br>
            <a:br>
              <a:rPr lang="ru-RU" sz="1800">
                <a:solidFill>
                  <a:srgbClr val="000000"/>
                </a:solidFill>
                <a:latin typeface="Century Gothic"/>
                <a:ea typeface="Century Gothic"/>
                <a:cs typeface="Century Gothic"/>
                <a:sym typeface="Century Gothic"/>
              </a:rPr>
            </a:br>
            <a:r>
              <a:rPr lang="ru-RU" sz="1800">
                <a:solidFill>
                  <a:srgbClr val="000000"/>
                </a:solidFill>
                <a:latin typeface="Century Gothic"/>
                <a:ea typeface="Century Gothic"/>
                <a:cs typeface="Century Gothic"/>
                <a:sym typeface="Century Gothic"/>
              </a:rPr>
              <a:t>});</a:t>
            </a:r>
            <a:endParaRPr sz="1800">
              <a:solidFill>
                <a:srgbClr val="000000"/>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rgbClr val="000000"/>
              </a:solidFill>
              <a:latin typeface="Century Gothic"/>
              <a:ea typeface="Century Gothic"/>
              <a:cs typeface="Century Gothic"/>
              <a:sym typeface="Century Gothic"/>
            </a:endParaRPr>
          </a:p>
          <a:p>
            <a:pPr indent="0" lvl="0" marL="0" marR="0" rtl="0" algn="l">
              <a:spcBef>
                <a:spcPts val="0"/>
              </a:spcBef>
              <a:spcAft>
                <a:spcPts val="0"/>
              </a:spcAft>
              <a:buNone/>
            </a:pPr>
            <a:r>
              <a:rPr lang="ru-RU" sz="1800">
                <a:solidFill>
                  <a:srgbClr val="000000"/>
                </a:solidFill>
                <a:latin typeface="Century Gothic"/>
                <a:ea typeface="Century Gothic"/>
                <a:cs typeface="Century Gothic"/>
                <a:sym typeface="Century Gothic"/>
              </a:rPr>
              <a:t>Используйте синтаксис, который вы предпочитаете. Мы думаем, что при чтении кода проще понять событие ready документа.</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568037" y="286604"/>
            <a:ext cx="11360728" cy="101572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800"/>
              <a:buFont typeface="Calibri"/>
              <a:buNone/>
            </a:pPr>
            <a:r>
              <a:rPr b="1" i="1" lang="ru-RU">
                <a:solidFill>
                  <a:srgbClr val="FF0000"/>
                </a:solidFill>
              </a:rPr>
              <a:t>4) Привести структуру HTML-документа</a:t>
            </a:r>
            <a:endParaRPr/>
          </a:p>
        </p:txBody>
      </p:sp>
      <p:sp>
        <p:nvSpPr>
          <p:cNvPr id="138" name="Google Shape;138;p19"/>
          <p:cNvSpPr txBox="1"/>
          <p:nvPr/>
        </p:nvSpPr>
        <p:spPr>
          <a:xfrm>
            <a:off x="568037" y="1708909"/>
            <a:ext cx="10695709" cy="4623573"/>
          </a:xfrm>
          <a:prstGeom prst="rect">
            <a:avLst/>
          </a:prstGeom>
          <a:noFill/>
          <a:ln>
            <a:noFill/>
          </a:ln>
        </p:spPr>
        <p:txBody>
          <a:bodyPr anchorCtr="0" anchor="t" bIns="45700" lIns="91425" spcFirstLastPara="1" rIns="91425" wrap="square" tIns="45700">
            <a:spAutoFit/>
          </a:bodyPr>
          <a:lstStyle/>
          <a:p>
            <a:pPr indent="450215" lvl="0" marL="0" marR="0" rtl="0" algn="just">
              <a:lnSpc>
                <a:spcPct val="107000"/>
              </a:lnSpc>
              <a:spcBef>
                <a:spcPts val="0"/>
              </a:spcBef>
              <a:spcAft>
                <a:spcPts val="0"/>
              </a:spcAft>
              <a:buNone/>
            </a:pPr>
            <a:r>
              <a:rPr lang="ru-RU" sz="2000">
                <a:solidFill>
                  <a:srgbClr val="000000"/>
                </a:solidFill>
                <a:latin typeface="Calibri"/>
                <a:ea typeface="Calibri"/>
                <a:cs typeface="Calibri"/>
                <a:sym typeface="Calibri"/>
              </a:rPr>
              <a:t>Минимальный возможный </a:t>
            </a:r>
            <a:r>
              <a:rPr i="1" lang="ru-RU" sz="2000">
                <a:solidFill>
                  <a:srgbClr val="000000"/>
                </a:solidFill>
                <a:latin typeface="Calibri"/>
                <a:ea typeface="Calibri"/>
                <a:cs typeface="Calibri"/>
                <a:sym typeface="Calibri"/>
              </a:rPr>
              <a:t>действительный</a:t>
            </a:r>
            <a:r>
              <a:rPr lang="ru-RU" sz="2000">
                <a:solidFill>
                  <a:srgbClr val="000000"/>
                </a:solidFill>
                <a:latin typeface="Calibri"/>
                <a:ea typeface="Calibri"/>
                <a:cs typeface="Calibri"/>
                <a:sym typeface="Calibri"/>
              </a:rPr>
              <a:t> документ </a:t>
            </a:r>
            <a:r>
              <a:rPr i="1" lang="ru-RU" sz="2000">
                <a:solidFill>
                  <a:srgbClr val="000000"/>
                </a:solidFill>
                <a:latin typeface="Calibri"/>
                <a:ea typeface="Calibri"/>
                <a:cs typeface="Calibri"/>
                <a:sym typeface="Calibri"/>
              </a:rPr>
              <a:t>HTML</a:t>
            </a:r>
            <a:r>
              <a:rPr lang="ru-RU" sz="2000">
                <a:solidFill>
                  <a:srgbClr val="000000"/>
                </a:solidFill>
                <a:latin typeface="Calibri"/>
                <a:ea typeface="Calibri"/>
                <a:cs typeface="Calibri"/>
                <a:sym typeface="Calibri"/>
              </a:rPr>
              <a:t> будет выглядеть примерно следующим образом:</a:t>
            </a:r>
            <a:endParaRPr sz="2000">
              <a:solidFill>
                <a:schemeClr val="dk1"/>
              </a:solidFill>
              <a:latin typeface="Calibri"/>
              <a:ea typeface="Calibri"/>
              <a:cs typeface="Calibri"/>
              <a:sym typeface="Calibri"/>
            </a:endParaRPr>
          </a:p>
          <a:p>
            <a:pPr indent="0" lvl="0" marL="0" marR="0" rtl="0" algn="just">
              <a:lnSpc>
                <a:spcPct val="107000"/>
              </a:lnSpc>
              <a:spcBef>
                <a:spcPts val="800"/>
              </a:spcBef>
              <a:spcAft>
                <a:spcPts val="0"/>
              </a:spcAft>
              <a:buNone/>
            </a:pPr>
            <a:r>
              <a:rPr lang="ru-RU" sz="2000">
                <a:solidFill>
                  <a:srgbClr val="000000"/>
                </a:solidFill>
                <a:latin typeface="Calibri"/>
                <a:ea typeface="Calibri"/>
                <a:cs typeface="Calibri"/>
                <a:sym typeface="Calibri"/>
              </a:rPr>
              <a:t>&lt;!DOCTYPE HTML PUBLIC "-//W3C//DTD HTML 4.01//EN" "http://www.w3.org/TR/html4/strict.dtd"&gt;</a:t>
            </a:r>
            <a:endParaRPr sz="2000">
              <a:solidFill>
                <a:schemeClr val="dk1"/>
              </a:solidFill>
              <a:latin typeface="Calibri"/>
              <a:ea typeface="Calibri"/>
              <a:cs typeface="Calibri"/>
              <a:sym typeface="Calibri"/>
            </a:endParaRPr>
          </a:p>
          <a:p>
            <a:pPr indent="0" lvl="0" marL="0" marR="0" rtl="0" algn="just">
              <a:lnSpc>
                <a:spcPct val="107000"/>
              </a:lnSpc>
              <a:spcBef>
                <a:spcPts val="800"/>
              </a:spcBef>
              <a:spcAft>
                <a:spcPts val="0"/>
              </a:spcAft>
              <a:buNone/>
            </a:pPr>
            <a:r>
              <a:rPr lang="ru-RU" sz="2000">
                <a:solidFill>
                  <a:srgbClr val="000000"/>
                </a:solidFill>
                <a:latin typeface="Calibri"/>
                <a:ea typeface="Calibri"/>
                <a:cs typeface="Calibri"/>
                <a:sym typeface="Calibri"/>
              </a:rPr>
              <a:t>            &lt;html&gt;</a:t>
            </a:r>
            <a:endParaRPr sz="2000">
              <a:solidFill>
                <a:schemeClr val="dk1"/>
              </a:solidFill>
              <a:latin typeface="Calibri"/>
              <a:ea typeface="Calibri"/>
              <a:cs typeface="Calibri"/>
              <a:sym typeface="Calibri"/>
            </a:endParaRPr>
          </a:p>
          <a:p>
            <a:pPr indent="0" lvl="0" marL="0" marR="0" rtl="0" algn="just">
              <a:lnSpc>
                <a:spcPct val="107000"/>
              </a:lnSpc>
              <a:spcBef>
                <a:spcPts val="800"/>
              </a:spcBef>
              <a:spcAft>
                <a:spcPts val="0"/>
              </a:spcAft>
              <a:buNone/>
            </a:pPr>
            <a:r>
              <a:rPr lang="ru-RU" sz="2000">
                <a:solidFill>
                  <a:srgbClr val="000000"/>
                </a:solidFill>
                <a:latin typeface="Calibri"/>
                <a:ea typeface="Calibri"/>
                <a:cs typeface="Calibri"/>
                <a:sym typeface="Calibri"/>
              </a:rPr>
              <a:t>              &lt;head&gt;</a:t>
            </a:r>
            <a:endParaRPr sz="2000">
              <a:solidFill>
                <a:schemeClr val="dk1"/>
              </a:solidFill>
              <a:latin typeface="Calibri"/>
              <a:ea typeface="Calibri"/>
              <a:cs typeface="Calibri"/>
              <a:sym typeface="Calibri"/>
            </a:endParaRPr>
          </a:p>
          <a:p>
            <a:pPr indent="0" lvl="0" marL="0" marR="0" rtl="0" algn="just">
              <a:lnSpc>
                <a:spcPct val="107000"/>
              </a:lnSpc>
              <a:spcBef>
                <a:spcPts val="800"/>
              </a:spcBef>
              <a:spcAft>
                <a:spcPts val="0"/>
              </a:spcAft>
              <a:buNone/>
            </a:pPr>
            <a:r>
              <a:rPr lang="ru-RU" sz="2000">
                <a:solidFill>
                  <a:srgbClr val="000000"/>
                </a:solidFill>
                <a:latin typeface="Calibri"/>
                <a:ea typeface="Calibri"/>
                <a:cs typeface="Calibri"/>
                <a:sym typeface="Calibri"/>
              </a:rPr>
              <a:t>                &lt;title&gt;Example page&lt;/title&gt;</a:t>
            </a:r>
            <a:endParaRPr sz="2000">
              <a:solidFill>
                <a:schemeClr val="dk1"/>
              </a:solidFill>
              <a:latin typeface="Calibri"/>
              <a:ea typeface="Calibri"/>
              <a:cs typeface="Calibri"/>
              <a:sym typeface="Calibri"/>
            </a:endParaRPr>
          </a:p>
          <a:p>
            <a:pPr indent="0" lvl="0" marL="0" marR="0" rtl="0" algn="just">
              <a:lnSpc>
                <a:spcPct val="107000"/>
              </a:lnSpc>
              <a:spcBef>
                <a:spcPts val="800"/>
              </a:spcBef>
              <a:spcAft>
                <a:spcPts val="0"/>
              </a:spcAft>
              <a:buNone/>
            </a:pPr>
            <a:r>
              <a:rPr lang="ru-RU" sz="2000">
                <a:solidFill>
                  <a:srgbClr val="000000"/>
                </a:solidFill>
                <a:latin typeface="Calibri"/>
                <a:ea typeface="Calibri"/>
                <a:cs typeface="Calibri"/>
                <a:sym typeface="Calibri"/>
              </a:rPr>
              <a:t>              &lt;/head&gt;</a:t>
            </a:r>
            <a:endParaRPr sz="2000">
              <a:solidFill>
                <a:schemeClr val="dk1"/>
              </a:solidFill>
              <a:latin typeface="Calibri"/>
              <a:ea typeface="Calibri"/>
              <a:cs typeface="Calibri"/>
              <a:sym typeface="Calibri"/>
            </a:endParaRPr>
          </a:p>
          <a:p>
            <a:pPr indent="0" lvl="0" marL="0" marR="0" rtl="0" algn="just">
              <a:lnSpc>
                <a:spcPct val="107000"/>
              </a:lnSpc>
              <a:spcBef>
                <a:spcPts val="800"/>
              </a:spcBef>
              <a:spcAft>
                <a:spcPts val="0"/>
              </a:spcAft>
              <a:buNone/>
            </a:pPr>
            <a:r>
              <a:rPr lang="ru-RU" sz="2000">
                <a:solidFill>
                  <a:srgbClr val="000000"/>
                </a:solidFill>
                <a:latin typeface="Calibri"/>
                <a:ea typeface="Calibri"/>
                <a:cs typeface="Calibri"/>
                <a:sym typeface="Calibri"/>
              </a:rPr>
              <a:t>              &lt;body&gt;</a:t>
            </a:r>
            <a:endParaRPr sz="2000">
              <a:solidFill>
                <a:schemeClr val="dk1"/>
              </a:solidFill>
              <a:latin typeface="Calibri"/>
              <a:ea typeface="Calibri"/>
              <a:cs typeface="Calibri"/>
              <a:sym typeface="Calibri"/>
            </a:endParaRPr>
          </a:p>
          <a:p>
            <a:pPr indent="0" lvl="0" marL="0" marR="0" rtl="0" algn="just">
              <a:lnSpc>
                <a:spcPct val="107000"/>
              </a:lnSpc>
              <a:spcBef>
                <a:spcPts val="800"/>
              </a:spcBef>
              <a:spcAft>
                <a:spcPts val="0"/>
              </a:spcAft>
              <a:buNone/>
            </a:pPr>
            <a:r>
              <a:rPr lang="ru-RU" sz="2000">
                <a:solidFill>
                  <a:srgbClr val="000000"/>
                </a:solidFill>
                <a:latin typeface="Calibri"/>
                <a:ea typeface="Calibri"/>
                <a:cs typeface="Calibri"/>
                <a:sym typeface="Calibri"/>
              </a:rPr>
              <a:t>                &lt;h1&gt;Hello world&lt;/h1&gt;</a:t>
            </a:r>
            <a:endParaRPr sz="2000">
              <a:solidFill>
                <a:schemeClr val="dk1"/>
              </a:solidFill>
              <a:latin typeface="Calibri"/>
              <a:ea typeface="Calibri"/>
              <a:cs typeface="Calibri"/>
              <a:sym typeface="Calibri"/>
            </a:endParaRPr>
          </a:p>
          <a:p>
            <a:pPr indent="0" lvl="0" marL="0" marR="0" rtl="0" algn="just">
              <a:lnSpc>
                <a:spcPct val="107000"/>
              </a:lnSpc>
              <a:spcBef>
                <a:spcPts val="800"/>
              </a:spcBef>
              <a:spcAft>
                <a:spcPts val="0"/>
              </a:spcAft>
              <a:buNone/>
            </a:pPr>
            <a:r>
              <a:rPr lang="ru-RU" sz="2000">
                <a:solidFill>
                  <a:srgbClr val="000000"/>
                </a:solidFill>
                <a:latin typeface="Calibri"/>
                <a:ea typeface="Calibri"/>
                <a:cs typeface="Calibri"/>
                <a:sym typeface="Calibri"/>
              </a:rPr>
              <a:t>              &lt;/body&gt;</a:t>
            </a:r>
            <a:endParaRPr sz="2000">
              <a:solidFill>
                <a:schemeClr val="dk1"/>
              </a:solidFill>
              <a:latin typeface="Calibri"/>
              <a:ea typeface="Calibri"/>
              <a:cs typeface="Calibri"/>
              <a:sym typeface="Calibri"/>
            </a:endParaRPr>
          </a:p>
          <a:p>
            <a:pPr indent="0" lvl="0" marL="0" marR="0" rtl="0" algn="just">
              <a:lnSpc>
                <a:spcPct val="107000"/>
              </a:lnSpc>
              <a:spcBef>
                <a:spcPts val="800"/>
              </a:spcBef>
              <a:spcAft>
                <a:spcPts val="0"/>
              </a:spcAft>
              <a:buNone/>
            </a:pPr>
            <a:r>
              <a:rPr lang="ru-RU" sz="2000">
                <a:solidFill>
                  <a:srgbClr val="000000"/>
                </a:solidFill>
                <a:latin typeface="Calibri"/>
                <a:ea typeface="Calibri"/>
                <a:cs typeface="Calibri"/>
                <a:sym typeface="Calibri"/>
              </a:rPr>
              <a:t>            &lt;/html&gt;</a:t>
            </a:r>
            <a:endParaRPr sz="2000">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2"/>
          <p:cNvSpPr/>
          <p:nvPr/>
        </p:nvSpPr>
        <p:spPr>
          <a:xfrm>
            <a:off x="382246" y="795757"/>
            <a:ext cx="11289484" cy="517064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entury Gothic"/>
              <a:buNone/>
            </a:pPr>
            <a:r>
              <a:rPr b="0" i="0" lang="ru-RU" sz="1800" u="none" cap="none" strike="noStrike">
                <a:solidFill>
                  <a:schemeClr val="dk1"/>
                </a:solidFill>
                <a:latin typeface="Century Gothic"/>
                <a:ea typeface="Century Gothic"/>
                <a:cs typeface="Century Gothic"/>
                <a:sym typeface="Century Gothic"/>
              </a:rPr>
              <a:t>Селекторы jQuery позволяют выбирать и манипулировать элементами HTML.</a:t>
            </a:r>
            <a:endParaRPr/>
          </a:p>
          <a:p>
            <a:pPr indent="0" lvl="0" marL="0" marR="0" rtl="0" algn="l">
              <a:lnSpc>
                <a:spcPct val="100000"/>
              </a:lnSpc>
              <a:spcBef>
                <a:spcPts val="0"/>
              </a:spcBef>
              <a:spcAft>
                <a:spcPts val="0"/>
              </a:spcAft>
              <a:buClr>
                <a:schemeClr val="dk1"/>
              </a:buClr>
              <a:buSzPts val="1800"/>
              <a:buFont typeface="Century Gothic"/>
              <a:buNone/>
            </a:pPr>
            <a:r>
              <a:rPr b="0" i="0" lang="ru-RU" sz="1800" u="none" cap="none" strike="noStrike">
                <a:solidFill>
                  <a:schemeClr val="dk1"/>
                </a:solidFill>
                <a:latin typeface="Century Gothic"/>
                <a:ea typeface="Century Gothic"/>
                <a:cs typeface="Century Gothic"/>
                <a:sym typeface="Century Gothic"/>
              </a:rPr>
              <a:t>Селекторы jQuery используются для "поиска" (или выбора) элементов HTML на основе их имени, идентификатора, классов, типов, атрибутов, значений атрибутов и многое другое. Он основан на существующих селекторов CSS, и Кроме того, он имеет некоторые собственные пользовательские селекторы.</a:t>
            </a:r>
            <a:endParaRPr/>
          </a:p>
          <a:p>
            <a:pPr indent="0" lvl="0" marL="0" marR="0" rtl="0" algn="l">
              <a:lnSpc>
                <a:spcPct val="100000"/>
              </a:lnSpc>
              <a:spcBef>
                <a:spcPts val="0"/>
              </a:spcBef>
              <a:spcAft>
                <a:spcPts val="0"/>
              </a:spcAft>
              <a:buClr>
                <a:schemeClr val="dk1"/>
              </a:buClr>
              <a:buSzPts val="1800"/>
              <a:buFont typeface="Century Gothic"/>
              <a:buNone/>
            </a:pPr>
            <a:r>
              <a:rPr b="0" i="0" lang="ru-RU" sz="1800" u="none" cap="none" strike="noStrike">
                <a:solidFill>
                  <a:schemeClr val="dk1"/>
                </a:solidFill>
                <a:latin typeface="Century Gothic"/>
                <a:ea typeface="Century Gothic"/>
                <a:cs typeface="Century Gothic"/>
                <a:sym typeface="Century Gothic"/>
              </a:rPr>
              <a:t>Все селекторы в jQuery начинаются со знака доллара и круглых скобок: $ ().</a:t>
            </a:r>
            <a:endParaRPr b="0" i="0" sz="1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2400"/>
              <a:buFont typeface="Century Gothic"/>
              <a:buNone/>
            </a:pPr>
            <a:r>
              <a:rPr b="1" i="0" lang="ru-RU" sz="2400" u="none" cap="none" strike="noStrike">
                <a:solidFill>
                  <a:schemeClr val="dk1"/>
                </a:solidFill>
                <a:latin typeface="Century Gothic"/>
                <a:ea typeface="Century Gothic"/>
                <a:cs typeface="Century Gothic"/>
                <a:sym typeface="Century Gothic"/>
              </a:rPr>
              <a:t>Селектор элементов</a:t>
            </a:r>
            <a:endParaRPr b="1" i="0" sz="24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800"/>
              <a:buFont typeface="Century Gothic"/>
              <a:buNone/>
            </a:pPr>
            <a:r>
              <a:rPr b="0" i="0" lang="ru-RU" sz="1800" u="none" cap="none" strike="noStrike">
                <a:solidFill>
                  <a:schemeClr val="dk1"/>
                </a:solidFill>
                <a:latin typeface="Century Gothic"/>
                <a:ea typeface="Century Gothic"/>
                <a:cs typeface="Century Gothic"/>
                <a:sym typeface="Century Gothic"/>
              </a:rPr>
              <a:t>Селектор элементов jQuery выбирает элементы на основе имени элемента.</a:t>
            </a:r>
            <a:endParaRPr/>
          </a:p>
          <a:p>
            <a:pPr indent="0" lvl="0" marL="0" marR="0" rtl="0" algn="l">
              <a:lnSpc>
                <a:spcPct val="100000"/>
              </a:lnSpc>
              <a:spcBef>
                <a:spcPts val="0"/>
              </a:spcBef>
              <a:spcAft>
                <a:spcPts val="0"/>
              </a:spcAft>
              <a:buClr>
                <a:schemeClr val="dk1"/>
              </a:buClr>
              <a:buSzPts val="1800"/>
              <a:buFont typeface="Century Gothic"/>
              <a:buNone/>
            </a:pPr>
            <a:r>
              <a:rPr b="0" i="0" lang="ru-RU" sz="1800" u="none" cap="none" strike="noStrike">
                <a:solidFill>
                  <a:schemeClr val="dk1"/>
                </a:solidFill>
                <a:latin typeface="Century Gothic"/>
                <a:ea typeface="Century Gothic"/>
                <a:cs typeface="Century Gothic"/>
                <a:sym typeface="Century Gothic"/>
              </a:rPr>
              <a:t>Вы можете выбрать все &lt; p &gt; элементы на странице так:</a:t>
            </a:r>
            <a:endParaRPr/>
          </a:p>
          <a:p>
            <a:pPr indent="0" lvl="0" marL="0" marR="0" rtl="0" algn="l">
              <a:lnSpc>
                <a:spcPct val="100000"/>
              </a:lnSpc>
              <a:spcBef>
                <a:spcPts val="0"/>
              </a:spcBef>
              <a:spcAft>
                <a:spcPts val="0"/>
              </a:spcAft>
              <a:buClr>
                <a:schemeClr val="dk1"/>
              </a:buClr>
              <a:buSzPts val="1800"/>
              <a:buFont typeface="Century Gothic"/>
              <a:buNone/>
            </a:pPr>
            <a:r>
              <a:rPr b="0" i="0" lang="ru-RU" sz="1800" u="none" cap="none" strike="noStrike">
                <a:solidFill>
                  <a:schemeClr val="dk1"/>
                </a:solidFill>
                <a:latin typeface="Century Gothic"/>
                <a:ea typeface="Century Gothic"/>
                <a:cs typeface="Century Gothic"/>
                <a:sym typeface="Century Gothic"/>
              </a:rPr>
              <a:t>$("p")</a:t>
            </a:r>
            <a:endParaRPr b="0" i="0" sz="1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800"/>
              <a:buFont typeface="Century Gothic"/>
              <a:buNone/>
            </a:pPr>
            <a:r>
              <a:rPr b="0" i="0" lang="ru-RU" sz="1800" u="none" cap="none" strike="noStrike">
                <a:solidFill>
                  <a:schemeClr val="dk1"/>
                </a:solidFill>
                <a:latin typeface="Century Gothic"/>
                <a:ea typeface="Century Gothic"/>
                <a:cs typeface="Century Gothic"/>
                <a:sym typeface="Century Gothic"/>
              </a:rPr>
              <a:t>Пример, в котором все элементы &lt;p&gt; будет скрыт если пользователь нажмёт на любую кнопку</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Consolas"/>
              <a:buNone/>
            </a:pPr>
            <a:r>
              <a:rPr b="0" i="0" lang="ru-RU" sz="1800" u="none" cap="none" strike="noStrike">
                <a:solidFill>
                  <a:srgbClr val="000000"/>
                </a:solidFill>
                <a:latin typeface="Consolas"/>
                <a:ea typeface="Consolas"/>
                <a:cs typeface="Consolas"/>
                <a:sym typeface="Consolas"/>
              </a:rPr>
              <a:t>$(document).ready(</a:t>
            </a:r>
            <a:r>
              <a:rPr b="0" i="0" lang="ru-RU" sz="1800" u="none" cap="none" strike="noStrike">
                <a:solidFill>
                  <a:srgbClr val="0000CD"/>
                </a:solidFill>
                <a:latin typeface="Consolas"/>
                <a:ea typeface="Consolas"/>
                <a:cs typeface="Consolas"/>
                <a:sym typeface="Consolas"/>
              </a:rPr>
              <a:t>function</a:t>
            </a:r>
            <a:r>
              <a:rPr b="0" i="0" lang="ru-RU" sz="1800" u="none" cap="none" strike="noStrike">
                <a:solidFill>
                  <a:srgbClr val="000000"/>
                </a:solidFill>
                <a:latin typeface="Consolas"/>
                <a:ea typeface="Consolas"/>
                <a:cs typeface="Consolas"/>
                <a:sym typeface="Consolas"/>
              </a:rPr>
              <a:t>(){</a:t>
            </a:r>
            <a:br>
              <a:rPr b="0" i="0" lang="ru-RU" sz="1800" u="none" cap="none" strike="noStrike">
                <a:solidFill>
                  <a:srgbClr val="FFFFFF"/>
                </a:solidFill>
                <a:latin typeface="Century Gothic"/>
                <a:ea typeface="Century Gothic"/>
                <a:cs typeface="Century Gothic"/>
                <a:sym typeface="Century Gothic"/>
              </a:rPr>
            </a:br>
            <a:r>
              <a:rPr b="0" i="0" lang="ru-RU" sz="1800" u="none" cap="none" strike="noStrike">
                <a:solidFill>
                  <a:srgbClr val="000000"/>
                </a:solidFill>
                <a:latin typeface="Consolas"/>
                <a:ea typeface="Consolas"/>
                <a:cs typeface="Consolas"/>
                <a:sym typeface="Consolas"/>
              </a:rPr>
              <a:t>    $(</a:t>
            </a:r>
            <a:r>
              <a:rPr b="0" i="0" lang="ru-RU" sz="1800" u="none" cap="none" strike="noStrike">
                <a:solidFill>
                  <a:srgbClr val="A52A2A"/>
                </a:solidFill>
                <a:latin typeface="Consolas"/>
                <a:ea typeface="Consolas"/>
                <a:cs typeface="Consolas"/>
                <a:sym typeface="Consolas"/>
              </a:rPr>
              <a:t>"button"</a:t>
            </a:r>
            <a:r>
              <a:rPr b="0" i="0" lang="ru-RU" sz="1800" u="none" cap="none" strike="noStrike">
                <a:solidFill>
                  <a:srgbClr val="000000"/>
                </a:solidFill>
                <a:latin typeface="Consolas"/>
                <a:ea typeface="Consolas"/>
                <a:cs typeface="Consolas"/>
                <a:sym typeface="Consolas"/>
              </a:rPr>
              <a:t>).click(</a:t>
            </a:r>
            <a:r>
              <a:rPr b="0" i="0" lang="ru-RU" sz="1800" u="none" cap="none" strike="noStrike">
                <a:solidFill>
                  <a:srgbClr val="0000CD"/>
                </a:solidFill>
                <a:latin typeface="Consolas"/>
                <a:ea typeface="Consolas"/>
                <a:cs typeface="Consolas"/>
                <a:sym typeface="Consolas"/>
              </a:rPr>
              <a:t>function</a:t>
            </a:r>
            <a:r>
              <a:rPr b="0" i="0" lang="ru-RU" sz="1800" u="none" cap="none" strike="noStrike">
                <a:solidFill>
                  <a:srgbClr val="000000"/>
                </a:solidFill>
                <a:latin typeface="Consolas"/>
                <a:ea typeface="Consolas"/>
                <a:cs typeface="Consolas"/>
                <a:sym typeface="Consolas"/>
              </a:rPr>
              <a:t>(){</a:t>
            </a:r>
            <a:br>
              <a:rPr b="0" i="0" lang="ru-RU" sz="1800" u="none" cap="none" strike="noStrike">
                <a:solidFill>
                  <a:srgbClr val="FFFFFF"/>
                </a:solidFill>
                <a:latin typeface="Century Gothic"/>
                <a:ea typeface="Century Gothic"/>
                <a:cs typeface="Century Gothic"/>
                <a:sym typeface="Century Gothic"/>
              </a:rPr>
            </a:br>
            <a:r>
              <a:rPr b="0" i="0" lang="ru-RU" sz="1800" u="none" cap="none" strike="noStrike">
                <a:solidFill>
                  <a:srgbClr val="000000"/>
                </a:solidFill>
                <a:latin typeface="Consolas"/>
                <a:ea typeface="Consolas"/>
                <a:cs typeface="Consolas"/>
                <a:sym typeface="Consolas"/>
              </a:rPr>
              <a:t>   </a:t>
            </a:r>
            <a:r>
              <a:rPr b="0" i="0" lang="ru-RU" sz="1800" u="none" cap="none" strike="noStrike">
                <a:solidFill>
                  <a:srgbClr val="FF0000"/>
                </a:solidFill>
                <a:latin typeface="Consolas"/>
                <a:ea typeface="Consolas"/>
                <a:cs typeface="Consolas"/>
                <a:sym typeface="Consolas"/>
              </a:rPr>
              <a:t> </a:t>
            </a:r>
            <a:r>
              <a:rPr b="0" i="0" lang="ru-RU" sz="1800" u="none" cap="none" strike="noStrike">
                <a:solidFill>
                  <a:srgbClr val="000000"/>
                </a:solidFill>
                <a:latin typeface="Consolas"/>
                <a:ea typeface="Consolas"/>
                <a:cs typeface="Consolas"/>
                <a:sym typeface="Consolas"/>
              </a:rPr>
              <a:t>    $(</a:t>
            </a:r>
            <a:r>
              <a:rPr b="0" i="0" lang="ru-RU" sz="1800" u="none" cap="none" strike="noStrike">
                <a:solidFill>
                  <a:srgbClr val="A52A2A"/>
                </a:solidFill>
                <a:latin typeface="Consolas"/>
                <a:ea typeface="Consolas"/>
                <a:cs typeface="Consolas"/>
                <a:sym typeface="Consolas"/>
              </a:rPr>
              <a:t>"p"</a:t>
            </a:r>
            <a:r>
              <a:rPr b="0" i="0" lang="ru-RU" sz="1800" u="none" cap="none" strike="noStrike">
                <a:solidFill>
                  <a:srgbClr val="000000"/>
                </a:solidFill>
                <a:latin typeface="Consolas"/>
                <a:ea typeface="Consolas"/>
                <a:cs typeface="Consolas"/>
                <a:sym typeface="Consolas"/>
              </a:rPr>
              <a:t>).hide(); </a:t>
            </a:r>
            <a:br>
              <a:rPr b="0" i="0" lang="ru-RU" sz="1800" u="none" cap="none" strike="noStrike">
                <a:solidFill>
                  <a:srgbClr val="FFFFFF"/>
                </a:solidFill>
                <a:latin typeface="Century Gothic"/>
                <a:ea typeface="Century Gothic"/>
                <a:cs typeface="Century Gothic"/>
                <a:sym typeface="Century Gothic"/>
              </a:rPr>
            </a:br>
            <a:r>
              <a:rPr b="0" i="0" lang="ru-RU" sz="1800" u="none" cap="none" strike="noStrike">
                <a:solidFill>
                  <a:srgbClr val="000000"/>
                </a:solidFill>
                <a:latin typeface="Consolas"/>
                <a:ea typeface="Consolas"/>
                <a:cs typeface="Consolas"/>
                <a:sym typeface="Consolas"/>
              </a:rPr>
              <a:t>    });</a:t>
            </a:r>
            <a:br>
              <a:rPr b="0" i="0" lang="ru-RU" sz="1800" u="none" cap="none" strike="noStrike">
                <a:solidFill>
                  <a:srgbClr val="FFFFFF"/>
                </a:solidFill>
                <a:latin typeface="Century Gothic"/>
                <a:ea typeface="Century Gothic"/>
                <a:cs typeface="Century Gothic"/>
                <a:sym typeface="Century Gothic"/>
              </a:rPr>
            </a:br>
            <a:r>
              <a:rPr b="0" i="0" lang="ru-RU" sz="1800" u="none" cap="none" strike="noStrike">
                <a:solidFill>
                  <a:srgbClr val="000000"/>
                </a:solidFill>
                <a:latin typeface="Consolas"/>
                <a:ea typeface="Consolas"/>
                <a:cs typeface="Consolas"/>
                <a:sym typeface="Consolas"/>
              </a:rPr>
              <a:t>});</a:t>
            </a:r>
            <a:endParaRPr b="0" i="0" sz="1800" u="none" cap="none" strike="noStrike">
              <a:solidFill>
                <a:srgbClr val="FFFFFF"/>
              </a:solidFill>
              <a:latin typeface="Century Gothic"/>
              <a:ea typeface="Century Gothic"/>
              <a:cs typeface="Century Gothic"/>
              <a:sym typeface="Century Gothic"/>
            </a:endParaRPr>
          </a:p>
        </p:txBody>
      </p:sp>
      <p:sp>
        <p:nvSpPr>
          <p:cNvPr id="546" name="Google Shape;546;p82"/>
          <p:cNvSpPr txBox="1"/>
          <p:nvPr/>
        </p:nvSpPr>
        <p:spPr>
          <a:xfrm>
            <a:off x="444810" y="258670"/>
            <a:ext cx="11157718" cy="440068"/>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FF0000"/>
              </a:buClr>
              <a:buSzPts val="3600"/>
              <a:buFont typeface="Calibri"/>
              <a:buNone/>
            </a:pPr>
            <a:r>
              <a:rPr b="1" i="1" lang="ru-RU" sz="3600">
                <a:solidFill>
                  <a:srgbClr val="FF0000"/>
                </a:solidFill>
                <a:latin typeface="Calibri"/>
                <a:ea typeface="Calibri"/>
                <a:cs typeface="Calibri"/>
                <a:sym typeface="Calibri"/>
              </a:rPr>
              <a:t>37) Охарактеризовать селекторы библиотеки JQuery</a:t>
            </a:r>
            <a:endParaRPr b="1" i="1" sz="3600">
              <a:solidFill>
                <a:srgbClr val="FF0000"/>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3"/>
          <p:cNvSpPr/>
          <p:nvPr/>
        </p:nvSpPr>
        <p:spPr>
          <a:xfrm>
            <a:off x="257710" y="243984"/>
            <a:ext cx="11577732" cy="378565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entury Gothic"/>
              <a:buNone/>
            </a:pPr>
            <a:r>
              <a:rPr b="1" i="0" lang="ru-RU" sz="1600" u="none" cap="none" strike="noStrike">
                <a:solidFill>
                  <a:schemeClr val="dk1"/>
                </a:solidFill>
                <a:latin typeface="Century Gothic"/>
                <a:ea typeface="Century Gothic"/>
                <a:cs typeface="Century Gothic"/>
                <a:sym typeface="Century Gothic"/>
              </a:rPr>
              <a:t>Селектор #id</a:t>
            </a:r>
            <a:endParaRPr b="1" i="0" sz="16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600"/>
              <a:buFont typeface="Century Gothic"/>
              <a:buNone/>
            </a:pPr>
            <a:r>
              <a:rPr b="0" i="0" lang="ru-RU" sz="1600" u="none" cap="none" strike="noStrike">
                <a:solidFill>
                  <a:schemeClr val="dk1"/>
                </a:solidFill>
                <a:latin typeface="Century Gothic"/>
                <a:ea typeface="Century Gothic"/>
                <a:cs typeface="Century Gothic"/>
                <a:sym typeface="Century Gothic"/>
              </a:rPr>
              <a:t>Селектор jQuery #id использует атрибут ID HTML-тега для поиска конкретного элемента.</a:t>
            </a:r>
            <a:endParaRPr/>
          </a:p>
          <a:p>
            <a:pPr indent="0" lvl="0" marL="0" marR="0" rtl="0" algn="l">
              <a:lnSpc>
                <a:spcPct val="100000"/>
              </a:lnSpc>
              <a:spcBef>
                <a:spcPts val="0"/>
              </a:spcBef>
              <a:spcAft>
                <a:spcPts val="0"/>
              </a:spcAft>
              <a:buClr>
                <a:schemeClr val="dk1"/>
              </a:buClr>
              <a:buSzPts val="1600"/>
              <a:buFont typeface="Century Gothic"/>
              <a:buNone/>
            </a:pPr>
            <a:r>
              <a:rPr b="0" i="0" lang="ru-RU" sz="1600" u="none" cap="none" strike="noStrike">
                <a:solidFill>
                  <a:schemeClr val="dk1"/>
                </a:solidFill>
                <a:latin typeface="Century Gothic"/>
                <a:ea typeface="Century Gothic"/>
                <a:cs typeface="Century Gothic"/>
                <a:sym typeface="Century Gothic"/>
              </a:rPr>
              <a:t>Идентификатор должен быть уникальным в пределах страницы, поэтому следует использовать селектор #id, если требуется найти один уникальный элемент.</a:t>
            </a:r>
            <a:endParaRPr/>
          </a:p>
          <a:p>
            <a:pPr indent="0" lvl="0" marL="0" marR="0" rtl="0" algn="l">
              <a:lnSpc>
                <a:spcPct val="100000"/>
              </a:lnSpc>
              <a:spcBef>
                <a:spcPts val="0"/>
              </a:spcBef>
              <a:spcAft>
                <a:spcPts val="0"/>
              </a:spcAft>
              <a:buClr>
                <a:schemeClr val="dk1"/>
              </a:buClr>
              <a:buSzPts val="1600"/>
              <a:buFont typeface="Century Gothic"/>
              <a:buNone/>
            </a:pPr>
            <a:r>
              <a:rPr b="0" i="0" lang="ru-RU" sz="1600" u="none" cap="none" strike="noStrike">
                <a:solidFill>
                  <a:schemeClr val="dk1"/>
                </a:solidFill>
                <a:latin typeface="Century Gothic"/>
                <a:ea typeface="Century Gothic"/>
                <a:cs typeface="Century Gothic"/>
                <a:sym typeface="Century Gothic"/>
              </a:rPr>
              <a:t>Чтобы найти элемент с определенным идентификатором, напишите хэш-символ, за которым следует идентификатор HTML-элемента:</a:t>
            </a:r>
            <a:endParaRPr b="0" i="0" sz="16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600"/>
              <a:buFont typeface="Century Gothic"/>
              <a:buNone/>
            </a:pPr>
            <a:r>
              <a:rPr b="0" i="0" lang="ru-RU" sz="1600" u="none" cap="none" strike="noStrike">
                <a:solidFill>
                  <a:schemeClr val="dk1"/>
                </a:solidFill>
                <a:latin typeface="Century Gothic"/>
                <a:ea typeface="Century Gothic"/>
                <a:cs typeface="Century Gothic"/>
                <a:sym typeface="Century Gothic"/>
              </a:rPr>
              <a:t>Пример, в котором пользователь щелкает по кнопке, элемент с id = "Test" будет скрыт:</a:t>
            </a:r>
            <a:endParaRPr b="0" i="0" sz="16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600"/>
              <a:buFont typeface="Consolas"/>
              <a:buNone/>
            </a:pPr>
            <a:r>
              <a:rPr b="0" i="0" lang="ru-RU" sz="1600" u="none" cap="none" strike="noStrike">
                <a:solidFill>
                  <a:srgbClr val="000000"/>
                </a:solidFill>
                <a:latin typeface="Consolas"/>
                <a:ea typeface="Consolas"/>
                <a:cs typeface="Consolas"/>
                <a:sym typeface="Consolas"/>
              </a:rPr>
              <a:t>$(document).ready(</a:t>
            </a:r>
            <a:r>
              <a:rPr b="0" i="0" lang="ru-RU" sz="1600" u="none" cap="none" strike="noStrike">
                <a:solidFill>
                  <a:srgbClr val="0000CD"/>
                </a:solidFill>
                <a:latin typeface="Consolas"/>
                <a:ea typeface="Consolas"/>
                <a:cs typeface="Consolas"/>
                <a:sym typeface="Consolas"/>
              </a:rPr>
              <a:t>function</a:t>
            </a:r>
            <a:r>
              <a:rPr b="0" i="0" lang="ru-RU" sz="1600" u="none" cap="none" strike="noStrike">
                <a:solidFill>
                  <a:srgbClr val="000000"/>
                </a:solidFill>
                <a:latin typeface="Consolas"/>
                <a:ea typeface="Consolas"/>
                <a:cs typeface="Consolas"/>
                <a:sym typeface="Consolas"/>
              </a:rPr>
              <a:t>(){</a:t>
            </a:r>
            <a:br>
              <a:rPr b="0" i="0" lang="ru-RU" sz="1600" u="none" cap="none" strike="noStrike">
                <a:solidFill>
                  <a:srgbClr val="FFFFFF"/>
                </a:solidFill>
                <a:latin typeface="Century Gothic"/>
                <a:ea typeface="Century Gothic"/>
                <a:cs typeface="Century Gothic"/>
                <a:sym typeface="Century Gothic"/>
              </a:rPr>
            </a:br>
            <a:r>
              <a:rPr b="0" i="0" lang="ru-RU" sz="1600" u="none" cap="none" strike="noStrike">
                <a:solidFill>
                  <a:srgbClr val="000000"/>
                </a:solidFill>
                <a:latin typeface="Consolas"/>
                <a:ea typeface="Consolas"/>
                <a:cs typeface="Consolas"/>
                <a:sym typeface="Consolas"/>
              </a:rPr>
              <a:t>    $(</a:t>
            </a:r>
            <a:r>
              <a:rPr b="0" i="0" lang="ru-RU" sz="1600" u="none" cap="none" strike="noStrike">
                <a:solidFill>
                  <a:srgbClr val="A52A2A"/>
                </a:solidFill>
                <a:latin typeface="Consolas"/>
                <a:ea typeface="Consolas"/>
                <a:cs typeface="Consolas"/>
                <a:sym typeface="Consolas"/>
              </a:rPr>
              <a:t>"button"</a:t>
            </a:r>
            <a:r>
              <a:rPr b="0" i="0" lang="ru-RU" sz="1600" u="none" cap="none" strike="noStrike">
                <a:solidFill>
                  <a:srgbClr val="000000"/>
                </a:solidFill>
                <a:latin typeface="Consolas"/>
                <a:ea typeface="Consolas"/>
                <a:cs typeface="Consolas"/>
                <a:sym typeface="Consolas"/>
              </a:rPr>
              <a:t>).click(</a:t>
            </a:r>
            <a:r>
              <a:rPr b="0" i="0" lang="ru-RU" sz="1600" u="none" cap="none" strike="noStrike">
                <a:solidFill>
                  <a:srgbClr val="0000CD"/>
                </a:solidFill>
                <a:latin typeface="Consolas"/>
                <a:ea typeface="Consolas"/>
                <a:cs typeface="Consolas"/>
                <a:sym typeface="Consolas"/>
              </a:rPr>
              <a:t>function</a:t>
            </a:r>
            <a:r>
              <a:rPr b="0" i="0" lang="ru-RU" sz="1600" u="none" cap="none" strike="noStrike">
                <a:solidFill>
                  <a:srgbClr val="000000"/>
                </a:solidFill>
                <a:latin typeface="Consolas"/>
                <a:ea typeface="Consolas"/>
                <a:cs typeface="Consolas"/>
                <a:sym typeface="Consolas"/>
              </a:rPr>
              <a:t>(){</a:t>
            </a:r>
            <a:br>
              <a:rPr b="0" i="0" lang="ru-RU" sz="1600" u="none" cap="none" strike="noStrike">
                <a:solidFill>
                  <a:srgbClr val="FFFFFF"/>
                </a:solidFill>
                <a:latin typeface="Century Gothic"/>
                <a:ea typeface="Century Gothic"/>
                <a:cs typeface="Century Gothic"/>
                <a:sym typeface="Century Gothic"/>
              </a:rPr>
            </a:br>
            <a:r>
              <a:rPr b="0" i="0" lang="ru-RU" sz="1600" u="none" cap="none" strike="noStrike">
                <a:solidFill>
                  <a:srgbClr val="000000"/>
                </a:solidFill>
                <a:latin typeface="Consolas"/>
                <a:ea typeface="Consolas"/>
                <a:cs typeface="Consolas"/>
                <a:sym typeface="Consolas"/>
              </a:rPr>
              <a:t>   </a:t>
            </a:r>
            <a:r>
              <a:rPr b="0" i="0" lang="ru-RU" sz="1600" u="none" cap="none" strike="noStrike">
                <a:solidFill>
                  <a:srgbClr val="FF0000"/>
                </a:solidFill>
                <a:latin typeface="Consolas"/>
                <a:ea typeface="Consolas"/>
                <a:cs typeface="Consolas"/>
                <a:sym typeface="Consolas"/>
              </a:rPr>
              <a:t> </a:t>
            </a:r>
            <a:r>
              <a:rPr b="0" i="0" lang="ru-RU" sz="1600" u="none" cap="none" strike="noStrike">
                <a:solidFill>
                  <a:srgbClr val="000000"/>
                </a:solidFill>
                <a:latin typeface="Consolas"/>
                <a:ea typeface="Consolas"/>
                <a:cs typeface="Consolas"/>
                <a:sym typeface="Consolas"/>
              </a:rPr>
              <a:t>    $(</a:t>
            </a:r>
            <a:r>
              <a:rPr b="0" i="0" lang="ru-RU" sz="1600" u="none" cap="none" strike="noStrike">
                <a:solidFill>
                  <a:srgbClr val="A52A2A"/>
                </a:solidFill>
                <a:latin typeface="Consolas"/>
                <a:ea typeface="Consolas"/>
                <a:cs typeface="Consolas"/>
                <a:sym typeface="Consolas"/>
              </a:rPr>
              <a:t>"#test"</a:t>
            </a:r>
            <a:r>
              <a:rPr b="0" i="0" lang="ru-RU" sz="1600" u="none" cap="none" strike="noStrike">
                <a:solidFill>
                  <a:srgbClr val="000000"/>
                </a:solidFill>
                <a:latin typeface="Consolas"/>
                <a:ea typeface="Consolas"/>
                <a:cs typeface="Consolas"/>
                <a:sym typeface="Consolas"/>
              </a:rPr>
              <a:t>).hide();</a:t>
            </a:r>
            <a:br>
              <a:rPr b="0" i="0" lang="ru-RU" sz="1600" u="none" cap="none" strike="noStrike">
                <a:solidFill>
                  <a:srgbClr val="FFFFFF"/>
                </a:solidFill>
                <a:latin typeface="Century Gothic"/>
                <a:ea typeface="Century Gothic"/>
                <a:cs typeface="Century Gothic"/>
                <a:sym typeface="Century Gothic"/>
              </a:rPr>
            </a:br>
            <a:r>
              <a:rPr b="0" i="0" lang="ru-RU" sz="1600" u="none" cap="none" strike="noStrike">
                <a:solidFill>
                  <a:srgbClr val="000000"/>
                </a:solidFill>
                <a:latin typeface="Consolas"/>
                <a:ea typeface="Consolas"/>
                <a:cs typeface="Consolas"/>
                <a:sym typeface="Consolas"/>
              </a:rPr>
              <a:t>    });</a:t>
            </a:r>
            <a:br>
              <a:rPr b="0" i="0" lang="ru-RU" sz="1600" u="none" cap="none" strike="noStrike">
                <a:solidFill>
                  <a:srgbClr val="FFFFFF"/>
                </a:solidFill>
                <a:latin typeface="Century Gothic"/>
                <a:ea typeface="Century Gothic"/>
                <a:cs typeface="Century Gothic"/>
                <a:sym typeface="Century Gothic"/>
              </a:rPr>
            </a:br>
            <a:r>
              <a:rPr b="0" i="0" lang="ru-RU" sz="1600" u="none" cap="none" strike="noStrike">
                <a:solidFill>
                  <a:srgbClr val="000000"/>
                </a:solidFill>
                <a:latin typeface="Consolas"/>
                <a:ea typeface="Consolas"/>
                <a:cs typeface="Consolas"/>
                <a:sym typeface="Consolas"/>
              </a:rPr>
              <a:t>});</a:t>
            </a:r>
            <a:endParaRPr b="0" i="0" sz="16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FFFFFF"/>
              </a:solidFill>
              <a:latin typeface="Century Gothic"/>
              <a:ea typeface="Century Gothic"/>
              <a:cs typeface="Century Gothic"/>
              <a:sym typeface="Century Gothic"/>
            </a:endParaRPr>
          </a:p>
        </p:txBody>
      </p:sp>
      <p:sp>
        <p:nvSpPr>
          <p:cNvPr id="552" name="Google Shape;552;p83"/>
          <p:cNvSpPr/>
          <p:nvPr/>
        </p:nvSpPr>
        <p:spPr>
          <a:xfrm>
            <a:off x="166791" y="3341827"/>
            <a:ext cx="10719732" cy="30469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entury Gothic"/>
              <a:buNone/>
            </a:pPr>
            <a:r>
              <a:rPr b="1" i="0" lang="ru-RU" sz="1600" u="none" cap="none" strike="noStrike">
                <a:solidFill>
                  <a:schemeClr val="dk1"/>
                </a:solidFill>
                <a:latin typeface="Century Gothic"/>
                <a:ea typeface="Century Gothic"/>
                <a:cs typeface="Century Gothic"/>
                <a:sym typeface="Century Gothic"/>
              </a:rPr>
              <a:t>Селектор .class</a:t>
            </a:r>
            <a:endParaRPr/>
          </a:p>
          <a:p>
            <a:pPr indent="0" lvl="0" marL="0" marR="0" rtl="0" algn="l">
              <a:lnSpc>
                <a:spcPct val="100000"/>
              </a:lnSpc>
              <a:spcBef>
                <a:spcPts val="0"/>
              </a:spcBef>
              <a:spcAft>
                <a:spcPts val="0"/>
              </a:spcAft>
              <a:buClr>
                <a:schemeClr val="dk1"/>
              </a:buClr>
              <a:buSzPts val="1600"/>
              <a:buFont typeface="Century Gothic"/>
              <a:buNone/>
            </a:pPr>
            <a:r>
              <a:rPr b="0" i="0" lang="ru-RU" sz="1600" u="none" cap="none" strike="noStrike">
                <a:solidFill>
                  <a:schemeClr val="dk1"/>
                </a:solidFill>
                <a:latin typeface="Century Gothic"/>
                <a:ea typeface="Century Gothic"/>
                <a:cs typeface="Century Gothic"/>
                <a:sym typeface="Century Gothic"/>
              </a:rPr>
              <a:t>Селектор класса jQuery находит элементы с определенным классом.</a:t>
            </a:r>
            <a:endParaRPr/>
          </a:p>
          <a:p>
            <a:pPr indent="0" lvl="0" marL="0" marR="0" rtl="0" algn="l">
              <a:lnSpc>
                <a:spcPct val="100000"/>
              </a:lnSpc>
              <a:spcBef>
                <a:spcPts val="0"/>
              </a:spcBef>
              <a:spcAft>
                <a:spcPts val="0"/>
              </a:spcAft>
              <a:buClr>
                <a:schemeClr val="dk1"/>
              </a:buClr>
              <a:buSzPts val="1600"/>
              <a:buFont typeface="Century Gothic"/>
              <a:buNone/>
            </a:pPr>
            <a:r>
              <a:rPr b="0" i="0" lang="ru-RU" sz="1600" u="none" cap="none" strike="noStrike">
                <a:solidFill>
                  <a:schemeClr val="dk1"/>
                </a:solidFill>
                <a:latin typeface="Century Gothic"/>
                <a:ea typeface="Century Gothic"/>
                <a:cs typeface="Century Gothic"/>
                <a:sym typeface="Century Gothic"/>
              </a:rPr>
              <a:t>Чтобы найти элементы с определенным классом, напишите символ периода, за которым следует имя класса:</a:t>
            </a:r>
            <a:endParaRPr b="0" i="0" sz="16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600"/>
              <a:buFont typeface="Century Gothic"/>
              <a:buNone/>
            </a:pPr>
            <a:r>
              <a:rPr b="0" i="0" lang="ru-RU" sz="1600" u="none" cap="none" strike="noStrike">
                <a:solidFill>
                  <a:schemeClr val="dk1"/>
                </a:solidFill>
                <a:latin typeface="Century Gothic"/>
                <a:ea typeface="Century Gothic"/>
                <a:cs typeface="Century Gothic"/>
                <a:sym typeface="Century Gothic"/>
              </a:rPr>
              <a:t>$(".test")</a:t>
            </a:r>
            <a:endParaRPr/>
          </a:p>
          <a:p>
            <a:pPr indent="0" lvl="0" marL="0" marR="0" rtl="0" algn="l">
              <a:lnSpc>
                <a:spcPct val="100000"/>
              </a:lnSpc>
              <a:spcBef>
                <a:spcPts val="0"/>
              </a:spcBef>
              <a:spcAft>
                <a:spcPts val="0"/>
              </a:spcAft>
              <a:buClr>
                <a:schemeClr val="dk1"/>
              </a:buClr>
              <a:buSzPts val="1600"/>
              <a:buFont typeface="Century Gothic"/>
              <a:buNone/>
            </a:pPr>
            <a:r>
              <a:rPr b="0" i="0" lang="ru-RU" sz="1600" u="none" cap="none" strike="noStrike">
                <a:solidFill>
                  <a:schemeClr val="dk1"/>
                </a:solidFill>
                <a:latin typeface="Century Gothic"/>
                <a:ea typeface="Century Gothic"/>
                <a:cs typeface="Century Gothic"/>
                <a:sym typeface="Century Gothic"/>
              </a:rPr>
              <a:t>Пример, в котором пользователь нажимает на кнопку, элементы с классом = "Test" будут скрыты:</a:t>
            </a:r>
            <a:endParaRPr/>
          </a:p>
          <a:p>
            <a:pPr indent="0" lvl="0" marL="0" marR="0" rtl="0" algn="l">
              <a:lnSpc>
                <a:spcPct val="100000"/>
              </a:lnSpc>
              <a:spcBef>
                <a:spcPts val="0"/>
              </a:spcBef>
              <a:spcAft>
                <a:spcPts val="0"/>
              </a:spcAft>
              <a:buClr>
                <a:srgbClr val="000000"/>
              </a:buClr>
              <a:buSzPts val="1600"/>
              <a:buFont typeface="Consolas"/>
              <a:buNone/>
            </a:pPr>
            <a:r>
              <a:rPr b="0" i="0" lang="ru-RU" sz="1600" u="none" cap="none" strike="noStrike">
                <a:solidFill>
                  <a:srgbClr val="000000"/>
                </a:solidFill>
                <a:latin typeface="Consolas"/>
                <a:ea typeface="Consolas"/>
                <a:cs typeface="Consolas"/>
                <a:sym typeface="Consolas"/>
              </a:rPr>
              <a:t>$(document).ready(</a:t>
            </a:r>
            <a:r>
              <a:rPr b="0" i="0" lang="ru-RU" sz="1600" u="none" cap="none" strike="noStrike">
                <a:solidFill>
                  <a:srgbClr val="0000CD"/>
                </a:solidFill>
                <a:latin typeface="Consolas"/>
                <a:ea typeface="Consolas"/>
                <a:cs typeface="Consolas"/>
                <a:sym typeface="Consolas"/>
              </a:rPr>
              <a:t>function</a:t>
            </a:r>
            <a:r>
              <a:rPr b="0" i="0" lang="ru-RU" sz="1600" u="none" cap="none" strike="noStrike">
                <a:solidFill>
                  <a:srgbClr val="000000"/>
                </a:solidFill>
                <a:latin typeface="Consolas"/>
                <a:ea typeface="Consolas"/>
                <a:cs typeface="Consolas"/>
                <a:sym typeface="Consolas"/>
              </a:rPr>
              <a:t>(){</a:t>
            </a:r>
            <a:br>
              <a:rPr b="0" i="0" lang="ru-RU" sz="1600" u="none" cap="none" strike="noStrike">
                <a:solidFill>
                  <a:srgbClr val="FFFFFF"/>
                </a:solidFill>
                <a:latin typeface="Century Gothic"/>
                <a:ea typeface="Century Gothic"/>
                <a:cs typeface="Century Gothic"/>
                <a:sym typeface="Century Gothic"/>
              </a:rPr>
            </a:br>
            <a:r>
              <a:rPr b="0" i="0" lang="ru-RU" sz="1600" u="none" cap="none" strike="noStrike">
                <a:solidFill>
                  <a:srgbClr val="000000"/>
                </a:solidFill>
                <a:latin typeface="Consolas"/>
                <a:ea typeface="Consolas"/>
                <a:cs typeface="Consolas"/>
                <a:sym typeface="Consolas"/>
              </a:rPr>
              <a:t>    $(</a:t>
            </a:r>
            <a:r>
              <a:rPr b="0" i="0" lang="ru-RU" sz="1600" u="none" cap="none" strike="noStrike">
                <a:solidFill>
                  <a:srgbClr val="A52A2A"/>
                </a:solidFill>
                <a:latin typeface="Consolas"/>
                <a:ea typeface="Consolas"/>
                <a:cs typeface="Consolas"/>
                <a:sym typeface="Consolas"/>
              </a:rPr>
              <a:t>"button"</a:t>
            </a:r>
            <a:r>
              <a:rPr b="0" i="0" lang="ru-RU" sz="1600" u="none" cap="none" strike="noStrike">
                <a:solidFill>
                  <a:srgbClr val="000000"/>
                </a:solidFill>
                <a:latin typeface="Consolas"/>
                <a:ea typeface="Consolas"/>
                <a:cs typeface="Consolas"/>
                <a:sym typeface="Consolas"/>
              </a:rPr>
              <a:t>).click(</a:t>
            </a:r>
            <a:r>
              <a:rPr b="0" i="0" lang="ru-RU" sz="1600" u="none" cap="none" strike="noStrike">
                <a:solidFill>
                  <a:srgbClr val="0000CD"/>
                </a:solidFill>
                <a:latin typeface="Consolas"/>
                <a:ea typeface="Consolas"/>
                <a:cs typeface="Consolas"/>
                <a:sym typeface="Consolas"/>
              </a:rPr>
              <a:t>function</a:t>
            </a:r>
            <a:r>
              <a:rPr b="0" i="0" lang="ru-RU" sz="1600" u="none" cap="none" strike="noStrike">
                <a:solidFill>
                  <a:srgbClr val="000000"/>
                </a:solidFill>
                <a:latin typeface="Consolas"/>
                <a:ea typeface="Consolas"/>
                <a:cs typeface="Consolas"/>
                <a:sym typeface="Consolas"/>
              </a:rPr>
              <a:t>(){</a:t>
            </a:r>
            <a:br>
              <a:rPr b="0" i="0" lang="ru-RU" sz="1600" u="none" cap="none" strike="noStrike">
                <a:solidFill>
                  <a:srgbClr val="FFFFFF"/>
                </a:solidFill>
                <a:latin typeface="Century Gothic"/>
                <a:ea typeface="Century Gothic"/>
                <a:cs typeface="Century Gothic"/>
                <a:sym typeface="Century Gothic"/>
              </a:rPr>
            </a:br>
            <a:r>
              <a:rPr b="0" i="0" lang="ru-RU" sz="1600" u="none" cap="none" strike="noStrike">
                <a:solidFill>
                  <a:srgbClr val="000000"/>
                </a:solidFill>
                <a:latin typeface="Consolas"/>
                <a:ea typeface="Consolas"/>
                <a:cs typeface="Consolas"/>
                <a:sym typeface="Consolas"/>
              </a:rPr>
              <a:t>   </a:t>
            </a:r>
            <a:r>
              <a:rPr b="0" i="0" lang="ru-RU" sz="1600" u="none" cap="none" strike="noStrike">
                <a:solidFill>
                  <a:srgbClr val="FF0000"/>
                </a:solidFill>
                <a:latin typeface="Consolas"/>
                <a:ea typeface="Consolas"/>
                <a:cs typeface="Consolas"/>
                <a:sym typeface="Consolas"/>
              </a:rPr>
              <a:t> </a:t>
            </a:r>
            <a:r>
              <a:rPr b="0" i="0" lang="ru-RU" sz="1600" u="none" cap="none" strike="noStrike">
                <a:solidFill>
                  <a:srgbClr val="000000"/>
                </a:solidFill>
                <a:latin typeface="Consolas"/>
                <a:ea typeface="Consolas"/>
                <a:cs typeface="Consolas"/>
                <a:sym typeface="Consolas"/>
              </a:rPr>
              <a:t>    $(</a:t>
            </a:r>
            <a:r>
              <a:rPr b="0" i="0" lang="ru-RU" sz="1600" u="none" cap="none" strike="noStrike">
                <a:solidFill>
                  <a:srgbClr val="A52A2A"/>
                </a:solidFill>
                <a:latin typeface="Consolas"/>
                <a:ea typeface="Consolas"/>
                <a:cs typeface="Consolas"/>
                <a:sym typeface="Consolas"/>
              </a:rPr>
              <a:t>".test"</a:t>
            </a:r>
            <a:r>
              <a:rPr b="0" i="0" lang="ru-RU" sz="1600" u="none" cap="none" strike="noStrike">
                <a:solidFill>
                  <a:srgbClr val="000000"/>
                </a:solidFill>
                <a:latin typeface="Consolas"/>
                <a:ea typeface="Consolas"/>
                <a:cs typeface="Consolas"/>
                <a:sym typeface="Consolas"/>
              </a:rPr>
              <a:t>).hide();</a:t>
            </a:r>
            <a:br>
              <a:rPr b="0" i="0" lang="ru-RU" sz="1600" u="none" cap="none" strike="noStrike">
                <a:solidFill>
                  <a:srgbClr val="FFFFFF"/>
                </a:solidFill>
                <a:latin typeface="Century Gothic"/>
                <a:ea typeface="Century Gothic"/>
                <a:cs typeface="Century Gothic"/>
                <a:sym typeface="Century Gothic"/>
              </a:rPr>
            </a:br>
            <a:r>
              <a:rPr b="0" i="0" lang="ru-RU" sz="1600" u="none" cap="none" strike="noStrike">
                <a:solidFill>
                  <a:srgbClr val="000000"/>
                </a:solidFill>
                <a:latin typeface="Consolas"/>
                <a:ea typeface="Consolas"/>
                <a:cs typeface="Consolas"/>
                <a:sym typeface="Consolas"/>
              </a:rPr>
              <a:t>    });</a:t>
            </a:r>
            <a:br>
              <a:rPr b="0" i="0" lang="ru-RU" sz="1600" u="none" cap="none" strike="noStrike">
                <a:solidFill>
                  <a:srgbClr val="FFFFFF"/>
                </a:solidFill>
                <a:latin typeface="Century Gothic"/>
                <a:ea typeface="Century Gothic"/>
                <a:cs typeface="Century Gothic"/>
                <a:sym typeface="Century Gothic"/>
              </a:rPr>
            </a:br>
            <a:r>
              <a:rPr b="0" i="0" lang="ru-RU" sz="1600" u="none" cap="none" strike="noStrike">
                <a:solidFill>
                  <a:srgbClr val="000000"/>
                </a:solidFill>
                <a:latin typeface="Consolas"/>
                <a:ea typeface="Consolas"/>
                <a:cs typeface="Consolas"/>
                <a:sym typeface="Consolas"/>
              </a:rPr>
              <a:t>});</a:t>
            </a:r>
            <a:endParaRPr b="0" i="0" sz="1600" u="none" cap="none" strike="noStrike">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graphicFrame>
        <p:nvGraphicFramePr>
          <p:cNvPr id="557" name="Google Shape;557;p84"/>
          <p:cNvGraphicFramePr/>
          <p:nvPr/>
        </p:nvGraphicFramePr>
        <p:xfrm>
          <a:off x="968738" y="1323363"/>
          <a:ext cx="3000000" cy="3000000"/>
        </p:xfrm>
        <a:graphic>
          <a:graphicData uri="http://schemas.openxmlformats.org/drawingml/2006/table">
            <a:tbl>
              <a:tblPr>
                <a:noFill/>
                <a:tableStyleId>{54B76BD6-8257-48D7-A4BE-0486B15100D5}</a:tableStyleId>
              </a:tblPr>
              <a:tblGrid>
                <a:gridCol w="3478025"/>
                <a:gridCol w="6776500"/>
              </a:tblGrid>
              <a:tr h="196150">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a:t>
                      </a:r>
                      <a:endParaRPr/>
                    </a:p>
                  </a:txBody>
                  <a:tcPr marT="35025" marB="35025" marR="35025" marL="70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Выбор всех элементов</a:t>
                      </a:r>
                      <a:endParaRPr/>
                    </a:p>
                  </a:txBody>
                  <a:tcPr marT="35025" marB="35025" marR="35025" marL="350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6150">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$(this)</a:t>
                      </a:r>
                      <a:endParaRPr/>
                    </a:p>
                  </a:txBody>
                  <a:tcPr marT="35025" marB="35025" marR="35025" marL="70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Выбор текущего элемента HTML</a:t>
                      </a:r>
                      <a:endParaRPr/>
                    </a:p>
                  </a:txBody>
                  <a:tcPr marT="35025" marB="35025" marR="35025" marL="350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2250">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$("p.intro")</a:t>
                      </a:r>
                      <a:endParaRPr/>
                    </a:p>
                  </a:txBody>
                  <a:tcPr marT="35025" marB="35025" marR="35025" marL="70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Выбор всех &lt;p&gt; элементов с классом = "Intro"</a:t>
                      </a:r>
                      <a:endParaRPr/>
                    </a:p>
                  </a:txBody>
                  <a:tcPr marT="35025" marB="35025" marR="35025" marL="350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6150">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$("p:first")</a:t>
                      </a:r>
                      <a:endParaRPr/>
                    </a:p>
                  </a:txBody>
                  <a:tcPr marT="35025" marB="35025" marR="35025" marL="70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Выбор первого элемента &lt;p&gt;</a:t>
                      </a:r>
                      <a:endParaRPr/>
                    </a:p>
                  </a:txBody>
                  <a:tcPr marT="35025" marB="35025" marR="35025" marL="350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2250">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$("ul li:first")</a:t>
                      </a:r>
                      <a:endParaRPr/>
                    </a:p>
                  </a:txBody>
                  <a:tcPr marT="35025" marB="35025" marR="35025" marL="70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Выбор первого элемента &lt;li&gt; первого &lt;ul&gt;</a:t>
                      </a:r>
                      <a:endParaRPr/>
                    </a:p>
                  </a:txBody>
                  <a:tcPr marT="35025" marB="35025" marR="35025" marL="350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2250">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$("ul li:first-child")</a:t>
                      </a:r>
                      <a:endParaRPr/>
                    </a:p>
                  </a:txBody>
                  <a:tcPr marT="35025" marB="35025" marR="35025" marL="70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Выбор первого элемента &lt;li&gt; каждого &lt;ul&gt;</a:t>
                      </a:r>
                      <a:endParaRPr/>
                    </a:p>
                  </a:txBody>
                  <a:tcPr marT="35025" marB="35025" marR="35025" marL="350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2250">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$("[href]")</a:t>
                      </a:r>
                      <a:endParaRPr/>
                    </a:p>
                  </a:txBody>
                  <a:tcPr marT="35025" marB="35025" marR="35025" marL="70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Выбор всех элементов с атрибутом href</a:t>
                      </a:r>
                      <a:endParaRPr/>
                    </a:p>
                  </a:txBody>
                  <a:tcPr marT="35025" marB="35025" marR="35025" marL="350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48350">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$("a[target='_blank']")</a:t>
                      </a:r>
                      <a:endParaRPr/>
                    </a:p>
                  </a:txBody>
                  <a:tcPr marT="35025" marB="35025" marR="35025" marL="70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Выбор всех элементов &lt;a&gt; с целевым значением атрибута, равным "_blank"</a:t>
                      </a:r>
                      <a:endParaRPr/>
                    </a:p>
                  </a:txBody>
                  <a:tcPr marT="35025" marB="35025" marR="35025" marL="350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48350">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$("a[target!='_blank']")</a:t>
                      </a:r>
                      <a:endParaRPr/>
                    </a:p>
                  </a:txBody>
                  <a:tcPr marT="35025" marB="35025" marR="35025" marL="70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Выбор всех элементов &lt;a&gt; с целевым значением атрибута, не равным "_blank"</a:t>
                      </a:r>
                      <a:endParaRPr/>
                    </a:p>
                  </a:txBody>
                  <a:tcPr marT="35025" marB="35025" marR="35025" marL="350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2250">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$(":button")</a:t>
                      </a:r>
                      <a:endParaRPr/>
                    </a:p>
                  </a:txBody>
                  <a:tcPr marT="35025" marB="35025" marR="35025" marL="70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Выбор всех &lt;Button&gt; элементов и &lt;input&gt; элементов type="button"</a:t>
                      </a:r>
                      <a:endParaRPr/>
                    </a:p>
                  </a:txBody>
                  <a:tcPr marT="35025" marB="35025" marR="35025" marL="350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$("tr:even")</a:t>
                      </a:r>
                      <a:endParaRPr/>
                    </a:p>
                  </a:txBody>
                  <a:tcPr marT="35025" marB="35025" marR="35025" marL="70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Выбор всех элементов, даже &lt;TR&gt;</a:t>
                      </a:r>
                      <a:endParaRPr/>
                    </a:p>
                  </a:txBody>
                  <a:tcPr marT="35025" marB="35025" marR="35025" marL="350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2250">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$("tr:odd")</a:t>
                      </a:r>
                      <a:endParaRPr/>
                    </a:p>
                  </a:txBody>
                  <a:tcPr marT="35025" marB="35025" marR="35025" marL="70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Выбор всех нечетных &lt;TR&gt; элементов</a:t>
                      </a:r>
                      <a:endParaRPr/>
                    </a:p>
                  </a:txBody>
                  <a:tcPr marT="35025" marB="35025" marR="35025" marL="350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558" name="Google Shape;558;p84"/>
          <p:cNvSpPr/>
          <p:nvPr/>
        </p:nvSpPr>
        <p:spPr>
          <a:xfrm>
            <a:off x="968738" y="579189"/>
            <a:ext cx="5865708"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entury Gothic"/>
              <a:buNone/>
            </a:pPr>
            <a:r>
              <a:rPr b="1" i="0" lang="ru-RU" sz="2400" u="none" cap="none" strike="noStrike">
                <a:solidFill>
                  <a:schemeClr val="dk1"/>
                </a:solidFill>
                <a:latin typeface="Century Gothic"/>
                <a:ea typeface="Century Gothic"/>
                <a:cs typeface="Century Gothic"/>
                <a:sym typeface="Century Gothic"/>
              </a:rPr>
              <a:t>Другие примеры селекторов jQuery</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85"/>
          <p:cNvSpPr txBox="1"/>
          <p:nvPr>
            <p:ph idx="1" type="body"/>
          </p:nvPr>
        </p:nvSpPr>
        <p:spPr>
          <a:xfrm>
            <a:off x="570293" y="1400976"/>
            <a:ext cx="11178883" cy="95567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600"/>
              <a:buNone/>
            </a:pPr>
            <a:r>
              <a:rPr lang="ru-RU" sz="1600">
                <a:latin typeface="Arial"/>
                <a:ea typeface="Arial"/>
                <a:cs typeface="Arial"/>
                <a:sym typeface="Arial"/>
              </a:rPr>
              <a:t>ВСЕ ИНСТРУКЦИИ SMARTY РАЗМЕЩАЮТСЯ ВНУТРИ ФИГУРНЫХ СКОБОК. ЭТО ОЗНАЧАЕТ, ЧТО В ИСХОДНОМ HTML-КОДЕ НЕЛЬЗЯ ИСПОЛЬЗОВАТЬ СИМВОЛЫ "{" И "}" БЕЗ ИНСТРУКЦИЙ SMARTY ВНУТРИ, ИНАЧЕ БУДЕТ ВЫВЕДЕНО СООБЩЕНИЕ ОБ ОШИБКЕ. ЧТОБЫ ВСТАВИТЬ СИМВОЛ "{" СЛЕДУЕТ ИСПОЛЬЗОВАТЬ ИНСТРУКЦИЮ {LDELIM}, А ДЛЯ ВСТАВКИ СИМВОЛА "}" — ИНСТРУКЦИЮ {RDELIM}:</a:t>
            </a:r>
            <a:endParaRPr/>
          </a:p>
          <a:p>
            <a:pPr indent="0" lvl="0" marL="0" rtl="0" algn="l">
              <a:lnSpc>
                <a:spcPct val="90000"/>
              </a:lnSpc>
              <a:spcBef>
                <a:spcPts val="1400"/>
              </a:spcBef>
              <a:spcAft>
                <a:spcPts val="0"/>
              </a:spcAft>
              <a:buSzPts val="1600"/>
              <a:buNone/>
            </a:pPr>
            <a:r>
              <a:rPr lang="ru-RU" sz="1600">
                <a:latin typeface="Arial"/>
                <a:ea typeface="Arial"/>
                <a:cs typeface="Arial"/>
                <a:sym typeface="Arial"/>
              </a:rPr>
              <a:t>{LDELIM}ТЕКСТ ВНУТРИ ФИГУРНЫХ СКОБОК{RDELIM}</a:t>
            </a:r>
            <a:endParaRPr/>
          </a:p>
          <a:p>
            <a:pPr indent="0" lvl="0" marL="0" rtl="0" algn="l">
              <a:lnSpc>
                <a:spcPct val="90000"/>
              </a:lnSpc>
              <a:spcBef>
                <a:spcPts val="1400"/>
              </a:spcBef>
              <a:spcAft>
                <a:spcPts val="0"/>
              </a:spcAft>
              <a:buSzPts val="1600"/>
              <a:buNone/>
            </a:pPr>
            <a:r>
              <a:rPr lang="ru-RU" sz="1600">
                <a:latin typeface="Arial"/>
                <a:ea typeface="Arial"/>
                <a:cs typeface="Arial"/>
                <a:sym typeface="Arial"/>
              </a:rPr>
              <a:t>РЕЗУЛЬТАТ ПОСЛЕ КОМПИЛЯЦИИ ШАБЛОНА:</a:t>
            </a:r>
            <a:endParaRPr/>
          </a:p>
          <a:p>
            <a:pPr indent="0" lvl="0" marL="0" rtl="0" algn="l">
              <a:lnSpc>
                <a:spcPct val="90000"/>
              </a:lnSpc>
              <a:spcBef>
                <a:spcPts val="1400"/>
              </a:spcBef>
              <a:spcAft>
                <a:spcPts val="0"/>
              </a:spcAft>
              <a:buSzPts val="1600"/>
              <a:buNone/>
            </a:pPr>
            <a:r>
              <a:rPr lang="ru-RU" sz="1600">
                <a:latin typeface="Arial"/>
                <a:ea typeface="Arial"/>
                <a:cs typeface="Arial"/>
                <a:sym typeface="Arial"/>
              </a:rPr>
              <a:t>{ТЕКСТ ВНУТРИ ФИГУРНЫХ СКОБОК}</a:t>
            </a:r>
            <a:endParaRPr/>
          </a:p>
          <a:p>
            <a:pPr indent="0" lvl="0" marL="0" rtl="0" algn="l">
              <a:lnSpc>
                <a:spcPct val="90000"/>
              </a:lnSpc>
              <a:spcBef>
                <a:spcPts val="1400"/>
              </a:spcBef>
              <a:spcAft>
                <a:spcPts val="0"/>
              </a:spcAft>
              <a:buSzPts val="1600"/>
              <a:buNone/>
            </a:pPr>
            <a:r>
              <a:rPr lang="ru-RU" sz="1600">
                <a:latin typeface="Arial"/>
                <a:ea typeface="Arial"/>
                <a:cs typeface="Arial"/>
                <a:sym typeface="Arial"/>
              </a:rPr>
              <a:t>ФИГУРНЫЕ СКОБКИ ИСПОЛЬЗУЮТСЯ ТАКЖЕ В ЯЗЫКЕ JAVASCRIPT ДЛЯ ГРУППИРОВКИ ВЫРАЖЕНИЙ В БЛОКИ. ЕСЛИ ВНУТРИ ШАБЛОНА СУЩЕСТВУЕТ JAVASCRIPT-КОД, ТО ЕГО СЛЕДУЕТ РАЗМЕСТИТЬ МЕЖДУ ИНСТРУКЦИЯМИ {LITERAL} И {/LITERAL}:</a:t>
            </a:r>
            <a:endParaRPr/>
          </a:p>
          <a:p>
            <a:pPr indent="0" lvl="0" marL="0" rtl="0" algn="l">
              <a:lnSpc>
                <a:spcPct val="90000"/>
              </a:lnSpc>
              <a:spcBef>
                <a:spcPts val="1400"/>
              </a:spcBef>
              <a:spcAft>
                <a:spcPts val="0"/>
              </a:spcAft>
              <a:buSzPts val="1600"/>
              <a:buNone/>
            </a:pPr>
            <a:r>
              <a:rPr i="1" lang="ru-RU" sz="1600">
                <a:latin typeface="Arial"/>
                <a:ea typeface="Arial"/>
                <a:cs typeface="Arial"/>
                <a:sym typeface="Arial"/>
              </a:rPr>
              <a:t>{LITERAL}</a:t>
            </a:r>
            <a:endParaRPr/>
          </a:p>
          <a:p>
            <a:pPr indent="0" lvl="0" marL="0" rtl="0" algn="l">
              <a:lnSpc>
                <a:spcPct val="90000"/>
              </a:lnSpc>
              <a:spcBef>
                <a:spcPts val="1400"/>
              </a:spcBef>
              <a:spcAft>
                <a:spcPts val="0"/>
              </a:spcAft>
              <a:buSzPts val="1600"/>
              <a:buNone/>
            </a:pPr>
            <a:r>
              <a:rPr i="1" lang="ru-RU" sz="1600">
                <a:latin typeface="Arial"/>
                <a:ea typeface="Arial"/>
                <a:cs typeface="Arial"/>
                <a:sym typeface="Arial"/>
              </a:rPr>
              <a:t>FUNCTION F_PRINT() {</a:t>
            </a:r>
            <a:endParaRPr/>
          </a:p>
          <a:p>
            <a:pPr indent="0" lvl="0" marL="0" rtl="0" algn="l">
              <a:lnSpc>
                <a:spcPct val="90000"/>
              </a:lnSpc>
              <a:spcBef>
                <a:spcPts val="1400"/>
              </a:spcBef>
              <a:spcAft>
                <a:spcPts val="0"/>
              </a:spcAft>
              <a:buSzPts val="1600"/>
              <a:buNone/>
            </a:pPr>
            <a:r>
              <a:rPr i="1" lang="ru-RU" sz="1600">
                <a:latin typeface="Arial"/>
                <a:ea typeface="Arial"/>
                <a:cs typeface="Arial"/>
                <a:sym typeface="Arial"/>
              </a:rPr>
              <a:t>// КОД ВНУТРИ ФУНКЦИИ</a:t>
            </a:r>
            <a:endParaRPr/>
          </a:p>
          <a:p>
            <a:pPr indent="0" lvl="0" marL="0" rtl="0" algn="l">
              <a:lnSpc>
                <a:spcPct val="90000"/>
              </a:lnSpc>
              <a:spcBef>
                <a:spcPts val="1400"/>
              </a:spcBef>
              <a:spcAft>
                <a:spcPts val="0"/>
              </a:spcAft>
              <a:buSzPts val="1600"/>
              <a:buNone/>
            </a:pPr>
            <a:r>
              <a:rPr i="1" lang="ru-RU" sz="1600">
                <a:latin typeface="Arial"/>
                <a:ea typeface="Arial"/>
                <a:cs typeface="Arial"/>
                <a:sym typeface="Arial"/>
              </a:rPr>
              <a:t>}</a:t>
            </a:r>
            <a:endParaRPr/>
          </a:p>
          <a:p>
            <a:pPr indent="0" lvl="0" marL="0" rtl="0" algn="l">
              <a:lnSpc>
                <a:spcPct val="90000"/>
              </a:lnSpc>
              <a:spcBef>
                <a:spcPts val="1400"/>
              </a:spcBef>
              <a:spcAft>
                <a:spcPts val="0"/>
              </a:spcAft>
              <a:buSzPts val="1600"/>
              <a:buNone/>
            </a:pPr>
            <a:r>
              <a:rPr i="1" lang="ru-RU" sz="1600">
                <a:latin typeface="Arial"/>
                <a:ea typeface="Arial"/>
                <a:cs typeface="Arial"/>
                <a:sym typeface="Arial"/>
              </a:rPr>
              <a:t>{/LITERAL}</a:t>
            </a:r>
            <a:endParaRPr/>
          </a:p>
        </p:txBody>
      </p:sp>
      <p:sp>
        <p:nvSpPr>
          <p:cNvPr id="564" name="Google Shape;564;p85"/>
          <p:cNvSpPr txBox="1"/>
          <p:nvPr/>
        </p:nvSpPr>
        <p:spPr>
          <a:xfrm>
            <a:off x="146650" y="208992"/>
            <a:ext cx="11895826" cy="1128102"/>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FF0000"/>
              </a:buClr>
              <a:buSzPts val="4000"/>
              <a:buFont typeface="Calibri"/>
              <a:buNone/>
            </a:pPr>
            <a:r>
              <a:rPr b="1" i="1" lang="ru-RU" sz="4000">
                <a:solidFill>
                  <a:srgbClr val="FF0000"/>
                </a:solidFill>
                <a:latin typeface="Calibri"/>
                <a:ea typeface="Calibri"/>
                <a:cs typeface="Calibri"/>
                <a:sym typeface="Calibri"/>
              </a:rPr>
              <a:t>38) Oписать импользование фильтров odd, eq(), gt(), </a:t>
            </a:r>
            <a:endParaRPr/>
          </a:p>
          <a:p>
            <a:pPr indent="0" lvl="0" marL="0" marR="0" rtl="0" algn="l">
              <a:lnSpc>
                <a:spcPct val="85000"/>
              </a:lnSpc>
              <a:spcBef>
                <a:spcPts val="0"/>
              </a:spcBef>
              <a:spcAft>
                <a:spcPts val="0"/>
              </a:spcAft>
              <a:buClr>
                <a:srgbClr val="FF0000"/>
              </a:buClr>
              <a:buSzPts val="4000"/>
              <a:buFont typeface="Calibri"/>
              <a:buNone/>
            </a:pPr>
            <a:r>
              <a:rPr b="1" i="1" lang="ru-RU" sz="4000">
                <a:solidFill>
                  <a:srgbClr val="FF0000"/>
                </a:solidFill>
                <a:latin typeface="Calibri"/>
                <a:ea typeface="Calibri"/>
                <a:cs typeface="Calibri"/>
                <a:sym typeface="Calibri"/>
              </a:rPr>
              <a:t>It() в библиотеке jquery</a:t>
            </a:r>
            <a:endParaRPr b="1" i="1" sz="4000">
              <a:solidFill>
                <a:srgbClr val="FF0000"/>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6"/>
          <p:cNvSpPr txBox="1"/>
          <p:nvPr>
            <p:ph idx="1" type="body"/>
          </p:nvPr>
        </p:nvSpPr>
        <p:spPr>
          <a:xfrm>
            <a:off x="0" y="497306"/>
            <a:ext cx="11967411" cy="448510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000"/>
              <a:buNone/>
            </a:pPr>
            <a:r>
              <a:rPr lang="ru-RU" sz="2000">
                <a:latin typeface="Arial"/>
                <a:ea typeface="Arial"/>
                <a:cs typeface="Arial"/>
                <a:sym typeface="Arial"/>
              </a:rPr>
              <a:t>С ПОМОЩЬЮ СПЕЦИАЛЬНОЙ ПЕРЕМЕННОЙ $SMARTY МОЖНО ПОЛУЧИТЬ ДОСТУП К ПЕРЕМЕННЫМ ОКРУЖЕНИЯ И КОНСТАНТАМ, ОБЪЯВЛЕННЫМ В ПРОГРАММЕ:</a:t>
            </a:r>
            <a:endParaRPr/>
          </a:p>
          <a:p>
            <a:pPr indent="0" lvl="0" marL="0" rtl="0" algn="l">
              <a:lnSpc>
                <a:spcPct val="90000"/>
              </a:lnSpc>
              <a:spcBef>
                <a:spcPts val="1400"/>
              </a:spcBef>
              <a:spcAft>
                <a:spcPts val="0"/>
              </a:spcAft>
              <a:buSzPts val="2000"/>
              <a:buNone/>
            </a:pPr>
            <a:r>
              <a:rPr i="1" lang="ru-RU" sz="2000">
                <a:latin typeface="Arial"/>
                <a:ea typeface="Arial"/>
                <a:cs typeface="Arial"/>
                <a:sym typeface="Arial"/>
              </a:rPr>
              <a:t>{$SMARTY.CONST.MYCONST} {* ОБРАЩЕНИЕ К КОНСТАНТЕ *}</a:t>
            </a:r>
            <a:endParaRPr/>
          </a:p>
          <a:p>
            <a:pPr indent="0" lvl="0" marL="0" rtl="0" algn="l">
              <a:lnSpc>
                <a:spcPct val="90000"/>
              </a:lnSpc>
              <a:spcBef>
                <a:spcPts val="1400"/>
              </a:spcBef>
              <a:spcAft>
                <a:spcPts val="0"/>
              </a:spcAft>
              <a:buSzPts val="2000"/>
              <a:buNone/>
            </a:pPr>
            <a:r>
              <a:rPr i="1" lang="ru-RU" sz="2000">
                <a:latin typeface="Arial"/>
                <a:ea typeface="Arial"/>
                <a:cs typeface="Arial"/>
                <a:sym typeface="Arial"/>
              </a:rPr>
              <a:t>{$SMARTY.GET.VAR1} {* ОБРАЩЕНИЕ К $_GET['VAR1'] *}</a:t>
            </a:r>
            <a:endParaRPr/>
          </a:p>
          <a:p>
            <a:pPr indent="0" lvl="0" marL="0" rtl="0" algn="l">
              <a:lnSpc>
                <a:spcPct val="90000"/>
              </a:lnSpc>
              <a:spcBef>
                <a:spcPts val="1400"/>
              </a:spcBef>
              <a:spcAft>
                <a:spcPts val="0"/>
              </a:spcAft>
              <a:buSzPts val="2000"/>
              <a:buNone/>
            </a:pPr>
            <a:r>
              <a:rPr i="1" lang="ru-RU" sz="2000">
                <a:latin typeface="Arial"/>
                <a:ea typeface="Arial"/>
                <a:cs typeface="Arial"/>
                <a:sym typeface="Arial"/>
              </a:rPr>
              <a:t>{$SMARTY.POST.VAR2} {* ОБРАЩЕНИЕ К $_POST['VAR2'] *}</a:t>
            </a:r>
            <a:endParaRPr/>
          </a:p>
          <a:p>
            <a:pPr indent="0" lvl="0" marL="0" rtl="0" algn="l">
              <a:lnSpc>
                <a:spcPct val="90000"/>
              </a:lnSpc>
              <a:spcBef>
                <a:spcPts val="1400"/>
              </a:spcBef>
              <a:spcAft>
                <a:spcPts val="0"/>
              </a:spcAft>
              <a:buSzPts val="2000"/>
              <a:buNone/>
            </a:pPr>
            <a:r>
              <a:rPr i="1" lang="ru-RU" sz="2000">
                <a:latin typeface="Arial"/>
                <a:ea typeface="Arial"/>
                <a:cs typeface="Arial"/>
                <a:sym typeface="Arial"/>
              </a:rPr>
              <a:t>{$SMARTY.SERVER.SCRIPT_NAME} {* ОБРАЩЕНИЕ К $_SERVER['SCRIPT_NAME'] *}</a:t>
            </a:r>
            <a:endParaRPr/>
          </a:p>
          <a:p>
            <a:pPr indent="0" lvl="0" marL="0" rtl="0" algn="l">
              <a:lnSpc>
                <a:spcPct val="90000"/>
              </a:lnSpc>
              <a:spcBef>
                <a:spcPts val="1400"/>
              </a:spcBef>
              <a:spcAft>
                <a:spcPts val="0"/>
              </a:spcAft>
              <a:buSzPts val="2000"/>
              <a:buNone/>
            </a:pPr>
            <a:r>
              <a:rPr i="1" lang="ru-RU" sz="2000">
                <a:latin typeface="Arial"/>
                <a:ea typeface="Arial"/>
                <a:cs typeface="Arial"/>
                <a:sym typeface="Arial"/>
              </a:rPr>
              <a:t>{$SMARTY.COOKIES.ID_COUNT} {* ОБРАЩЕНИЕ К $_COOKIE['ID_COUNT'] *}</a:t>
            </a:r>
            <a:endParaRPr/>
          </a:p>
          <a:p>
            <a:pPr indent="0" lvl="0" marL="0" rtl="0" algn="l">
              <a:lnSpc>
                <a:spcPct val="90000"/>
              </a:lnSpc>
              <a:spcBef>
                <a:spcPts val="1400"/>
              </a:spcBef>
              <a:spcAft>
                <a:spcPts val="0"/>
              </a:spcAft>
              <a:buSzPts val="2000"/>
              <a:buNone/>
            </a:pPr>
            <a:r>
              <a:rPr lang="ru-RU" sz="2000">
                <a:latin typeface="Arial"/>
                <a:ea typeface="Arial"/>
                <a:cs typeface="Arial"/>
                <a:sym typeface="Arial"/>
              </a:rPr>
              <a:t>ЕСЛИ ТЕКСТ РАСПОЛОЖЕН НА НЕСКОЛЬКИХ СТРОКАХ, ТО ЕГО НЕОБХОДИМО РАЗМЕСТИТЬ ВНУТРИ ТРОЙНЫХ КАВЫЧЕК. ПОДКЛЮЧИТЬ ТАКОЙ ФАЙЛ ПОЗВОЛЯЕТ ИНСТРУКЦИЯ {CONFIG_LOAD}. В ПАРАМЕТРЕ FILE УКАЗЫВАЕТСЯ НАЗВАНИЕ ФАЙЛА:</a:t>
            </a:r>
            <a:endParaRPr/>
          </a:p>
          <a:p>
            <a:pPr indent="0" lvl="0" marL="0" rtl="0" algn="l">
              <a:lnSpc>
                <a:spcPct val="90000"/>
              </a:lnSpc>
              <a:spcBef>
                <a:spcPts val="1400"/>
              </a:spcBef>
              <a:spcAft>
                <a:spcPts val="0"/>
              </a:spcAft>
              <a:buSzPts val="2000"/>
              <a:buNone/>
            </a:pPr>
            <a:r>
              <a:rPr lang="ru-RU" sz="2000">
                <a:latin typeface="Arial"/>
                <a:ea typeface="Arial"/>
                <a:cs typeface="Arial"/>
                <a:sym typeface="Arial"/>
              </a:rPr>
              <a:t>{CONFIG_LOAD FILE='MYCONF.CONF'}</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7"/>
          <p:cNvSpPr txBox="1"/>
          <p:nvPr>
            <p:ph idx="1" type="body"/>
          </p:nvPr>
        </p:nvSpPr>
        <p:spPr>
          <a:xfrm>
            <a:off x="410856" y="176616"/>
            <a:ext cx="11370288" cy="430864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600"/>
              <a:buNone/>
            </a:pPr>
            <a:r>
              <a:rPr lang="ru-RU" sz="1600">
                <a:latin typeface="Arial"/>
                <a:ea typeface="Arial"/>
                <a:cs typeface="Arial"/>
                <a:sym typeface="Arial"/>
              </a:rPr>
              <a:t>ПОЛУЧИТЬ ЗНАЧЕНИЕ ПЕРЕМЕННОЙ МОЖНО, УКАЗАВ ЕЕ НАЗВАНИЕ ВНУТРИ СИМВОЛОВ #</a:t>
            </a:r>
            <a:endParaRPr/>
          </a:p>
          <a:p>
            <a:pPr indent="0" lvl="0" marL="0" rtl="0" algn="l">
              <a:lnSpc>
                <a:spcPct val="90000"/>
              </a:lnSpc>
              <a:spcBef>
                <a:spcPts val="1400"/>
              </a:spcBef>
              <a:spcAft>
                <a:spcPts val="0"/>
              </a:spcAft>
              <a:buSzPts val="1600"/>
              <a:buNone/>
            </a:pPr>
            <a:r>
              <a:rPr lang="ru-RU" sz="1600">
                <a:latin typeface="Arial"/>
                <a:ea typeface="Arial"/>
                <a:cs typeface="Arial"/>
                <a:sym typeface="Arial"/>
              </a:rPr>
              <a:t>ИЛИ С ПОМОЩЬЮ ПЕРЕМЕННОЙ $SMARTY:</a:t>
            </a:r>
            <a:endParaRPr/>
          </a:p>
          <a:p>
            <a:pPr indent="0" lvl="0" marL="0" rtl="0" algn="l">
              <a:lnSpc>
                <a:spcPct val="90000"/>
              </a:lnSpc>
              <a:spcBef>
                <a:spcPts val="1400"/>
              </a:spcBef>
              <a:spcAft>
                <a:spcPts val="0"/>
              </a:spcAft>
              <a:buSzPts val="1600"/>
              <a:buNone/>
            </a:pPr>
            <a:r>
              <a:rPr lang="ru-RU" sz="1600">
                <a:latin typeface="Arial"/>
                <a:ea typeface="Arial"/>
                <a:cs typeface="Arial"/>
                <a:sym typeface="Arial"/>
              </a:rPr>
              <a:t>{#NAME#}</a:t>
            </a:r>
            <a:endParaRPr/>
          </a:p>
          <a:p>
            <a:pPr indent="0" lvl="0" marL="0" rtl="0" algn="l">
              <a:lnSpc>
                <a:spcPct val="90000"/>
              </a:lnSpc>
              <a:spcBef>
                <a:spcPts val="1400"/>
              </a:spcBef>
              <a:spcAft>
                <a:spcPts val="0"/>
              </a:spcAft>
              <a:buSzPts val="1600"/>
              <a:buNone/>
            </a:pPr>
            <a:r>
              <a:rPr lang="ru-RU" sz="1600">
                <a:latin typeface="Arial"/>
                <a:ea typeface="Arial"/>
                <a:cs typeface="Arial"/>
                <a:sym typeface="Arial"/>
              </a:rPr>
              <a:t>{$SMARTY.CONFIG.TXT}</a:t>
            </a:r>
            <a:endParaRPr/>
          </a:p>
          <a:p>
            <a:pPr indent="0" lvl="0" marL="0" rtl="0" algn="l">
              <a:lnSpc>
                <a:spcPct val="90000"/>
              </a:lnSpc>
              <a:spcBef>
                <a:spcPts val="1400"/>
              </a:spcBef>
              <a:spcAft>
                <a:spcPts val="0"/>
              </a:spcAft>
              <a:buSzPts val="1600"/>
              <a:buNone/>
            </a:pPr>
            <a:r>
              <a:rPr lang="ru-RU" sz="1600">
                <a:latin typeface="Arial"/>
                <a:ea typeface="Arial"/>
                <a:cs typeface="Arial"/>
                <a:sym typeface="Arial"/>
              </a:rPr>
              <a:t>ЧТОБЫ ПОЛУЧИТЬ ЗНАЧЕНИЯ ПЕРЕМЕННЫХ, КОТОРЫЕ РАСПОЛОЖЕНЫ ВНУТРИ СЕКЦИЙ, НЕОБХОДИМО УКАЗАТЬ НАЗВАНИЕ СЕКЦИИ В ПАРАМЕТРЕ SECTION:</a:t>
            </a:r>
            <a:endParaRPr/>
          </a:p>
          <a:p>
            <a:pPr indent="0" lvl="0" marL="0" rtl="0" algn="l">
              <a:lnSpc>
                <a:spcPct val="90000"/>
              </a:lnSpc>
              <a:spcBef>
                <a:spcPts val="1400"/>
              </a:spcBef>
              <a:spcAft>
                <a:spcPts val="0"/>
              </a:spcAft>
              <a:buSzPts val="1600"/>
              <a:buNone/>
            </a:pPr>
            <a:r>
              <a:rPr lang="ru-RU" sz="1600">
                <a:latin typeface="Arial"/>
                <a:ea typeface="Arial"/>
                <a:cs typeface="Arial"/>
                <a:sym typeface="Arial"/>
              </a:rPr>
              <a:t>{CONFIG_LOAD FILE='MYCONF.CONF' SECTION='SECTION1'}</a:t>
            </a:r>
            <a:endParaRPr/>
          </a:p>
          <a:p>
            <a:pPr indent="0" lvl="0" marL="0" rtl="0" algn="l">
              <a:lnSpc>
                <a:spcPct val="90000"/>
              </a:lnSpc>
              <a:spcBef>
                <a:spcPts val="1400"/>
              </a:spcBef>
              <a:spcAft>
                <a:spcPts val="0"/>
              </a:spcAft>
              <a:buSzPts val="1600"/>
              <a:buNone/>
            </a:pPr>
            <a:r>
              <a:rPr lang="ru-RU" sz="1600">
                <a:latin typeface="Arial"/>
                <a:ea typeface="Arial"/>
                <a:cs typeface="Arial"/>
                <a:sym typeface="Arial"/>
              </a:rPr>
              <a:t>{#VAR1#}</a:t>
            </a:r>
            <a:endParaRPr sz="1600">
              <a:latin typeface="Arial"/>
              <a:ea typeface="Arial"/>
              <a:cs typeface="Arial"/>
              <a:sym typeface="Arial"/>
            </a:endParaRPr>
          </a:p>
          <a:p>
            <a:pPr indent="0" lvl="0" marL="0" rtl="0" algn="l">
              <a:lnSpc>
                <a:spcPct val="90000"/>
              </a:lnSpc>
              <a:spcBef>
                <a:spcPts val="1400"/>
              </a:spcBef>
              <a:spcAft>
                <a:spcPts val="0"/>
              </a:spcAft>
              <a:buSzPts val="1600"/>
              <a:buNone/>
            </a:pPr>
            <a:r>
              <a:rPr lang="ru-RU" sz="1600">
                <a:solidFill>
                  <a:srgbClr val="455F51"/>
                </a:solidFill>
                <a:latin typeface="Arial"/>
                <a:ea typeface="Arial"/>
                <a:cs typeface="Arial"/>
                <a:sym typeface="Arial"/>
              </a:rPr>
              <a:t>ВНУТРИ ШАБЛОНОВ МОЖНО ИСПОЛЬЗОВАТЬ УСЛОВИЯ. ПРОВЕРКА УСЛОВИЙ ОСУЩЕСТВЛЯЕТСЯ С ПОМОЩЬЮ КОНСТРУКЦИИ {IF}...{ELSEIF}...{ELSE}...{/IF}.</a:t>
            </a:r>
            <a:endParaRPr sz="1600">
              <a:latin typeface="Arial"/>
              <a:ea typeface="Arial"/>
              <a:cs typeface="Arial"/>
              <a:sym typeface="Arial"/>
            </a:endParaRPr>
          </a:p>
        </p:txBody>
      </p:sp>
      <p:sp>
        <p:nvSpPr>
          <p:cNvPr id="575" name="Google Shape;575;p87"/>
          <p:cNvSpPr txBox="1"/>
          <p:nvPr/>
        </p:nvSpPr>
        <p:spPr>
          <a:xfrm>
            <a:off x="278965" y="3687415"/>
            <a:ext cx="10490200" cy="39878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accent1"/>
              </a:buClr>
              <a:buSzPts val="1600"/>
              <a:buFont typeface="Noto Sans Symbols"/>
              <a:buChar char="❑"/>
            </a:pPr>
            <a:r>
              <a:rPr lang="ru-RU" sz="1600" cap="none">
                <a:solidFill>
                  <a:schemeClr val="dk2"/>
                </a:solidFill>
                <a:latin typeface="Arial"/>
                <a:ea typeface="Arial"/>
                <a:cs typeface="Arial"/>
                <a:sym typeface="Arial"/>
              </a:rPr>
              <a:t>IS EVEN, IS NOT EVEN — ПРОВЕРКА НА ЧЕТНОСТЬ. ПРИМЕР:</a:t>
            </a:r>
            <a:endParaRPr/>
          </a:p>
          <a:p>
            <a:pPr indent="0" lvl="0" marL="0" marR="0" rtl="0" algn="l">
              <a:lnSpc>
                <a:spcPct val="100000"/>
              </a:lnSpc>
              <a:spcBef>
                <a:spcPts val="1400"/>
              </a:spcBef>
              <a:spcAft>
                <a:spcPts val="0"/>
              </a:spcAft>
              <a:buClr>
                <a:schemeClr val="accent1"/>
              </a:buClr>
              <a:buSzPts val="1600"/>
              <a:buFont typeface="Calibri"/>
              <a:buNone/>
            </a:pPr>
            <a:r>
              <a:rPr lang="ru-RU" sz="1600" cap="none">
                <a:solidFill>
                  <a:schemeClr val="dk2"/>
                </a:solidFill>
                <a:latin typeface="Arial"/>
                <a:ea typeface="Arial"/>
                <a:cs typeface="Arial"/>
                <a:sym typeface="Arial"/>
              </a:rPr>
              <a:t>	{IF $X IS EVEN}</a:t>
            </a:r>
            <a:endParaRPr/>
          </a:p>
          <a:p>
            <a:pPr indent="0" lvl="0" marL="0" marR="0" rtl="0" algn="l">
              <a:lnSpc>
                <a:spcPct val="100000"/>
              </a:lnSpc>
              <a:spcBef>
                <a:spcPts val="1400"/>
              </a:spcBef>
              <a:spcAft>
                <a:spcPts val="0"/>
              </a:spcAft>
              <a:buClr>
                <a:schemeClr val="accent1"/>
              </a:buClr>
              <a:buSzPts val="1600"/>
              <a:buFont typeface="Calibri"/>
              <a:buNone/>
            </a:pPr>
            <a:r>
              <a:rPr lang="ru-RU" sz="1600" cap="none">
                <a:solidFill>
                  <a:schemeClr val="dk2"/>
                </a:solidFill>
                <a:latin typeface="Arial"/>
                <a:ea typeface="Arial"/>
                <a:cs typeface="Arial"/>
                <a:sym typeface="Arial"/>
              </a:rPr>
              <a:t>	ПЕРЕМЕННАЯ X СОДЕРЖИТ ЧЕТНОЕ ЗНАЧЕНИЕ</a:t>
            </a:r>
            <a:endParaRPr/>
          </a:p>
          <a:p>
            <a:pPr indent="0" lvl="0" marL="0" marR="0" rtl="0" algn="l">
              <a:lnSpc>
                <a:spcPct val="100000"/>
              </a:lnSpc>
              <a:spcBef>
                <a:spcPts val="1400"/>
              </a:spcBef>
              <a:spcAft>
                <a:spcPts val="0"/>
              </a:spcAft>
              <a:buClr>
                <a:schemeClr val="accent1"/>
              </a:buClr>
              <a:buSzPts val="1600"/>
              <a:buFont typeface="Calibri"/>
              <a:buNone/>
            </a:pPr>
            <a:r>
              <a:rPr lang="ru-RU" sz="1600" cap="none">
                <a:solidFill>
                  <a:schemeClr val="dk2"/>
                </a:solidFill>
                <a:latin typeface="Arial"/>
                <a:ea typeface="Arial"/>
                <a:cs typeface="Arial"/>
                <a:sym typeface="Arial"/>
              </a:rPr>
              <a:t>	{ELSE}</a:t>
            </a:r>
            <a:endParaRPr/>
          </a:p>
          <a:p>
            <a:pPr indent="0" lvl="0" marL="0" marR="0" rtl="0" algn="l">
              <a:lnSpc>
                <a:spcPct val="100000"/>
              </a:lnSpc>
              <a:spcBef>
                <a:spcPts val="1400"/>
              </a:spcBef>
              <a:spcAft>
                <a:spcPts val="0"/>
              </a:spcAft>
              <a:buClr>
                <a:schemeClr val="accent1"/>
              </a:buClr>
              <a:buSzPts val="1600"/>
              <a:buFont typeface="Calibri"/>
              <a:buNone/>
            </a:pPr>
            <a:r>
              <a:rPr lang="ru-RU" sz="1600" cap="none">
                <a:solidFill>
                  <a:schemeClr val="dk2"/>
                </a:solidFill>
                <a:latin typeface="Arial"/>
                <a:ea typeface="Arial"/>
                <a:cs typeface="Arial"/>
                <a:sym typeface="Arial"/>
              </a:rPr>
              <a:t>	НЕТ</a:t>
            </a:r>
            <a:endParaRPr/>
          </a:p>
          <a:p>
            <a:pPr indent="0" lvl="0" marL="0" marR="0" rtl="0" algn="l">
              <a:lnSpc>
                <a:spcPct val="100000"/>
              </a:lnSpc>
              <a:spcBef>
                <a:spcPts val="1400"/>
              </a:spcBef>
              <a:spcAft>
                <a:spcPts val="0"/>
              </a:spcAft>
              <a:buClr>
                <a:schemeClr val="accent1"/>
              </a:buClr>
              <a:buSzPts val="1600"/>
              <a:buFont typeface="Calibri"/>
              <a:buNone/>
            </a:pPr>
            <a:r>
              <a:rPr lang="ru-RU" sz="1600" cap="none">
                <a:solidFill>
                  <a:schemeClr val="dk2"/>
                </a:solidFill>
                <a:latin typeface="Arial"/>
                <a:ea typeface="Arial"/>
                <a:cs typeface="Arial"/>
                <a:sym typeface="Arial"/>
              </a:rPr>
              <a:t>	{/IF}</a:t>
            </a:r>
            <a:endParaRPr/>
          </a:p>
          <a:p>
            <a:pPr indent="-342900" lvl="0" marL="342900" marR="0" rtl="0" algn="l">
              <a:lnSpc>
                <a:spcPct val="100000"/>
              </a:lnSpc>
              <a:spcBef>
                <a:spcPts val="1400"/>
              </a:spcBef>
              <a:spcAft>
                <a:spcPts val="0"/>
              </a:spcAft>
              <a:buClr>
                <a:schemeClr val="accent1"/>
              </a:buClr>
              <a:buSzPts val="1600"/>
              <a:buFont typeface="Noto Sans Symbols"/>
              <a:buChar char="❑"/>
            </a:pPr>
            <a:r>
              <a:rPr lang="ru-RU" sz="1600" cap="none">
                <a:solidFill>
                  <a:schemeClr val="dk2"/>
                </a:solidFill>
                <a:latin typeface="Arial"/>
                <a:ea typeface="Arial"/>
                <a:cs typeface="Arial"/>
                <a:sym typeface="Arial"/>
              </a:rPr>
              <a:t> IS ODD, IS NOT ODD — ПРОВЕРКА НА НЕЧЕТНОСТЬ.</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8"/>
          <p:cNvSpPr txBox="1"/>
          <p:nvPr/>
        </p:nvSpPr>
        <p:spPr>
          <a:xfrm>
            <a:off x="599091" y="244044"/>
            <a:ext cx="11335406"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ru-RU" sz="3800" u="none" cap="none" strike="noStrike">
                <a:solidFill>
                  <a:srgbClr val="FF0000"/>
                </a:solidFill>
                <a:latin typeface="Calibri"/>
                <a:ea typeface="Calibri"/>
                <a:cs typeface="Calibri"/>
                <a:sym typeface="Calibri"/>
              </a:rPr>
              <a:t>39) Перечислить возможные селекторы форм jquery</a:t>
            </a:r>
            <a:endParaRPr sz="1800">
              <a:solidFill>
                <a:schemeClr val="dk1"/>
              </a:solidFill>
              <a:latin typeface="Calibri"/>
              <a:ea typeface="Calibri"/>
              <a:cs typeface="Calibri"/>
              <a:sym typeface="Calibri"/>
            </a:endParaRPr>
          </a:p>
        </p:txBody>
      </p:sp>
      <p:sp>
        <p:nvSpPr>
          <p:cNvPr id="581" name="Google Shape;581;p88"/>
          <p:cNvSpPr/>
          <p:nvPr/>
        </p:nvSpPr>
        <p:spPr>
          <a:xfrm>
            <a:off x="257503" y="921152"/>
            <a:ext cx="11335406" cy="5663089"/>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11111"/>
              </a:buClr>
              <a:buSzPts val="2300"/>
              <a:buFont typeface="Arial"/>
              <a:buNone/>
            </a:pPr>
            <a:r>
              <a:rPr b="1" i="0" lang="ru-RU" sz="2300" u="none" cap="none" strike="noStrike">
                <a:solidFill>
                  <a:srgbClr val="111111"/>
                </a:solidFill>
                <a:latin typeface="Arial"/>
                <a:ea typeface="Arial"/>
                <a:cs typeface="Arial"/>
                <a:sym typeface="Arial"/>
              </a:rPr>
              <a:t>Выбор элементов по Id либо ClassName </a:t>
            </a:r>
            <a:r>
              <a:rPr b="0" i="0" lang="ru-RU" sz="2300" u="none" cap="none" strike="noStrike">
                <a:solidFill>
                  <a:srgbClr val="111111"/>
                </a:solidFill>
                <a:latin typeface="Arial"/>
                <a:ea typeface="Arial"/>
                <a:cs typeface="Arial"/>
                <a:sym typeface="Arial"/>
              </a:rPr>
              <a:t>аналогично используемому в CSS</a:t>
            </a:r>
            <a:br>
              <a:rPr b="0" i="0" lang="ru-RU" sz="2300" u="none" cap="none" strike="noStrike">
                <a:solidFill>
                  <a:schemeClr val="dk1"/>
                </a:solidFill>
                <a:latin typeface="Arial"/>
                <a:ea typeface="Arial"/>
                <a:cs typeface="Arial"/>
                <a:sym typeface="Arial"/>
              </a:rPr>
            </a:br>
            <a:r>
              <a:rPr b="0" i="0" lang="ru-RU" sz="2300" u="none" cap="none" strike="noStrike">
                <a:solidFill>
                  <a:schemeClr val="dk1"/>
                </a:solidFill>
                <a:latin typeface="Arial"/>
                <a:ea typeface="Arial"/>
                <a:cs typeface="Arial"/>
                <a:sym typeface="Arial"/>
              </a:rPr>
              <a:t>$</a:t>
            </a:r>
            <a:r>
              <a:rPr b="0" i="0" lang="ru-RU" sz="2300" u="none" cap="none" strike="noStrike">
                <a:solidFill>
                  <a:srgbClr val="009900"/>
                </a:solidFill>
                <a:latin typeface="Arial"/>
                <a:ea typeface="Arial"/>
                <a:cs typeface="Arial"/>
                <a:sym typeface="Arial"/>
              </a:rPr>
              <a:t>(</a:t>
            </a:r>
            <a:r>
              <a:rPr b="0" i="0" lang="ru-RU" sz="2300" u="none" cap="none" strike="noStrike">
                <a:solidFill>
                  <a:srgbClr val="3366CC"/>
                </a:solidFill>
                <a:latin typeface="Arial"/>
                <a:ea typeface="Arial"/>
                <a:cs typeface="Arial"/>
                <a:sym typeface="Arial"/>
              </a:rPr>
              <a:t>'#sidebar'</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    </a:t>
            </a:r>
            <a:r>
              <a:rPr b="0" i="0" lang="ru-RU" sz="2300" u="none" cap="none" strike="noStrike">
                <a:solidFill>
                  <a:srgbClr val="006600"/>
                </a:solidFill>
                <a:latin typeface="Arial"/>
                <a:ea typeface="Arial"/>
                <a:cs typeface="Arial"/>
                <a:sym typeface="Arial"/>
              </a:rPr>
              <a:t>// выбор элемента с id = sidebar</a:t>
            </a:r>
            <a:br>
              <a:rPr b="0" i="0" lang="ru-RU" sz="2300" u="none" cap="none" strike="noStrike">
                <a:solidFill>
                  <a:schemeClr val="dk1"/>
                </a:solidFill>
                <a:latin typeface="Arial"/>
                <a:ea typeface="Arial"/>
                <a:cs typeface="Arial"/>
                <a:sym typeface="Arial"/>
              </a:rPr>
            </a:br>
            <a:r>
              <a:rPr b="0" i="0" lang="ru-RU" sz="2300" u="none" cap="none" strike="noStrike">
                <a:solidFill>
                  <a:schemeClr val="dk1"/>
                </a:solidFill>
                <a:latin typeface="Arial"/>
                <a:ea typeface="Arial"/>
                <a:cs typeface="Arial"/>
                <a:sym typeface="Arial"/>
              </a:rPr>
              <a:t>$</a:t>
            </a:r>
            <a:r>
              <a:rPr b="0" i="0" lang="ru-RU" sz="2300" u="none" cap="none" strike="noStrike">
                <a:solidFill>
                  <a:srgbClr val="009900"/>
                </a:solidFill>
                <a:latin typeface="Arial"/>
                <a:ea typeface="Arial"/>
                <a:cs typeface="Arial"/>
                <a:sym typeface="Arial"/>
              </a:rPr>
              <a:t>(</a:t>
            </a:r>
            <a:r>
              <a:rPr b="0" i="0" lang="ru-RU" sz="2300" u="none" cap="none" strike="noStrike">
                <a:solidFill>
                  <a:srgbClr val="3366CC"/>
                </a:solidFill>
                <a:latin typeface="Arial"/>
                <a:ea typeface="Arial"/>
                <a:cs typeface="Arial"/>
                <a:sym typeface="Arial"/>
              </a:rPr>
              <a:t>'.post'</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       </a:t>
            </a:r>
            <a:r>
              <a:rPr b="0" i="0" lang="ru-RU" sz="2300" u="none" cap="none" strike="noStrike">
                <a:solidFill>
                  <a:srgbClr val="006600"/>
                </a:solidFill>
                <a:latin typeface="Arial"/>
                <a:ea typeface="Arial"/>
                <a:cs typeface="Arial"/>
                <a:sym typeface="Arial"/>
              </a:rPr>
              <a:t>// выбор элементов с class = post</a:t>
            </a:r>
            <a:br>
              <a:rPr b="0" i="0" lang="ru-RU" sz="2300" u="none" cap="none" strike="noStrike">
                <a:solidFill>
                  <a:schemeClr val="dk1"/>
                </a:solidFill>
                <a:latin typeface="Arial"/>
                <a:ea typeface="Arial"/>
                <a:cs typeface="Arial"/>
                <a:sym typeface="Arial"/>
              </a:rPr>
            </a:br>
            <a:r>
              <a:rPr b="0" i="0" lang="ru-RU" sz="2300" u="none" cap="none" strike="noStrike">
                <a:solidFill>
                  <a:schemeClr val="dk1"/>
                </a:solidFill>
                <a:latin typeface="Arial"/>
                <a:ea typeface="Arial"/>
                <a:cs typeface="Arial"/>
                <a:sym typeface="Arial"/>
              </a:rPr>
              <a:t>$</a:t>
            </a:r>
            <a:r>
              <a:rPr b="0" i="0" lang="ru-RU" sz="2300" u="none" cap="none" strike="noStrike">
                <a:solidFill>
                  <a:srgbClr val="009900"/>
                </a:solidFill>
                <a:latin typeface="Arial"/>
                <a:ea typeface="Arial"/>
                <a:cs typeface="Arial"/>
                <a:sym typeface="Arial"/>
              </a:rPr>
              <a:t>(</a:t>
            </a:r>
            <a:r>
              <a:rPr b="0" i="0" lang="ru-RU" sz="2300" u="none" cap="none" strike="noStrike">
                <a:solidFill>
                  <a:srgbClr val="3366CC"/>
                </a:solidFill>
                <a:latin typeface="Arial"/>
                <a:ea typeface="Arial"/>
                <a:cs typeface="Arial"/>
                <a:sym typeface="Arial"/>
              </a:rPr>
              <a:t>'div#sidebar'</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 </a:t>
            </a:r>
            <a:r>
              <a:rPr b="0" i="0" lang="ru-RU" sz="2300" u="none" cap="none" strike="noStrike">
                <a:solidFill>
                  <a:srgbClr val="006600"/>
                </a:solidFill>
                <a:latin typeface="Arial"/>
                <a:ea typeface="Arial"/>
                <a:cs typeface="Arial"/>
                <a:sym typeface="Arial"/>
              </a:rPr>
              <a:t>// выбор элемента div с id = sidebar</a:t>
            </a:r>
            <a:br>
              <a:rPr b="0" i="0" lang="ru-RU" sz="2300" u="none" cap="none" strike="noStrike">
                <a:solidFill>
                  <a:schemeClr val="dk1"/>
                </a:solidFill>
                <a:latin typeface="Arial"/>
                <a:ea typeface="Arial"/>
                <a:cs typeface="Arial"/>
                <a:sym typeface="Arial"/>
              </a:rPr>
            </a:br>
            <a:r>
              <a:rPr b="0" i="0" lang="ru-RU" sz="2300" u="none" cap="none" strike="noStrike">
                <a:solidFill>
                  <a:schemeClr val="dk1"/>
                </a:solidFill>
                <a:latin typeface="Arial"/>
                <a:ea typeface="Arial"/>
                <a:cs typeface="Arial"/>
                <a:sym typeface="Arial"/>
              </a:rPr>
              <a:t>$</a:t>
            </a:r>
            <a:r>
              <a:rPr b="0" i="0" lang="ru-RU" sz="2300" u="none" cap="none" strike="noStrike">
                <a:solidFill>
                  <a:srgbClr val="009900"/>
                </a:solidFill>
                <a:latin typeface="Arial"/>
                <a:ea typeface="Arial"/>
                <a:cs typeface="Arial"/>
                <a:sym typeface="Arial"/>
              </a:rPr>
              <a:t>(</a:t>
            </a:r>
            <a:r>
              <a:rPr b="0" i="0" lang="ru-RU" sz="2300" u="none" cap="none" strike="noStrike">
                <a:solidFill>
                  <a:srgbClr val="3366CC"/>
                </a:solidFill>
                <a:latin typeface="Arial"/>
                <a:ea typeface="Arial"/>
                <a:cs typeface="Arial"/>
                <a:sym typeface="Arial"/>
              </a:rPr>
              <a:t>'div.post'</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    </a:t>
            </a:r>
            <a:r>
              <a:rPr b="0" i="0" lang="ru-RU" sz="2300" u="none" cap="none" strike="noStrike">
                <a:solidFill>
                  <a:srgbClr val="006600"/>
                </a:solidFill>
                <a:latin typeface="Arial"/>
                <a:ea typeface="Arial"/>
                <a:cs typeface="Arial"/>
                <a:sym typeface="Arial"/>
              </a:rPr>
              <a:t>// выбор элементов div с class = post</a:t>
            </a:r>
            <a:br>
              <a:rPr b="0" i="0" lang="ru-RU" sz="2300" u="none" cap="none" strike="noStrike">
                <a:solidFill>
                  <a:schemeClr val="dk1"/>
                </a:solidFill>
                <a:latin typeface="Arial"/>
                <a:ea typeface="Arial"/>
                <a:cs typeface="Arial"/>
                <a:sym typeface="Arial"/>
              </a:rPr>
            </a:br>
            <a:r>
              <a:rPr b="0" i="0" lang="ru-RU" sz="2300" u="none" cap="none" strike="noStrike">
                <a:solidFill>
                  <a:srgbClr val="111111"/>
                </a:solidFill>
                <a:latin typeface="Arial"/>
                <a:ea typeface="Arial"/>
                <a:cs typeface="Arial"/>
                <a:sym typeface="Arial"/>
              </a:rPr>
              <a:t>Примечание: используйте валидные имена классов и id</a:t>
            </a:r>
            <a:br>
              <a:rPr b="0" i="0" lang="ru-RU" sz="2300" u="none" cap="none" strike="noStrike">
                <a:solidFill>
                  <a:schemeClr val="dk1"/>
                </a:solidFill>
                <a:latin typeface="Arial"/>
                <a:ea typeface="Arial"/>
                <a:cs typeface="Arial"/>
                <a:sym typeface="Arial"/>
              </a:rPr>
            </a:br>
            <a:r>
              <a:rPr b="0" i="0" lang="ru-RU" sz="2300" u="none" cap="none" strike="noStrike">
                <a:solidFill>
                  <a:srgbClr val="111111"/>
                </a:solidFill>
                <a:latin typeface="Fira Sans"/>
                <a:ea typeface="Fira Sans"/>
                <a:cs typeface="Fira Sans"/>
                <a:sym typeface="Fira Sans"/>
              </a:rPr>
              <a:t>Бродим по </a:t>
            </a:r>
            <a:r>
              <a:rPr b="1" i="0" lang="ru-RU" sz="2300" u="none" cap="none" strike="noStrike">
                <a:solidFill>
                  <a:srgbClr val="111111"/>
                </a:solidFill>
                <a:latin typeface="Fira Sans"/>
                <a:ea typeface="Fira Sans"/>
                <a:cs typeface="Fira Sans"/>
                <a:sym typeface="Fira Sans"/>
              </a:rPr>
              <a:t>иерархии объектов в DOM'е</a:t>
            </a:r>
            <a:endParaRPr b="1" i="0" sz="2300" u="none" cap="none" strike="noStrike">
              <a:solidFill>
                <a:srgbClr val="111111"/>
              </a:solidFill>
              <a:latin typeface="Fira Sans"/>
              <a:ea typeface="Fira Sans"/>
              <a:cs typeface="Fira Sans"/>
              <a:sym typeface="Fira Sans"/>
            </a:endParaRPr>
          </a:p>
          <a:p>
            <a:pPr indent="0" lvl="0" marL="0" marR="0" rtl="0" algn="l">
              <a:lnSpc>
                <a:spcPct val="100000"/>
              </a:lnSpc>
              <a:spcBef>
                <a:spcPts val="0"/>
              </a:spcBef>
              <a:spcAft>
                <a:spcPts val="0"/>
              </a:spcAft>
              <a:buClr>
                <a:srgbClr val="111111"/>
              </a:buClr>
              <a:buSzPts val="2300"/>
              <a:buFont typeface="Arial"/>
              <a:buNone/>
            </a:pPr>
            <a:r>
              <a:rPr b="1" i="0" lang="ru-RU" sz="2300" u="none" cap="none" strike="noStrike">
                <a:solidFill>
                  <a:srgbClr val="111111"/>
                </a:solidFill>
                <a:latin typeface="Arial"/>
                <a:ea typeface="Arial"/>
                <a:cs typeface="Arial"/>
                <a:sym typeface="Arial"/>
              </a:rPr>
              <a:t>Простой выбор потомков</a:t>
            </a:r>
            <a:r>
              <a:rPr b="0" i="0" lang="ru-RU" sz="2300" u="none" cap="none" strike="noStrike">
                <a:solidFill>
                  <a:srgbClr val="111111"/>
                </a:solidFill>
                <a:latin typeface="Arial"/>
                <a:ea typeface="Arial"/>
                <a:cs typeface="Arial"/>
                <a:sym typeface="Arial"/>
              </a:rPr>
              <a:t>:</a:t>
            </a:r>
            <a:br>
              <a:rPr b="0" i="0" lang="ru-RU" sz="2300" u="none" cap="none" strike="noStrike">
                <a:solidFill>
                  <a:schemeClr val="dk1"/>
                </a:solidFill>
                <a:latin typeface="Arial"/>
                <a:ea typeface="Arial"/>
                <a:cs typeface="Arial"/>
                <a:sym typeface="Arial"/>
              </a:rPr>
            </a:br>
            <a:r>
              <a:rPr b="0" i="0" lang="ru-RU" sz="2300" u="none" cap="none" strike="noStrike">
                <a:solidFill>
                  <a:schemeClr val="dk1"/>
                </a:solidFill>
                <a:latin typeface="Arial"/>
                <a:ea typeface="Arial"/>
                <a:cs typeface="Arial"/>
                <a:sym typeface="Arial"/>
              </a:rPr>
              <a:t>$</a:t>
            </a:r>
            <a:r>
              <a:rPr b="0" i="0" lang="ru-RU" sz="2300" u="none" cap="none" strike="noStrike">
                <a:solidFill>
                  <a:srgbClr val="009900"/>
                </a:solidFill>
                <a:latin typeface="Arial"/>
                <a:ea typeface="Arial"/>
                <a:cs typeface="Arial"/>
                <a:sym typeface="Arial"/>
              </a:rPr>
              <a:t>(</a:t>
            </a:r>
            <a:r>
              <a:rPr b="0" i="0" lang="ru-RU" sz="2300" u="none" cap="none" strike="noStrike">
                <a:solidFill>
                  <a:srgbClr val="3366CC"/>
                </a:solidFill>
                <a:latin typeface="Arial"/>
                <a:ea typeface="Arial"/>
                <a:cs typeface="Arial"/>
                <a:sym typeface="Arial"/>
              </a:rPr>
              <a:t>'div span'</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            </a:t>
            </a:r>
            <a:r>
              <a:rPr b="0" i="0" lang="ru-RU" sz="2300" u="none" cap="none" strike="noStrike">
                <a:solidFill>
                  <a:srgbClr val="006600"/>
                </a:solidFill>
                <a:latin typeface="Arial"/>
                <a:ea typeface="Arial"/>
                <a:cs typeface="Arial"/>
                <a:sym typeface="Arial"/>
              </a:rPr>
              <a:t>// выбор всех span элементов в элементах div</a:t>
            </a:r>
            <a:br>
              <a:rPr b="0" i="0" lang="ru-RU" sz="2300" u="none" cap="none" strike="noStrike">
                <a:solidFill>
                  <a:schemeClr val="dk1"/>
                </a:solidFill>
                <a:latin typeface="Arial"/>
                <a:ea typeface="Arial"/>
                <a:cs typeface="Arial"/>
                <a:sym typeface="Arial"/>
              </a:rPr>
            </a:br>
            <a:r>
              <a:rPr b="0" i="0" lang="ru-RU" sz="2300" u="none" cap="none" strike="noStrike">
                <a:solidFill>
                  <a:srgbClr val="111111"/>
                </a:solidFill>
                <a:latin typeface="Arial"/>
                <a:ea typeface="Arial"/>
                <a:cs typeface="Arial"/>
                <a:sym typeface="Arial"/>
              </a:rPr>
              <a:t>Аналогичный результат так же можно получить используя следующую конструкцию:</a:t>
            </a:r>
            <a:br>
              <a:rPr b="0" i="0" lang="ru-RU" sz="2300" u="none" cap="none" strike="noStrike">
                <a:solidFill>
                  <a:schemeClr val="dk1"/>
                </a:solidFill>
                <a:latin typeface="Arial"/>
                <a:ea typeface="Arial"/>
                <a:cs typeface="Arial"/>
                <a:sym typeface="Arial"/>
              </a:rPr>
            </a:br>
            <a:r>
              <a:rPr b="0" i="0" lang="ru-RU" sz="2300" u="none" cap="none" strike="noStrike">
                <a:solidFill>
                  <a:schemeClr val="dk1"/>
                </a:solidFill>
                <a:latin typeface="Arial"/>
                <a:ea typeface="Arial"/>
                <a:cs typeface="Arial"/>
                <a:sym typeface="Arial"/>
              </a:rPr>
              <a:t>$</a:t>
            </a:r>
            <a:r>
              <a:rPr b="0" i="0" lang="ru-RU" sz="2300" u="none" cap="none" strike="noStrike">
                <a:solidFill>
                  <a:srgbClr val="009900"/>
                </a:solidFill>
                <a:latin typeface="Arial"/>
                <a:ea typeface="Arial"/>
                <a:cs typeface="Arial"/>
                <a:sym typeface="Arial"/>
              </a:rPr>
              <a:t>(</a:t>
            </a:r>
            <a:r>
              <a:rPr b="0" i="0" lang="ru-RU" sz="2300" u="none" cap="none" strike="noStrike">
                <a:solidFill>
                  <a:srgbClr val="3366CC"/>
                </a:solidFill>
                <a:latin typeface="Arial"/>
                <a:ea typeface="Arial"/>
                <a:cs typeface="Arial"/>
                <a:sym typeface="Arial"/>
              </a:rPr>
              <a:t>'div'</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a:t>
            </a:r>
            <a:r>
              <a:rPr b="0" i="0" lang="ru-RU" sz="2300" u="none" cap="none" strike="noStrike">
                <a:solidFill>
                  <a:srgbClr val="660066"/>
                </a:solidFill>
                <a:latin typeface="Arial"/>
                <a:ea typeface="Arial"/>
                <a:cs typeface="Arial"/>
                <a:sym typeface="Arial"/>
              </a:rPr>
              <a:t>find</a:t>
            </a:r>
            <a:r>
              <a:rPr b="0" i="0" lang="ru-RU" sz="2300" u="none" cap="none" strike="noStrike">
                <a:solidFill>
                  <a:srgbClr val="009900"/>
                </a:solidFill>
                <a:latin typeface="Arial"/>
                <a:ea typeface="Arial"/>
                <a:cs typeface="Arial"/>
                <a:sym typeface="Arial"/>
              </a:rPr>
              <a:t>(</a:t>
            </a:r>
            <a:r>
              <a:rPr b="0" i="0" lang="ru-RU" sz="2300" u="none" cap="none" strike="noStrike">
                <a:solidFill>
                  <a:srgbClr val="3366CC"/>
                </a:solidFill>
                <a:latin typeface="Arial"/>
                <a:ea typeface="Arial"/>
                <a:cs typeface="Arial"/>
                <a:sym typeface="Arial"/>
              </a:rPr>
              <a:t>'span'</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    </a:t>
            </a:r>
            <a:r>
              <a:rPr b="0" i="0" lang="ru-RU" sz="2300" u="none" cap="none" strike="noStrike">
                <a:solidFill>
                  <a:srgbClr val="006600"/>
                </a:solidFill>
                <a:latin typeface="Arial"/>
                <a:ea typeface="Arial"/>
                <a:cs typeface="Arial"/>
                <a:sym typeface="Arial"/>
              </a:rPr>
              <a:t>// выбор всех span элементов в элементах div</a:t>
            </a:r>
            <a:br>
              <a:rPr b="0" i="0" lang="ru-RU" sz="2300" u="none" cap="none" strike="noStrike">
                <a:solidFill>
                  <a:schemeClr val="dk1"/>
                </a:solidFill>
                <a:latin typeface="Arial"/>
                <a:ea typeface="Arial"/>
                <a:cs typeface="Arial"/>
                <a:sym typeface="Arial"/>
              </a:rPr>
            </a:br>
            <a:r>
              <a:rPr b="1" i="0" lang="ru-RU" sz="2300" u="none" cap="none" strike="noStrike">
                <a:solidFill>
                  <a:srgbClr val="111111"/>
                </a:solidFill>
                <a:latin typeface="Arial"/>
                <a:ea typeface="Arial"/>
                <a:cs typeface="Arial"/>
                <a:sym typeface="Arial"/>
              </a:rPr>
              <a:t>Выбор только непосредственных потомков</a:t>
            </a:r>
            <a:br>
              <a:rPr b="0" i="0" lang="ru-RU" sz="2300" u="none" cap="none" strike="noStrike">
                <a:solidFill>
                  <a:schemeClr val="dk1"/>
                </a:solidFill>
                <a:latin typeface="Arial"/>
                <a:ea typeface="Arial"/>
                <a:cs typeface="Arial"/>
                <a:sym typeface="Arial"/>
              </a:rPr>
            </a:br>
            <a:r>
              <a:rPr b="0" i="0" lang="ru-RU" sz="2300" u="none" cap="none" strike="noStrike">
                <a:solidFill>
                  <a:schemeClr val="dk1"/>
                </a:solidFill>
                <a:latin typeface="Arial"/>
                <a:ea typeface="Arial"/>
                <a:cs typeface="Arial"/>
                <a:sym typeface="Arial"/>
              </a:rPr>
              <a:t>$</a:t>
            </a:r>
            <a:r>
              <a:rPr b="0" i="0" lang="ru-RU" sz="2300" u="none" cap="none" strike="noStrike">
                <a:solidFill>
                  <a:srgbClr val="009900"/>
                </a:solidFill>
                <a:latin typeface="Arial"/>
                <a:ea typeface="Arial"/>
                <a:cs typeface="Arial"/>
                <a:sym typeface="Arial"/>
              </a:rPr>
              <a:t>(</a:t>
            </a:r>
            <a:r>
              <a:rPr b="0" i="0" lang="ru-RU" sz="2300" u="none" cap="none" strike="noStrike">
                <a:solidFill>
                  <a:srgbClr val="3366CC"/>
                </a:solidFill>
                <a:latin typeface="Arial"/>
                <a:ea typeface="Arial"/>
                <a:cs typeface="Arial"/>
                <a:sym typeface="Arial"/>
              </a:rPr>
              <a:t>'div &gt; span'</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          </a:t>
            </a:r>
            <a:r>
              <a:rPr b="0" i="0" lang="ru-RU" sz="2300" u="none" cap="none" strike="noStrike">
                <a:solidFill>
                  <a:srgbClr val="006600"/>
                </a:solidFill>
                <a:latin typeface="Arial"/>
                <a:ea typeface="Arial"/>
                <a:cs typeface="Arial"/>
                <a:sym typeface="Arial"/>
              </a:rPr>
              <a:t>// выбор всех span элементов в элементах div, где span является прямым потомком div'a</a:t>
            </a:r>
            <a:br>
              <a:rPr b="0" i="0" lang="ru-RU" sz="2300" u="none" cap="none" strike="noStrike">
                <a:solidFill>
                  <a:schemeClr val="dk1"/>
                </a:solidFill>
                <a:latin typeface="Arial"/>
                <a:ea typeface="Arial"/>
                <a:cs typeface="Arial"/>
                <a:sym typeface="Arial"/>
              </a:rPr>
            </a:br>
            <a:r>
              <a:rPr b="0" i="0" lang="ru-RU" sz="2300" u="none" cap="none" strike="noStrike">
                <a:solidFill>
                  <a:srgbClr val="111111"/>
                </a:solidFill>
                <a:latin typeface="Arial"/>
                <a:ea typeface="Arial"/>
                <a:cs typeface="Arial"/>
                <a:sym typeface="Arial"/>
              </a:rPr>
              <a:t>Так же селекторы можно </a:t>
            </a:r>
            <a:r>
              <a:rPr b="1" i="0" lang="ru-RU" sz="2300" u="none" cap="none" strike="noStrike">
                <a:solidFill>
                  <a:srgbClr val="111111"/>
                </a:solidFill>
                <a:latin typeface="Arial"/>
                <a:ea typeface="Arial"/>
                <a:cs typeface="Arial"/>
                <a:sym typeface="Arial"/>
              </a:rPr>
              <a:t>группировать:</a:t>
            </a:r>
            <a:br>
              <a:rPr b="0" i="0" lang="ru-RU" sz="2300" u="none" cap="none" strike="noStrike">
                <a:solidFill>
                  <a:schemeClr val="dk1"/>
                </a:solidFill>
                <a:latin typeface="Arial"/>
                <a:ea typeface="Arial"/>
                <a:cs typeface="Arial"/>
                <a:sym typeface="Arial"/>
              </a:rPr>
            </a:br>
            <a:r>
              <a:rPr b="0" i="0" lang="ru-RU" sz="2300" u="none" cap="none" strike="noStrike">
                <a:solidFill>
                  <a:schemeClr val="dk1"/>
                </a:solidFill>
                <a:latin typeface="Arial"/>
                <a:ea typeface="Arial"/>
                <a:cs typeface="Arial"/>
                <a:sym typeface="Arial"/>
              </a:rPr>
              <a:t>$</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'div, span'</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          </a:t>
            </a:r>
            <a:r>
              <a:rPr b="0" i="0" lang="ru-RU" sz="2300" u="none" cap="none" strike="noStrike">
                <a:solidFill>
                  <a:srgbClr val="666666"/>
                </a:solidFill>
                <a:latin typeface="Arial"/>
                <a:ea typeface="Arial"/>
                <a:cs typeface="Arial"/>
                <a:sym typeface="Arial"/>
              </a:rPr>
              <a:t>// выбор всех div и span элементов</a:t>
            </a:r>
            <a:r>
              <a:rPr b="0" i="0" lang="ru-RU" sz="2300" u="none" cap="none" strike="noStrike">
                <a:solidFill>
                  <a:schemeClr val="dk1"/>
                </a:solidFill>
                <a:latin typeface="Arial"/>
                <a:ea typeface="Arial"/>
                <a:cs typeface="Arial"/>
                <a:sym typeface="Arial"/>
              </a:rPr>
              <a:t>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9"/>
          <p:cNvSpPr/>
          <p:nvPr/>
        </p:nvSpPr>
        <p:spPr>
          <a:xfrm>
            <a:off x="223345" y="436600"/>
            <a:ext cx="11745310" cy="540147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1111"/>
              </a:buClr>
              <a:buSzPts val="2300"/>
              <a:buFont typeface="Arial"/>
              <a:buNone/>
            </a:pPr>
            <a:r>
              <a:rPr b="1" i="0" lang="ru-RU" sz="2300" u="none" cap="none" strike="noStrike">
                <a:solidFill>
                  <a:srgbClr val="111111"/>
                </a:solidFill>
                <a:latin typeface="Arial"/>
                <a:ea typeface="Arial"/>
                <a:cs typeface="Arial"/>
                <a:sym typeface="Arial"/>
              </a:rPr>
              <a:t>Поиск по соседям</a:t>
            </a:r>
            <a:r>
              <a:rPr b="0" i="0" lang="ru-RU" sz="2300" u="none" cap="none" strike="noStrike">
                <a:solidFill>
                  <a:srgbClr val="111111"/>
                </a:solidFill>
                <a:latin typeface="Arial"/>
                <a:ea typeface="Arial"/>
                <a:cs typeface="Arial"/>
                <a:sym typeface="Arial"/>
              </a:rPr>
              <a:t>:</a:t>
            </a:r>
            <a:br>
              <a:rPr b="0" i="0" lang="ru-RU" sz="2300" u="none" cap="none" strike="noStrike">
                <a:solidFill>
                  <a:schemeClr val="dk1"/>
                </a:solidFill>
                <a:latin typeface="Arial"/>
                <a:ea typeface="Arial"/>
                <a:cs typeface="Arial"/>
                <a:sym typeface="Arial"/>
              </a:rPr>
            </a:br>
            <a:r>
              <a:rPr b="0" i="0" lang="ru-RU" sz="2300" u="none" cap="none" strike="noStrike">
                <a:solidFill>
                  <a:schemeClr val="dk1"/>
                </a:solidFill>
                <a:latin typeface="Arial"/>
                <a:ea typeface="Arial"/>
                <a:cs typeface="Arial"/>
                <a:sym typeface="Arial"/>
              </a:rPr>
              <a:t>$</a:t>
            </a:r>
            <a:r>
              <a:rPr b="0" i="0" lang="ru-RU" sz="2300" u="none" cap="none" strike="noStrike">
                <a:solidFill>
                  <a:srgbClr val="009900"/>
                </a:solidFill>
                <a:latin typeface="Arial"/>
                <a:ea typeface="Arial"/>
                <a:cs typeface="Arial"/>
                <a:sym typeface="Arial"/>
              </a:rPr>
              <a:t>(</a:t>
            </a:r>
            <a:r>
              <a:rPr b="0" i="0" lang="ru-RU" sz="2300" u="none" cap="none" strike="noStrike">
                <a:solidFill>
                  <a:srgbClr val="3366CC"/>
                </a:solidFill>
                <a:latin typeface="Arial"/>
                <a:ea typeface="Arial"/>
                <a:cs typeface="Arial"/>
                <a:sym typeface="Arial"/>
              </a:rPr>
              <a:t>'span + img'</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         </a:t>
            </a:r>
            <a:r>
              <a:rPr b="0" i="0" lang="ru-RU" sz="2300" u="none" cap="none" strike="noStrike">
                <a:solidFill>
                  <a:srgbClr val="006600"/>
                </a:solidFill>
                <a:latin typeface="Arial"/>
                <a:ea typeface="Arial"/>
                <a:cs typeface="Arial"/>
                <a:sym typeface="Arial"/>
              </a:rPr>
              <a:t>// выбор всех img элементов перед которыми идут span элементы</a:t>
            </a:r>
            <a:br>
              <a:rPr b="0" i="0" lang="ru-RU" sz="2300" u="none" cap="none" strike="noStrike">
                <a:solidFill>
                  <a:schemeClr val="dk1"/>
                </a:solidFill>
                <a:latin typeface="Arial"/>
                <a:ea typeface="Arial"/>
                <a:cs typeface="Arial"/>
                <a:sym typeface="Arial"/>
              </a:rPr>
            </a:br>
            <a:r>
              <a:rPr b="0" i="0" lang="ru-RU" sz="2300" u="none" cap="none" strike="noStrike">
                <a:solidFill>
                  <a:schemeClr val="dk1"/>
                </a:solidFill>
                <a:latin typeface="Arial"/>
                <a:ea typeface="Arial"/>
                <a:cs typeface="Arial"/>
                <a:sym typeface="Arial"/>
              </a:rPr>
              <a:t>$</a:t>
            </a:r>
            <a:r>
              <a:rPr b="0" i="0" lang="ru-RU" sz="2300" u="none" cap="none" strike="noStrike">
                <a:solidFill>
                  <a:srgbClr val="009900"/>
                </a:solidFill>
                <a:latin typeface="Arial"/>
                <a:ea typeface="Arial"/>
                <a:cs typeface="Arial"/>
                <a:sym typeface="Arial"/>
              </a:rPr>
              <a:t>(</a:t>
            </a:r>
            <a:r>
              <a:rPr b="0" i="0" lang="ru-RU" sz="2300" u="none" cap="none" strike="noStrike">
                <a:solidFill>
                  <a:srgbClr val="3366CC"/>
                </a:solidFill>
                <a:latin typeface="Arial"/>
                <a:ea typeface="Arial"/>
                <a:cs typeface="Arial"/>
                <a:sym typeface="Arial"/>
              </a:rPr>
              <a:t>'span ~ img'</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         </a:t>
            </a:r>
            <a:r>
              <a:rPr b="0" i="0" lang="ru-RU" sz="2300" u="none" cap="none" strike="noStrike">
                <a:solidFill>
                  <a:srgbClr val="006600"/>
                </a:solidFill>
                <a:latin typeface="Arial"/>
                <a:ea typeface="Arial"/>
                <a:cs typeface="Arial"/>
                <a:sym typeface="Arial"/>
              </a:rPr>
              <a:t>// выбор всех img элементов после первого элемента span</a:t>
            </a:r>
            <a:br>
              <a:rPr b="0" i="0" lang="ru-RU" sz="2300" u="none" cap="none" strike="noStrike">
                <a:solidFill>
                  <a:schemeClr val="dk1"/>
                </a:solidFill>
                <a:latin typeface="Arial"/>
                <a:ea typeface="Arial"/>
                <a:cs typeface="Arial"/>
                <a:sym typeface="Arial"/>
              </a:rPr>
            </a:br>
            <a:r>
              <a:rPr b="0" i="0" lang="ru-RU" sz="2300" u="none" cap="none" strike="noStrike">
                <a:solidFill>
                  <a:schemeClr val="dk1"/>
                </a:solidFill>
                <a:latin typeface="Arial"/>
                <a:ea typeface="Arial"/>
                <a:cs typeface="Arial"/>
                <a:sym typeface="Arial"/>
              </a:rPr>
              <a:t>$</a:t>
            </a:r>
            <a:r>
              <a:rPr b="0" i="0" lang="ru-RU" sz="2300" u="none" cap="none" strike="noStrike">
                <a:solidFill>
                  <a:srgbClr val="009900"/>
                </a:solidFill>
                <a:latin typeface="Arial"/>
                <a:ea typeface="Arial"/>
                <a:cs typeface="Arial"/>
                <a:sym typeface="Arial"/>
              </a:rPr>
              <a:t>(</a:t>
            </a:r>
            <a:r>
              <a:rPr b="0" i="0" lang="ru-RU" sz="2300" u="none" cap="none" strike="noStrike">
                <a:solidFill>
                  <a:srgbClr val="3366CC"/>
                </a:solidFill>
                <a:latin typeface="Arial"/>
                <a:ea typeface="Arial"/>
                <a:cs typeface="Arial"/>
                <a:sym typeface="Arial"/>
              </a:rPr>
              <a:t>'#banner'</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a:t>
            </a:r>
            <a:r>
              <a:rPr b="0" i="0" lang="ru-RU" sz="2300" u="none" cap="none" strike="noStrike">
                <a:solidFill>
                  <a:srgbClr val="660066"/>
                </a:solidFill>
                <a:latin typeface="Arial"/>
                <a:ea typeface="Arial"/>
                <a:cs typeface="Arial"/>
                <a:sym typeface="Arial"/>
              </a:rPr>
              <a:t>prev</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     </a:t>
            </a:r>
            <a:r>
              <a:rPr b="0" i="0" lang="ru-RU" sz="2300" u="none" cap="none" strike="noStrike">
                <a:solidFill>
                  <a:srgbClr val="006600"/>
                </a:solidFill>
                <a:latin typeface="Arial"/>
                <a:ea typeface="Arial"/>
                <a:cs typeface="Arial"/>
                <a:sym typeface="Arial"/>
              </a:rPr>
              <a:t>// выбор предыдущего элемента от найденого</a:t>
            </a:r>
            <a:br>
              <a:rPr b="0" i="0" lang="ru-RU" sz="2300" u="none" cap="none" strike="noStrike">
                <a:solidFill>
                  <a:schemeClr val="dk1"/>
                </a:solidFill>
                <a:latin typeface="Arial"/>
                <a:ea typeface="Arial"/>
                <a:cs typeface="Arial"/>
                <a:sym typeface="Arial"/>
              </a:rPr>
            </a:br>
            <a:r>
              <a:rPr b="0" i="0" lang="ru-RU" sz="2300" u="none" cap="none" strike="noStrike">
                <a:solidFill>
                  <a:schemeClr val="dk1"/>
                </a:solidFill>
                <a:latin typeface="Arial"/>
                <a:ea typeface="Arial"/>
                <a:cs typeface="Arial"/>
                <a:sym typeface="Arial"/>
              </a:rPr>
              <a:t>$</a:t>
            </a:r>
            <a:r>
              <a:rPr b="0" i="0" lang="ru-RU" sz="2300" u="none" cap="none" strike="noStrike">
                <a:solidFill>
                  <a:srgbClr val="009900"/>
                </a:solidFill>
                <a:latin typeface="Arial"/>
                <a:ea typeface="Arial"/>
                <a:cs typeface="Arial"/>
                <a:sym typeface="Arial"/>
              </a:rPr>
              <a:t>(</a:t>
            </a:r>
            <a:r>
              <a:rPr b="0" i="0" lang="ru-RU" sz="2300" u="none" cap="none" strike="noStrike">
                <a:solidFill>
                  <a:srgbClr val="3366CC"/>
                </a:solidFill>
                <a:latin typeface="Arial"/>
                <a:ea typeface="Arial"/>
                <a:cs typeface="Arial"/>
                <a:sym typeface="Arial"/>
              </a:rPr>
              <a:t>'#banner'</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a:t>
            </a:r>
            <a:r>
              <a:rPr b="0" i="0" lang="ru-RU" sz="2300" u="none" cap="none" strike="noStrike">
                <a:solidFill>
                  <a:srgbClr val="660066"/>
                </a:solidFill>
                <a:latin typeface="Arial"/>
                <a:ea typeface="Arial"/>
                <a:cs typeface="Arial"/>
                <a:sym typeface="Arial"/>
              </a:rPr>
              <a:t>next</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     </a:t>
            </a:r>
            <a:r>
              <a:rPr b="0" i="0" lang="ru-RU" sz="2300" u="none" cap="none" strike="noStrike">
                <a:solidFill>
                  <a:srgbClr val="006600"/>
                </a:solidFill>
                <a:latin typeface="Arial"/>
                <a:ea typeface="Arial"/>
                <a:cs typeface="Arial"/>
                <a:sym typeface="Arial"/>
              </a:rPr>
              <a:t>// выбор следующего элемента от найденого</a:t>
            </a:r>
            <a:br>
              <a:rPr b="0" i="0" lang="ru-RU" sz="2300" u="none" cap="none" strike="noStrike">
                <a:solidFill>
                  <a:schemeClr val="dk1"/>
                </a:solidFill>
                <a:latin typeface="Arial"/>
                <a:ea typeface="Arial"/>
                <a:cs typeface="Arial"/>
                <a:sym typeface="Arial"/>
              </a:rPr>
            </a:br>
            <a:r>
              <a:rPr b="1" i="0" lang="ru-RU" sz="2300" u="none" cap="none" strike="noStrike">
                <a:solidFill>
                  <a:srgbClr val="111111"/>
                </a:solidFill>
                <a:latin typeface="Arial"/>
                <a:ea typeface="Arial"/>
                <a:cs typeface="Arial"/>
                <a:sym typeface="Arial"/>
              </a:rPr>
              <a:t>Выбор всех элементов, всех предков, всех потомков</a:t>
            </a:r>
            <a:br>
              <a:rPr b="0" i="0" lang="ru-RU" sz="2300" u="none" cap="none" strike="noStrike">
                <a:solidFill>
                  <a:schemeClr val="dk1"/>
                </a:solidFill>
                <a:latin typeface="Arial"/>
                <a:ea typeface="Arial"/>
                <a:cs typeface="Arial"/>
                <a:sym typeface="Arial"/>
              </a:rPr>
            </a:br>
            <a:r>
              <a:rPr b="0" i="0" lang="ru-RU" sz="2300" u="none" cap="none" strike="noStrike">
                <a:solidFill>
                  <a:schemeClr val="dk1"/>
                </a:solidFill>
                <a:latin typeface="Arial"/>
                <a:ea typeface="Arial"/>
                <a:cs typeface="Arial"/>
                <a:sym typeface="Arial"/>
              </a:rPr>
              <a:t>$</a:t>
            </a:r>
            <a:r>
              <a:rPr b="0" i="0" lang="ru-RU" sz="2300" u="none" cap="none" strike="noStrike">
                <a:solidFill>
                  <a:srgbClr val="009900"/>
                </a:solidFill>
                <a:latin typeface="Arial"/>
                <a:ea typeface="Arial"/>
                <a:cs typeface="Arial"/>
                <a:sym typeface="Arial"/>
              </a:rPr>
              <a:t>(</a:t>
            </a:r>
            <a:r>
              <a:rPr b="0" i="0" lang="ru-RU" sz="2300" u="none" cap="none" strike="noStrike">
                <a:solidFill>
                  <a:srgbClr val="3366CC"/>
                </a:solidFill>
                <a:latin typeface="Arial"/>
                <a:ea typeface="Arial"/>
                <a:cs typeface="Arial"/>
                <a:sym typeface="Arial"/>
              </a:rPr>
              <a:t>'*'</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                </a:t>
            </a:r>
            <a:r>
              <a:rPr b="0" i="0" lang="ru-RU" sz="2300" u="none" cap="none" strike="noStrike">
                <a:solidFill>
                  <a:srgbClr val="006600"/>
                </a:solidFill>
                <a:latin typeface="Arial"/>
                <a:ea typeface="Arial"/>
                <a:cs typeface="Arial"/>
                <a:sym typeface="Arial"/>
              </a:rPr>
              <a:t>// выбор всех элементов</a:t>
            </a:r>
            <a:br>
              <a:rPr b="0" i="0" lang="ru-RU" sz="2300" u="none" cap="none" strike="noStrike">
                <a:solidFill>
                  <a:schemeClr val="dk1"/>
                </a:solidFill>
                <a:latin typeface="Arial"/>
                <a:ea typeface="Arial"/>
                <a:cs typeface="Arial"/>
                <a:sym typeface="Arial"/>
              </a:rPr>
            </a:br>
            <a:r>
              <a:rPr b="0" i="0" lang="ru-RU" sz="2300" u="none" cap="none" strike="noStrike">
                <a:solidFill>
                  <a:schemeClr val="dk1"/>
                </a:solidFill>
                <a:latin typeface="Arial"/>
                <a:ea typeface="Arial"/>
                <a:cs typeface="Arial"/>
                <a:sym typeface="Arial"/>
              </a:rPr>
              <a:t>$</a:t>
            </a:r>
            <a:r>
              <a:rPr b="0" i="0" lang="ru-RU" sz="2300" u="none" cap="none" strike="noStrike">
                <a:solidFill>
                  <a:srgbClr val="009900"/>
                </a:solidFill>
                <a:latin typeface="Arial"/>
                <a:ea typeface="Arial"/>
                <a:cs typeface="Arial"/>
                <a:sym typeface="Arial"/>
              </a:rPr>
              <a:t>(</a:t>
            </a:r>
            <a:r>
              <a:rPr b="0" i="0" lang="ru-RU" sz="2300" u="none" cap="none" strike="noStrike">
                <a:solidFill>
                  <a:srgbClr val="3366CC"/>
                </a:solidFill>
                <a:latin typeface="Arial"/>
                <a:ea typeface="Arial"/>
                <a:cs typeface="Arial"/>
                <a:sym typeface="Arial"/>
              </a:rPr>
              <a:t>'p &gt; *'</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            </a:t>
            </a:r>
            <a:r>
              <a:rPr b="0" i="0" lang="ru-RU" sz="2300" u="none" cap="none" strike="noStrike">
                <a:solidFill>
                  <a:srgbClr val="006600"/>
                </a:solidFill>
                <a:latin typeface="Arial"/>
                <a:ea typeface="Arial"/>
                <a:cs typeface="Arial"/>
                <a:sym typeface="Arial"/>
              </a:rPr>
              <a:t>// выбор всех потомков элементов p</a:t>
            </a:r>
            <a:br>
              <a:rPr b="0" i="0" lang="ru-RU" sz="2300" u="none" cap="none" strike="noStrike">
                <a:solidFill>
                  <a:schemeClr val="dk1"/>
                </a:solidFill>
                <a:latin typeface="Arial"/>
                <a:ea typeface="Arial"/>
                <a:cs typeface="Arial"/>
                <a:sym typeface="Arial"/>
              </a:rPr>
            </a:br>
            <a:r>
              <a:rPr b="0" i="0" lang="ru-RU" sz="2300" u="none" cap="none" strike="noStrike">
                <a:solidFill>
                  <a:schemeClr val="dk1"/>
                </a:solidFill>
                <a:latin typeface="Arial"/>
                <a:ea typeface="Arial"/>
                <a:cs typeface="Arial"/>
                <a:sym typeface="Arial"/>
              </a:rPr>
              <a:t>$</a:t>
            </a:r>
            <a:r>
              <a:rPr b="0" i="0" lang="ru-RU" sz="2300" u="none" cap="none" strike="noStrike">
                <a:solidFill>
                  <a:srgbClr val="009900"/>
                </a:solidFill>
                <a:latin typeface="Arial"/>
                <a:ea typeface="Arial"/>
                <a:cs typeface="Arial"/>
                <a:sym typeface="Arial"/>
              </a:rPr>
              <a:t>(</a:t>
            </a:r>
            <a:r>
              <a:rPr b="0" i="0" lang="ru-RU" sz="2300" u="none" cap="none" strike="noStrike">
                <a:solidFill>
                  <a:srgbClr val="3366CC"/>
                </a:solidFill>
                <a:latin typeface="Arial"/>
                <a:ea typeface="Arial"/>
                <a:cs typeface="Arial"/>
                <a:sym typeface="Arial"/>
              </a:rPr>
              <a:t>'p'</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a:t>
            </a:r>
            <a:r>
              <a:rPr b="0" i="0" lang="ru-RU" sz="2300" u="none" cap="none" strike="noStrike">
                <a:solidFill>
                  <a:srgbClr val="660066"/>
                </a:solidFill>
                <a:latin typeface="Arial"/>
                <a:ea typeface="Arial"/>
                <a:cs typeface="Arial"/>
                <a:sym typeface="Arial"/>
              </a:rPr>
              <a:t>children</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     </a:t>
            </a:r>
            <a:r>
              <a:rPr b="0" i="0" lang="ru-RU" sz="2300" u="none" cap="none" strike="noStrike">
                <a:solidFill>
                  <a:srgbClr val="006600"/>
                </a:solidFill>
                <a:latin typeface="Arial"/>
                <a:ea typeface="Arial"/>
                <a:cs typeface="Arial"/>
                <a:sym typeface="Arial"/>
              </a:rPr>
              <a:t>// --</a:t>
            </a:r>
            <a:br>
              <a:rPr b="0" i="0" lang="ru-RU" sz="2300" u="none" cap="none" strike="noStrike">
                <a:solidFill>
                  <a:schemeClr val="dk1"/>
                </a:solidFill>
                <a:latin typeface="Arial"/>
                <a:ea typeface="Arial"/>
                <a:cs typeface="Arial"/>
                <a:sym typeface="Arial"/>
              </a:rPr>
            </a:br>
            <a:r>
              <a:rPr b="0" i="0" lang="ru-RU" sz="2300" u="none" cap="none" strike="noStrike">
                <a:solidFill>
                  <a:schemeClr val="dk1"/>
                </a:solidFill>
                <a:latin typeface="Arial"/>
                <a:ea typeface="Arial"/>
                <a:cs typeface="Arial"/>
                <a:sym typeface="Arial"/>
              </a:rPr>
              <a:t>$</a:t>
            </a:r>
            <a:r>
              <a:rPr b="0" i="0" lang="ru-RU" sz="2300" u="none" cap="none" strike="noStrike">
                <a:solidFill>
                  <a:srgbClr val="009900"/>
                </a:solidFill>
                <a:latin typeface="Arial"/>
                <a:ea typeface="Arial"/>
                <a:cs typeface="Arial"/>
                <a:sym typeface="Arial"/>
              </a:rPr>
              <a:t>(</a:t>
            </a:r>
            <a:r>
              <a:rPr b="0" i="0" lang="ru-RU" sz="2300" u="none" cap="none" strike="noStrike">
                <a:solidFill>
                  <a:srgbClr val="3366CC"/>
                </a:solidFill>
                <a:latin typeface="Arial"/>
                <a:ea typeface="Arial"/>
                <a:cs typeface="Arial"/>
                <a:sym typeface="Arial"/>
              </a:rPr>
              <a:t>'p'</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a:t>
            </a:r>
            <a:r>
              <a:rPr b="0" i="0" lang="ru-RU" sz="2300" u="none" cap="none" strike="noStrike">
                <a:solidFill>
                  <a:srgbClr val="660066"/>
                </a:solidFill>
                <a:latin typeface="Arial"/>
                <a:ea typeface="Arial"/>
                <a:cs typeface="Arial"/>
                <a:sym typeface="Arial"/>
              </a:rPr>
              <a:t>parent</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       </a:t>
            </a:r>
            <a:r>
              <a:rPr b="0" i="0" lang="ru-RU" sz="2300" u="none" cap="none" strike="noStrike">
                <a:solidFill>
                  <a:srgbClr val="006600"/>
                </a:solidFill>
                <a:latin typeface="Arial"/>
                <a:ea typeface="Arial"/>
                <a:cs typeface="Arial"/>
                <a:sym typeface="Arial"/>
              </a:rPr>
              <a:t>// выбор всех прямых предков элементов p</a:t>
            </a:r>
            <a:br>
              <a:rPr b="0" i="0" lang="ru-RU" sz="2300" u="none" cap="none" strike="noStrike">
                <a:solidFill>
                  <a:schemeClr val="dk1"/>
                </a:solidFill>
                <a:latin typeface="Arial"/>
                <a:ea typeface="Arial"/>
                <a:cs typeface="Arial"/>
                <a:sym typeface="Arial"/>
              </a:rPr>
            </a:br>
            <a:r>
              <a:rPr b="0" i="0" lang="ru-RU" sz="2300" u="none" cap="none" strike="noStrike">
                <a:solidFill>
                  <a:schemeClr val="dk1"/>
                </a:solidFill>
                <a:latin typeface="Arial"/>
                <a:ea typeface="Arial"/>
                <a:cs typeface="Arial"/>
                <a:sym typeface="Arial"/>
              </a:rPr>
              <a:t>$</a:t>
            </a:r>
            <a:r>
              <a:rPr b="0" i="0" lang="ru-RU" sz="2300" u="none" cap="none" strike="noStrike">
                <a:solidFill>
                  <a:srgbClr val="009900"/>
                </a:solidFill>
                <a:latin typeface="Arial"/>
                <a:ea typeface="Arial"/>
                <a:cs typeface="Arial"/>
                <a:sym typeface="Arial"/>
              </a:rPr>
              <a:t>(</a:t>
            </a:r>
            <a:r>
              <a:rPr b="0" i="0" lang="ru-RU" sz="2300" u="none" cap="none" strike="noStrike">
                <a:solidFill>
                  <a:srgbClr val="3366CC"/>
                </a:solidFill>
                <a:latin typeface="Arial"/>
                <a:ea typeface="Arial"/>
                <a:cs typeface="Arial"/>
                <a:sym typeface="Arial"/>
              </a:rPr>
              <a:t>'* &gt; p'</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            </a:t>
            </a:r>
            <a:r>
              <a:rPr b="0" i="0" lang="ru-RU" sz="2300" u="none" cap="none" strike="noStrike">
                <a:solidFill>
                  <a:srgbClr val="006600"/>
                </a:solidFill>
                <a:latin typeface="Arial"/>
                <a:ea typeface="Arial"/>
                <a:cs typeface="Arial"/>
                <a:sym typeface="Arial"/>
              </a:rPr>
              <a:t>// выбор всех предков элементов p (</a:t>
            </a:r>
            <a:r>
              <a:rPr b="0" i="0" lang="ru-RU" sz="1800" u="none" cap="none" strike="noStrike">
                <a:solidFill>
                  <a:srgbClr val="006600"/>
                </a:solidFill>
                <a:latin typeface="Arial"/>
                <a:ea typeface="Arial"/>
                <a:cs typeface="Arial"/>
                <a:sym typeface="Arial"/>
              </a:rPr>
              <a:t>скорей всего Вам не понадобится</a:t>
            </a:r>
            <a:r>
              <a:rPr b="0" i="0" lang="ru-RU" sz="2300" u="none" cap="none" strike="noStrike">
                <a:solidFill>
                  <a:srgbClr val="006600"/>
                </a:solidFill>
                <a:latin typeface="Arial"/>
                <a:ea typeface="Arial"/>
                <a:cs typeface="Arial"/>
                <a:sym typeface="Arial"/>
              </a:rPr>
              <a:t>)</a:t>
            </a:r>
            <a:br>
              <a:rPr b="0" i="0" lang="ru-RU" sz="2300" u="none" cap="none" strike="noStrike">
                <a:solidFill>
                  <a:schemeClr val="dk1"/>
                </a:solidFill>
                <a:latin typeface="Arial"/>
                <a:ea typeface="Arial"/>
                <a:cs typeface="Arial"/>
                <a:sym typeface="Arial"/>
              </a:rPr>
            </a:br>
            <a:r>
              <a:rPr b="0" i="0" lang="ru-RU" sz="2300" u="none" cap="none" strike="noStrike">
                <a:solidFill>
                  <a:schemeClr val="dk1"/>
                </a:solidFill>
                <a:latin typeface="Arial"/>
                <a:ea typeface="Arial"/>
                <a:cs typeface="Arial"/>
                <a:sym typeface="Arial"/>
              </a:rPr>
              <a:t>$</a:t>
            </a:r>
            <a:r>
              <a:rPr b="0" i="0" lang="ru-RU" sz="2300" u="none" cap="none" strike="noStrike">
                <a:solidFill>
                  <a:srgbClr val="009900"/>
                </a:solidFill>
                <a:latin typeface="Arial"/>
                <a:ea typeface="Arial"/>
                <a:cs typeface="Arial"/>
                <a:sym typeface="Arial"/>
              </a:rPr>
              <a:t>(</a:t>
            </a:r>
            <a:r>
              <a:rPr b="0" i="0" lang="ru-RU" sz="2300" u="none" cap="none" strike="noStrike">
                <a:solidFill>
                  <a:srgbClr val="3366CC"/>
                </a:solidFill>
                <a:latin typeface="Arial"/>
                <a:ea typeface="Arial"/>
                <a:cs typeface="Arial"/>
                <a:sym typeface="Arial"/>
              </a:rPr>
              <a:t>'p'</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a:t>
            </a:r>
            <a:r>
              <a:rPr b="0" i="0" lang="ru-RU" sz="2300" u="none" cap="none" strike="noStrike">
                <a:solidFill>
                  <a:srgbClr val="660066"/>
                </a:solidFill>
                <a:latin typeface="Arial"/>
                <a:ea typeface="Arial"/>
                <a:cs typeface="Arial"/>
                <a:sym typeface="Arial"/>
              </a:rPr>
              <a:t>parents</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      </a:t>
            </a:r>
            <a:r>
              <a:rPr b="0" i="0" lang="ru-RU" sz="2300" u="none" cap="none" strike="noStrike">
                <a:solidFill>
                  <a:srgbClr val="006600"/>
                </a:solidFill>
                <a:latin typeface="Arial"/>
                <a:ea typeface="Arial"/>
                <a:cs typeface="Arial"/>
                <a:sym typeface="Arial"/>
              </a:rPr>
              <a:t>// --</a:t>
            </a:r>
            <a:br>
              <a:rPr b="0" i="0" lang="ru-RU" sz="2300" u="none" cap="none" strike="noStrike">
                <a:solidFill>
                  <a:schemeClr val="dk1"/>
                </a:solidFill>
                <a:latin typeface="Arial"/>
                <a:ea typeface="Arial"/>
                <a:cs typeface="Arial"/>
                <a:sym typeface="Arial"/>
              </a:rPr>
            </a:br>
            <a:r>
              <a:rPr b="0" i="0" lang="ru-RU" sz="2300" u="none" cap="none" strike="noStrike">
                <a:solidFill>
                  <a:schemeClr val="dk1"/>
                </a:solidFill>
                <a:latin typeface="Arial"/>
                <a:ea typeface="Arial"/>
                <a:cs typeface="Arial"/>
                <a:sym typeface="Arial"/>
              </a:rPr>
              <a:t>$</a:t>
            </a:r>
            <a:r>
              <a:rPr b="0" i="0" lang="ru-RU" sz="2300" u="none" cap="none" strike="noStrike">
                <a:solidFill>
                  <a:srgbClr val="009900"/>
                </a:solidFill>
                <a:latin typeface="Arial"/>
                <a:ea typeface="Arial"/>
                <a:cs typeface="Arial"/>
                <a:sym typeface="Arial"/>
              </a:rPr>
              <a:t>(</a:t>
            </a:r>
            <a:r>
              <a:rPr b="0" i="0" lang="ru-RU" sz="2300" u="none" cap="none" strike="noStrike">
                <a:solidFill>
                  <a:srgbClr val="3366CC"/>
                </a:solidFill>
                <a:latin typeface="Arial"/>
                <a:ea typeface="Arial"/>
                <a:cs typeface="Arial"/>
                <a:sym typeface="Arial"/>
              </a:rPr>
              <a:t>'p'</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a:t>
            </a:r>
            <a:r>
              <a:rPr b="0" i="0" lang="ru-RU" sz="2300" u="none" cap="none" strike="noStrike">
                <a:solidFill>
                  <a:srgbClr val="660066"/>
                </a:solidFill>
                <a:latin typeface="Arial"/>
                <a:ea typeface="Arial"/>
                <a:cs typeface="Arial"/>
                <a:sym typeface="Arial"/>
              </a:rPr>
              <a:t>parents</a:t>
            </a:r>
            <a:r>
              <a:rPr b="0" i="0" lang="ru-RU" sz="2300" u="none" cap="none" strike="noStrike">
                <a:solidFill>
                  <a:srgbClr val="009900"/>
                </a:solidFill>
                <a:latin typeface="Arial"/>
                <a:ea typeface="Arial"/>
                <a:cs typeface="Arial"/>
                <a:sym typeface="Arial"/>
              </a:rPr>
              <a:t>(</a:t>
            </a:r>
            <a:r>
              <a:rPr b="0" i="0" lang="ru-RU" sz="2300" u="none" cap="none" strike="noStrike">
                <a:solidFill>
                  <a:srgbClr val="3366CC"/>
                </a:solidFill>
                <a:latin typeface="Arial"/>
                <a:ea typeface="Arial"/>
                <a:cs typeface="Arial"/>
                <a:sym typeface="Arial"/>
              </a:rPr>
              <a:t>'div'</a:t>
            </a:r>
            <a:r>
              <a:rPr b="0" i="0" lang="ru-RU" sz="2300" u="none" cap="none" strike="noStrike">
                <a:solidFill>
                  <a:srgbClr val="0099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 </a:t>
            </a:r>
            <a:r>
              <a:rPr b="0" i="0" lang="ru-RU" sz="2300" u="none" cap="none" strike="noStrike">
                <a:solidFill>
                  <a:srgbClr val="006600"/>
                </a:solidFill>
                <a:latin typeface="Arial"/>
                <a:ea typeface="Arial"/>
                <a:cs typeface="Arial"/>
                <a:sym typeface="Arial"/>
              </a:rPr>
              <a:t>// выбор всех предков элемента p которые есть div (</a:t>
            </a:r>
            <a:r>
              <a:rPr b="0" i="0" lang="ru-RU" sz="1800" u="none" cap="none" strike="noStrike">
                <a:solidFill>
                  <a:srgbClr val="006600"/>
                </a:solidFill>
                <a:latin typeface="Arial"/>
                <a:ea typeface="Arial"/>
                <a:cs typeface="Arial"/>
                <a:sym typeface="Arial"/>
              </a:rPr>
              <a:t>parents принимает в качестве параметра селектор</a:t>
            </a:r>
            <a:r>
              <a:rPr b="0" i="0" lang="ru-RU" sz="2300" u="none" cap="none" strike="noStrike">
                <a:solidFill>
                  <a:srgbClr val="006600"/>
                </a:solidFill>
                <a:latin typeface="Arial"/>
                <a:ea typeface="Arial"/>
                <a:cs typeface="Arial"/>
                <a:sym typeface="Arial"/>
              </a:rPr>
              <a:t>)</a:t>
            </a:r>
            <a:r>
              <a:rPr b="0" i="0" lang="ru-RU" sz="2300" u="none" cap="none" strike="noStrike">
                <a:solidFill>
                  <a:schemeClr val="dk1"/>
                </a:solidFill>
                <a:latin typeface="Arial"/>
                <a:ea typeface="Arial"/>
                <a:cs typeface="Arial"/>
                <a:sym typeface="Arial"/>
              </a:rPr>
              <a:t>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0"/>
          <p:cNvSpPr txBox="1"/>
          <p:nvPr/>
        </p:nvSpPr>
        <p:spPr>
          <a:xfrm>
            <a:off x="362607" y="287197"/>
            <a:ext cx="11493061"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ru-RU" sz="3200">
                <a:solidFill>
                  <a:srgbClr val="FF0000"/>
                </a:solidFill>
                <a:latin typeface="Calibri"/>
                <a:ea typeface="Calibri"/>
                <a:cs typeface="Calibri"/>
                <a:sym typeface="Calibri"/>
              </a:rPr>
              <a:t>40) Изложить основные методы создания анимационных эффектов и синтаксис их использования в библиотеке JQuery </a:t>
            </a:r>
            <a:endParaRPr sz="3200">
              <a:solidFill>
                <a:schemeClr val="dk1"/>
              </a:solidFill>
              <a:latin typeface="Calibri"/>
              <a:ea typeface="Calibri"/>
              <a:cs typeface="Calibri"/>
              <a:sym typeface="Calibri"/>
            </a:endParaRPr>
          </a:p>
        </p:txBody>
      </p:sp>
      <p:sp>
        <p:nvSpPr>
          <p:cNvPr id="592" name="Google Shape;592;p90"/>
          <p:cNvSpPr txBox="1"/>
          <p:nvPr/>
        </p:nvSpPr>
        <p:spPr>
          <a:xfrm>
            <a:off x="174004" y="1364415"/>
            <a:ext cx="11634952" cy="553535"/>
          </a:xfrm>
          <a:prstGeom prst="rect">
            <a:avLst/>
          </a:prstGeom>
          <a:noFill/>
          <a:ln>
            <a:noFill/>
          </a:ln>
        </p:spPr>
        <p:txBody>
          <a:bodyPr anchorCtr="0" anchor="t" bIns="45700" lIns="91425" spcFirstLastPara="1" rIns="91425" wrap="square" tIns="45700">
            <a:normAutofit fontScale="75000" lnSpcReduction="20000"/>
          </a:bodyPr>
          <a:lstStyle/>
          <a:p>
            <a:pPr indent="0" lvl="0" marL="0" marR="0" rtl="0" algn="l">
              <a:lnSpc>
                <a:spcPct val="100000"/>
              </a:lnSpc>
              <a:spcBef>
                <a:spcPts val="0"/>
              </a:spcBef>
              <a:spcAft>
                <a:spcPts val="0"/>
              </a:spcAft>
              <a:buClr>
                <a:srgbClr val="90C226"/>
              </a:buClr>
              <a:buSzPct val="100000"/>
              <a:buFont typeface="Trebuchet MS"/>
              <a:buNone/>
            </a:pPr>
            <a:r>
              <a:rPr b="1" i="0" lang="ru-RU" sz="3600" u="none" cap="none" strike="noStrike">
                <a:solidFill>
                  <a:srgbClr val="90C226"/>
                </a:solidFill>
                <a:latin typeface="Trebuchet MS"/>
                <a:ea typeface="Trebuchet MS"/>
                <a:cs typeface="Trebuchet MS"/>
                <a:sym typeface="Trebuchet MS"/>
              </a:rPr>
              <a:t> 1. Создание собственных эффектов с помощью метода .animate()</a:t>
            </a:r>
            <a:endParaRPr b="0" i="0" sz="3600" u="none" cap="none" strike="noStrike">
              <a:solidFill>
                <a:srgbClr val="90C226"/>
              </a:solidFill>
              <a:latin typeface="Trebuchet MS"/>
              <a:ea typeface="Trebuchet MS"/>
              <a:cs typeface="Trebuchet MS"/>
              <a:sym typeface="Trebuchet MS"/>
            </a:endParaRPr>
          </a:p>
        </p:txBody>
      </p:sp>
      <p:sp>
        <p:nvSpPr>
          <p:cNvPr id="593" name="Google Shape;593;p90"/>
          <p:cNvSpPr txBox="1"/>
          <p:nvPr/>
        </p:nvSpPr>
        <p:spPr>
          <a:xfrm>
            <a:off x="268305" y="1802883"/>
            <a:ext cx="11749691" cy="461664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90C226"/>
              </a:buClr>
              <a:buSzPts val="1600"/>
              <a:buFont typeface="Noto Sans Symbols"/>
              <a:buNone/>
            </a:pPr>
            <a:r>
              <a:rPr b="0" i="0" lang="ru-RU" sz="2000" u="none" cap="none" strike="noStrike">
                <a:solidFill>
                  <a:srgbClr val="303030"/>
                </a:solidFill>
                <a:latin typeface="Times New Roman"/>
                <a:ea typeface="Times New Roman"/>
                <a:cs typeface="Times New Roman"/>
                <a:sym typeface="Times New Roman"/>
              </a:rPr>
              <a:t>Эффекты, которых нет в библиотеке </a:t>
            </a:r>
            <a:r>
              <a:rPr b="0" i="0" lang="ru-RU" sz="2000" u="none" cap="none" strike="noStrike">
                <a:solidFill>
                  <a:srgbClr val="FF0000"/>
                </a:solidFill>
                <a:latin typeface="Times New Roman"/>
                <a:ea typeface="Times New Roman"/>
                <a:cs typeface="Times New Roman"/>
                <a:sym typeface="Times New Roman"/>
              </a:rPr>
              <a:t>jQuery</a:t>
            </a:r>
            <a:r>
              <a:rPr b="0" i="0" lang="ru-RU" sz="2000" u="none" cap="none" strike="noStrike">
                <a:solidFill>
                  <a:srgbClr val="303030"/>
                </a:solidFill>
                <a:latin typeface="Times New Roman"/>
                <a:ea typeface="Times New Roman"/>
                <a:cs typeface="Times New Roman"/>
                <a:sym typeface="Times New Roman"/>
              </a:rPr>
              <a:t>, можно создавать с помощью метода </a:t>
            </a:r>
            <a:r>
              <a:rPr b="0" i="0" lang="ru-RU" sz="2000" u="none" cap="none" strike="noStrike">
                <a:solidFill>
                  <a:srgbClr val="0070C0"/>
                </a:solidFill>
                <a:latin typeface="Times New Roman"/>
                <a:ea typeface="Times New Roman"/>
                <a:cs typeface="Times New Roman"/>
                <a:sym typeface="Times New Roman"/>
              </a:rPr>
              <a:t>.animate()</a:t>
            </a:r>
            <a:r>
              <a:rPr b="0" i="0" lang="ru-RU" sz="2000" u="none" cap="none" strike="noStrike">
                <a:solidFill>
                  <a:srgbClr val="303030"/>
                </a:solidFill>
                <a:latin typeface="Times New Roman"/>
                <a:ea typeface="Times New Roman"/>
                <a:cs typeface="Times New Roman"/>
                <a:sym typeface="Times New Roman"/>
              </a:rPr>
              <a:t>. Метод позволяет анимировать любое css-свойство, имеющее числовое значение, например, </a:t>
            </a:r>
            <a:r>
              <a:rPr b="0" i="0" lang="ru-RU" sz="2000" u="none" cap="none" strike="noStrike">
                <a:solidFill>
                  <a:srgbClr val="0070C0"/>
                </a:solidFill>
                <a:latin typeface="Times New Roman"/>
                <a:ea typeface="Times New Roman"/>
                <a:cs typeface="Times New Roman"/>
                <a:sym typeface="Times New Roman"/>
              </a:rPr>
              <a:t>font-size, opacity, border-width, margin, padding, height, width, background-position </a:t>
            </a:r>
            <a:r>
              <a:rPr b="0" i="0" lang="ru-RU" sz="2000" u="none" cap="none" strike="noStrike">
                <a:solidFill>
                  <a:srgbClr val="303030"/>
                </a:solidFill>
                <a:latin typeface="Times New Roman"/>
                <a:ea typeface="Times New Roman"/>
                <a:cs typeface="Times New Roman"/>
                <a:sym typeface="Times New Roman"/>
              </a:rPr>
              <a:t>и т.д. При этом имена свойств должны быть указаны слитно — </a:t>
            </a:r>
            <a:r>
              <a:rPr b="0" i="0" lang="ru-RU" sz="2000" u="none" cap="none" strike="noStrike">
                <a:solidFill>
                  <a:srgbClr val="0070C0"/>
                </a:solidFill>
                <a:latin typeface="Times New Roman"/>
                <a:ea typeface="Times New Roman"/>
                <a:cs typeface="Times New Roman"/>
                <a:sym typeface="Times New Roman"/>
              </a:rPr>
              <a:t>fontSize, paddingLeft</a:t>
            </a:r>
            <a:r>
              <a:rPr b="0" i="0" lang="ru-RU" sz="2000" u="none" cap="none" strike="noStrike">
                <a:solidFill>
                  <a:srgbClr val="303030"/>
                </a:solidFill>
                <a:latin typeface="Times New Roman"/>
                <a:ea typeface="Times New Roman"/>
                <a:cs typeface="Times New Roman"/>
                <a:sym typeface="Times New Roman"/>
              </a:rPr>
              <a:t>, или должен использоваться css-эквивалент свойства — "</a:t>
            </a:r>
            <a:r>
              <a:rPr b="0" i="0" lang="ru-RU" sz="2000" u="none" cap="none" strike="noStrike">
                <a:solidFill>
                  <a:srgbClr val="0070C0"/>
                </a:solidFill>
                <a:latin typeface="Times New Roman"/>
                <a:ea typeface="Times New Roman"/>
                <a:cs typeface="Times New Roman"/>
                <a:sym typeface="Times New Roman"/>
              </a:rPr>
              <a:t>font-size</a:t>
            </a:r>
            <a:r>
              <a:rPr b="0" i="0" lang="ru-RU" sz="2000" u="none" cap="none" strike="noStrike">
                <a:solidFill>
                  <a:srgbClr val="303030"/>
                </a:solidFill>
                <a:latin typeface="Times New Roman"/>
                <a:ea typeface="Times New Roman"/>
                <a:cs typeface="Times New Roman"/>
                <a:sym typeface="Times New Roman"/>
              </a:rPr>
              <a:t>". Числовые значения свойств не заключаются в кавычки.</a:t>
            </a:r>
            <a:endParaRPr/>
          </a:p>
          <a:p>
            <a:pPr indent="0" lvl="0" marL="0" marR="0" rtl="0" algn="l">
              <a:lnSpc>
                <a:spcPct val="100000"/>
              </a:lnSpc>
              <a:spcBef>
                <a:spcPts val="0"/>
              </a:spcBef>
              <a:spcAft>
                <a:spcPts val="0"/>
              </a:spcAft>
              <a:buClr>
                <a:srgbClr val="90C226"/>
              </a:buClr>
              <a:buSzPts val="1600"/>
              <a:buFont typeface="Noto Sans Symbols"/>
              <a:buNone/>
            </a:pPr>
            <a:br>
              <a:rPr b="0" i="0" lang="ru-RU" sz="2000" u="none" cap="none" strike="noStrike">
                <a:solidFill>
                  <a:srgbClr val="303030"/>
                </a:solidFill>
                <a:latin typeface="Times New Roman"/>
                <a:ea typeface="Times New Roman"/>
                <a:cs typeface="Times New Roman"/>
                <a:sym typeface="Times New Roman"/>
              </a:rPr>
            </a:br>
            <a:r>
              <a:rPr b="0" i="0" lang="ru-RU" sz="2000" u="none" cap="none" strike="noStrike">
                <a:solidFill>
                  <a:srgbClr val="000000"/>
                </a:solidFill>
                <a:latin typeface="Times New Roman"/>
                <a:ea typeface="Times New Roman"/>
                <a:cs typeface="Times New Roman"/>
                <a:sym typeface="Times New Roman"/>
              </a:rPr>
              <a:t>Метод </a:t>
            </a:r>
            <a:r>
              <a:rPr b="0" i="0" lang="ru-RU" sz="2000" u="none" cap="none" strike="noStrike">
                <a:solidFill>
                  <a:srgbClr val="0070C0"/>
                </a:solidFill>
                <a:latin typeface="Times New Roman"/>
                <a:ea typeface="Times New Roman"/>
                <a:cs typeface="Times New Roman"/>
                <a:sym typeface="Times New Roman"/>
              </a:rPr>
              <a:t>.animate()</a:t>
            </a:r>
            <a:r>
              <a:rPr b="0" i="0" lang="ru-RU" sz="2000" u="none" cap="none" strike="noStrike">
                <a:solidFill>
                  <a:srgbClr val="000000"/>
                </a:solidFill>
                <a:latin typeface="Times New Roman"/>
                <a:ea typeface="Times New Roman"/>
                <a:cs typeface="Times New Roman"/>
                <a:sym typeface="Times New Roman"/>
              </a:rPr>
              <a:t> имеет две формы записи. В первой методу передаются четыре аргумента:</a:t>
            </a:r>
            <a:endParaRPr/>
          </a:p>
          <a:p>
            <a:pPr indent="0" lvl="0" marL="0" marR="0" rtl="0" algn="l">
              <a:lnSpc>
                <a:spcPct val="100000"/>
              </a:lnSpc>
              <a:spcBef>
                <a:spcPts val="0"/>
              </a:spcBef>
              <a:spcAft>
                <a:spcPts val="0"/>
              </a:spcAft>
              <a:buClr>
                <a:srgbClr val="90C226"/>
              </a:buClr>
              <a:buSzPts val="1600"/>
              <a:buFont typeface="Noto Sans Symbols"/>
              <a:buNone/>
            </a:pPr>
            <a:r>
              <a:rPr b="0" i="0" lang="ru-RU" sz="2000" u="none" cap="none" strike="noStrike">
                <a:solidFill>
                  <a:srgbClr val="FFFFFF"/>
                </a:solidFill>
                <a:latin typeface="Times New Roman"/>
                <a:ea typeface="Times New Roman"/>
                <a:cs typeface="Times New Roman"/>
                <a:sym typeface="Times New Roman"/>
              </a:rPr>
              <a:t>.animate({свойство1: «значение1», свойство2: «значение2»}, продолжительность, функция перехода, function() {…});</a:t>
            </a:r>
            <a:endParaRPr/>
          </a:p>
          <a:p>
            <a:pPr indent="0" lvl="0" marL="0" marR="0" rtl="0" algn="l">
              <a:lnSpc>
                <a:spcPct val="100000"/>
              </a:lnSpc>
              <a:spcBef>
                <a:spcPts val="0"/>
              </a:spcBef>
              <a:spcAft>
                <a:spcPts val="0"/>
              </a:spcAft>
              <a:buClr>
                <a:srgbClr val="90C226"/>
              </a:buClr>
              <a:buSzPts val="1600"/>
              <a:buFont typeface="Noto Sans Symbols"/>
              <a:buNone/>
            </a:pPr>
            <a:r>
              <a:rPr b="0" i="0" lang="ru-RU" sz="2000" u="none" cap="none" strike="noStrike">
                <a:solidFill>
                  <a:srgbClr val="FFFFFF"/>
                </a:solidFill>
                <a:latin typeface="Times New Roman"/>
                <a:ea typeface="Times New Roman"/>
                <a:cs typeface="Times New Roman"/>
                <a:sym typeface="Times New Roman"/>
              </a:rPr>
              <a:t>{свойство1: «значение1»} </a:t>
            </a:r>
            <a:r>
              <a:rPr b="0" i="0" lang="ru-RU" sz="2000" u="none" cap="none" strike="noStrike">
                <a:solidFill>
                  <a:srgbClr val="000000"/>
                </a:solidFill>
                <a:latin typeface="Times New Roman"/>
                <a:ea typeface="Times New Roman"/>
                <a:cs typeface="Times New Roman"/>
                <a:sym typeface="Times New Roman"/>
              </a:rPr>
              <a:t>— объект свойств, которые собираемся анимировать в формате свойство: «значение», перечисленные в фигурных скобках через запятую.</a:t>
            </a:r>
            <a:endParaRPr/>
          </a:p>
          <a:p>
            <a:pPr indent="0" lvl="0" marL="0" marR="0" rtl="0" algn="l">
              <a:lnSpc>
                <a:spcPct val="100000"/>
              </a:lnSpc>
              <a:spcBef>
                <a:spcPts val="0"/>
              </a:spcBef>
              <a:spcAft>
                <a:spcPts val="0"/>
              </a:spcAft>
              <a:buClr>
                <a:srgbClr val="90C226"/>
              </a:buClr>
              <a:buSzPts val="1600"/>
              <a:buFont typeface="Noto Sans Symbols"/>
              <a:buNone/>
            </a:pPr>
            <a:r>
              <a:rPr b="0" i="0" lang="ru-RU" sz="2000" u="none" cap="none" strike="noStrike">
                <a:solidFill>
                  <a:srgbClr val="FFFFFF"/>
                </a:solidFill>
                <a:latin typeface="Times New Roman"/>
                <a:ea typeface="Times New Roman"/>
                <a:cs typeface="Times New Roman"/>
                <a:sym typeface="Times New Roman"/>
              </a:rPr>
              <a:t>продолжительность</a:t>
            </a:r>
            <a:r>
              <a:rPr b="0" i="0" lang="ru-RU" sz="2000" u="none" cap="none" strike="noStrike">
                <a:solidFill>
                  <a:srgbClr val="000000"/>
                </a:solidFill>
                <a:latin typeface="Times New Roman"/>
                <a:ea typeface="Times New Roman"/>
                <a:cs typeface="Times New Roman"/>
                <a:sym typeface="Times New Roman"/>
              </a:rPr>
              <a:t> — необязательный параметр продолжительности анимации, задающий время в миллисекундах или с помощью ключевых слов slow, fast, normal.</a:t>
            </a:r>
            <a:endParaRPr/>
          </a:p>
          <a:p>
            <a:pPr indent="0" lvl="0" marL="0" marR="0" rtl="0" algn="l">
              <a:lnSpc>
                <a:spcPct val="100000"/>
              </a:lnSpc>
              <a:spcBef>
                <a:spcPts val="0"/>
              </a:spcBef>
              <a:spcAft>
                <a:spcPts val="0"/>
              </a:spcAft>
              <a:buClr>
                <a:srgbClr val="90C226"/>
              </a:buClr>
              <a:buSzPts val="1600"/>
              <a:buFont typeface="Noto Sans Symbols"/>
              <a:buNone/>
            </a:pPr>
            <a:r>
              <a:rPr b="0" i="0" lang="ru-RU" sz="2000" u="none" cap="none" strike="noStrike">
                <a:solidFill>
                  <a:srgbClr val="FFFFFF"/>
                </a:solidFill>
                <a:latin typeface="Times New Roman"/>
                <a:ea typeface="Times New Roman"/>
                <a:cs typeface="Times New Roman"/>
                <a:sym typeface="Times New Roman"/>
              </a:rPr>
              <a:t>функция перехода </a:t>
            </a:r>
            <a:r>
              <a:rPr b="0" i="0" lang="ru-RU" sz="2000" u="none" cap="none" strike="noStrike">
                <a:solidFill>
                  <a:srgbClr val="000000"/>
                </a:solidFill>
                <a:latin typeface="Times New Roman"/>
                <a:ea typeface="Times New Roman"/>
                <a:cs typeface="Times New Roman"/>
                <a:sym typeface="Times New Roman"/>
              </a:rPr>
              <a:t>— необязательное имя функции перехода.</a:t>
            </a:r>
            <a:endParaRPr/>
          </a:p>
          <a:p>
            <a:pPr indent="0" lvl="0" marL="0" marR="0" rtl="0" algn="l">
              <a:lnSpc>
                <a:spcPct val="100000"/>
              </a:lnSpc>
              <a:spcBef>
                <a:spcPts val="0"/>
              </a:spcBef>
              <a:spcAft>
                <a:spcPts val="0"/>
              </a:spcAft>
              <a:buClr>
                <a:srgbClr val="90C226"/>
              </a:buClr>
              <a:buSzPts val="1600"/>
              <a:buFont typeface="Noto Sans Symbols"/>
              <a:buNone/>
            </a:pPr>
            <a:r>
              <a:rPr b="0" i="0" lang="ru-RU" sz="2000" u="none" cap="none" strike="noStrike">
                <a:solidFill>
                  <a:srgbClr val="FFFFFF"/>
                </a:solidFill>
                <a:latin typeface="Times New Roman"/>
                <a:ea typeface="Times New Roman"/>
                <a:cs typeface="Times New Roman"/>
                <a:sym typeface="Times New Roman"/>
              </a:rPr>
              <a:t>function() </a:t>
            </a:r>
            <a:r>
              <a:rPr b="0" i="0" lang="ru-RU" sz="2000" u="none" cap="none" strike="noStrike">
                <a:solidFill>
                  <a:srgbClr val="000000"/>
                </a:solidFill>
                <a:latin typeface="Times New Roman"/>
                <a:ea typeface="Times New Roman"/>
                <a:cs typeface="Times New Roman"/>
                <a:sym typeface="Times New Roman"/>
              </a:rPr>
              <a:t>{…} — необязательная функция обратного вызова.</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1"/>
          <p:cNvSpPr txBox="1"/>
          <p:nvPr/>
        </p:nvSpPr>
        <p:spPr>
          <a:xfrm>
            <a:off x="212250" y="51535"/>
            <a:ext cx="11767500" cy="60995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0C226"/>
              </a:buClr>
              <a:buSzPts val="2400"/>
              <a:buFont typeface="Trebuchet MS"/>
              <a:buNone/>
            </a:pPr>
            <a:r>
              <a:rPr b="1" i="0" lang="ru-RU" sz="2400" u="none" cap="none" strike="noStrike">
                <a:solidFill>
                  <a:srgbClr val="90C226"/>
                </a:solidFill>
                <a:latin typeface="Trebuchet MS"/>
                <a:ea typeface="Trebuchet MS"/>
                <a:cs typeface="Trebuchet MS"/>
                <a:sym typeface="Trebuchet MS"/>
              </a:rPr>
              <a:t>2. Анимационные эффекты jQuery</a:t>
            </a:r>
            <a:endParaRPr b="0" i="0" sz="2400" u="none" cap="none" strike="noStrike">
              <a:solidFill>
                <a:srgbClr val="90C226"/>
              </a:solidFill>
              <a:latin typeface="Trebuchet MS"/>
              <a:ea typeface="Trebuchet MS"/>
              <a:cs typeface="Trebuchet MS"/>
              <a:sym typeface="Trebuchet MS"/>
            </a:endParaRPr>
          </a:p>
        </p:txBody>
      </p:sp>
      <p:sp>
        <p:nvSpPr>
          <p:cNvPr id="599" name="Google Shape;599;p91"/>
          <p:cNvSpPr txBox="1"/>
          <p:nvPr/>
        </p:nvSpPr>
        <p:spPr>
          <a:xfrm>
            <a:off x="440265" y="495753"/>
            <a:ext cx="10674424" cy="379747"/>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00000"/>
              </a:lnSpc>
              <a:spcBef>
                <a:spcPts val="0"/>
              </a:spcBef>
              <a:spcAft>
                <a:spcPts val="0"/>
              </a:spcAft>
              <a:buClr>
                <a:srgbClr val="90C226"/>
              </a:buClr>
              <a:buSzPts val="1600"/>
              <a:buFont typeface="Noto Sans Symbols"/>
              <a:buNone/>
            </a:pPr>
            <a:r>
              <a:rPr b="0" i="0" lang="ru-RU" sz="2000" u="none" cap="none" strike="noStrike">
                <a:solidFill>
                  <a:srgbClr val="000000"/>
                </a:solidFill>
                <a:latin typeface="Trebuchet MS"/>
                <a:ea typeface="Trebuchet MS"/>
                <a:cs typeface="Trebuchet MS"/>
                <a:sym typeface="Trebuchet MS"/>
              </a:rPr>
              <a:t>Методы .fadeIn() .fadeout() .fadeToggle() .hide() .show() .toggle() .slideDown() and tc.</a:t>
            </a:r>
            <a:endParaRPr b="0" i="0" sz="2000" u="none" cap="none" strike="noStrike">
              <a:solidFill>
                <a:srgbClr val="000000"/>
              </a:solidFill>
              <a:latin typeface="Trebuchet MS"/>
              <a:ea typeface="Trebuchet MS"/>
              <a:cs typeface="Trebuchet MS"/>
              <a:sym typeface="Trebuchet MS"/>
            </a:endParaRPr>
          </a:p>
        </p:txBody>
      </p:sp>
      <p:sp>
        <p:nvSpPr>
          <p:cNvPr id="600" name="Google Shape;600;p91"/>
          <p:cNvSpPr txBox="1"/>
          <p:nvPr/>
        </p:nvSpPr>
        <p:spPr>
          <a:xfrm>
            <a:off x="182762" y="903481"/>
            <a:ext cx="8596668" cy="651029"/>
          </a:xfrm>
          <a:prstGeom prst="rect">
            <a:avLst/>
          </a:prstGeom>
          <a:noFill/>
          <a:ln>
            <a:noFill/>
          </a:ln>
        </p:spPr>
        <p:txBody>
          <a:bodyPr anchorCtr="0" anchor="t" bIns="45700" lIns="91425" spcFirstLastPara="1" rIns="91425" wrap="square" tIns="45700">
            <a:normAutofit fontScale="60000" lnSpcReduction="20000"/>
          </a:bodyPr>
          <a:lstStyle/>
          <a:p>
            <a:pPr indent="0" lvl="0" marL="0" marR="0" rtl="0" algn="l">
              <a:lnSpc>
                <a:spcPct val="100000"/>
              </a:lnSpc>
              <a:spcBef>
                <a:spcPts val="0"/>
              </a:spcBef>
              <a:spcAft>
                <a:spcPts val="0"/>
              </a:spcAft>
              <a:buClr>
                <a:srgbClr val="90C226"/>
              </a:buClr>
              <a:buSzPct val="100000"/>
              <a:buFont typeface="Trebuchet MS"/>
              <a:buNone/>
            </a:pPr>
            <a:r>
              <a:rPr b="1" i="0" lang="ru-RU" sz="3600" u="none" cap="none" strike="noStrike">
                <a:solidFill>
                  <a:srgbClr val="90C226"/>
                </a:solidFill>
                <a:latin typeface="Trebuchet MS"/>
                <a:ea typeface="Trebuchet MS"/>
                <a:cs typeface="Trebuchet MS"/>
                <a:sym typeface="Trebuchet MS"/>
              </a:rPr>
              <a:t>3. Управление очередью анимации</a:t>
            </a:r>
            <a:br>
              <a:rPr b="1" i="0" lang="ru-RU" sz="3600" u="none" cap="none" strike="noStrike">
                <a:solidFill>
                  <a:srgbClr val="90C226"/>
                </a:solidFill>
                <a:latin typeface="Trebuchet MS"/>
                <a:ea typeface="Trebuchet MS"/>
                <a:cs typeface="Trebuchet MS"/>
                <a:sym typeface="Trebuchet MS"/>
              </a:rPr>
            </a:br>
            <a:endParaRPr b="0" i="0" sz="3600" u="none" cap="none" strike="noStrike">
              <a:solidFill>
                <a:srgbClr val="90C226"/>
              </a:solidFill>
              <a:latin typeface="Trebuchet MS"/>
              <a:ea typeface="Trebuchet MS"/>
              <a:cs typeface="Trebuchet MS"/>
              <a:sym typeface="Trebuchet MS"/>
            </a:endParaRPr>
          </a:p>
        </p:txBody>
      </p:sp>
      <p:sp>
        <p:nvSpPr>
          <p:cNvPr id="601" name="Google Shape;601;p91"/>
          <p:cNvSpPr txBox="1"/>
          <p:nvPr/>
        </p:nvSpPr>
        <p:spPr>
          <a:xfrm>
            <a:off x="153274" y="1144436"/>
            <a:ext cx="11826476" cy="388077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90C226"/>
              </a:buClr>
              <a:buSzPts val="1440"/>
              <a:buFont typeface="Noto Sans Symbols"/>
              <a:buChar char="►"/>
            </a:pPr>
            <a:r>
              <a:rPr b="0" i="0" lang="ru-RU" sz="1800" u="none" cap="none" strike="noStrike">
                <a:solidFill>
                  <a:srgbClr val="000000"/>
                </a:solidFill>
                <a:latin typeface="Trebuchet MS"/>
                <a:ea typeface="Trebuchet MS"/>
                <a:cs typeface="Trebuchet MS"/>
                <a:sym typeface="Trebuchet MS"/>
              </a:rPr>
              <a:t>Анимация элемента реализуется только с помощью методов, создающих анимационные эффекты. Если анимация реализована цепочкой методов, каждый эффект выполняется последовательно, друг за другом. Например, $("div").slideDown().fadeOut(); сначала начнется скольжение блока вниз, а выцветание поставится в очередь "fx" и будет вызвано только при завершении скольжения.</a:t>
            </a:r>
            <a:endParaRPr/>
          </a:p>
          <a:p>
            <a:pPr indent="-342900" lvl="0" marL="342900" marR="0" rtl="0" algn="l">
              <a:lnSpc>
                <a:spcPct val="100000"/>
              </a:lnSpc>
              <a:spcBef>
                <a:spcPts val="1000"/>
              </a:spcBef>
              <a:spcAft>
                <a:spcPts val="0"/>
              </a:spcAft>
              <a:buClr>
                <a:srgbClr val="90C226"/>
              </a:buClr>
              <a:buSzPts val="1440"/>
              <a:buFont typeface="Noto Sans Symbols"/>
              <a:buChar char="►"/>
            </a:pPr>
            <a:r>
              <a:rPr b="0" i="0" lang="ru-RU" sz="1800" u="none" cap="none" strike="noStrike">
                <a:solidFill>
                  <a:srgbClr val="000000"/>
                </a:solidFill>
                <a:latin typeface="Trebuchet MS"/>
                <a:ea typeface="Trebuchet MS"/>
                <a:cs typeface="Trebuchet MS"/>
                <a:sym typeface="Trebuchet MS"/>
              </a:rPr>
              <a:t>Чтобы добавить пользовательские эффекты, создаются функции, которые также добавляются в очередь "fx". Очередь представляет массив функций, существующих на уровне элемента и хранящихся в jQuery.data. Каждый элемент может иметь одну или несколько очередей функции, но обычно используется только одна очередь по умолчанию "fx".</a:t>
            </a:r>
            <a:endParaRPr/>
          </a:p>
          <a:p>
            <a:pPr indent="-342900" lvl="0" marL="342900" marR="0" rtl="0" algn="l">
              <a:lnSpc>
                <a:spcPct val="100000"/>
              </a:lnSpc>
              <a:spcBef>
                <a:spcPts val="1000"/>
              </a:spcBef>
              <a:spcAft>
                <a:spcPts val="0"/>
              </a:spcAft>
              <a:buClr>
                <a:srgbClr val="90C226"/>
              </a:buClr>
              <a:buSzPts val="1440"/>
              <a:buFont typeface="Noto Sans Symbols"/>
              <a:buChar char="►"/>
            </a:pPr>
            <a:r>
              <a:rPr b="0" i="0" lang="ru-RU" sz="1800" u="none" cap="none" strike="noStrike">
                <a:solidFill>
                  <a:srgbClr val="000000"/>
                </a:solidFill>
                <a:latin typeface="Trebuchet MS"/>
                <a:ea typeface="Trebuchet MS"/>
                <a:cs typeface="Trebuchet MS"/>
                <a:sym typeface="Trebuchet MS"/>
              </a:rPr>
              <a:t>Функции включаются в очередь с помощью метода .queue(), без него функции выполняться не будут. Каждая функция по своему завершению должна вызвать метод .dequeue(), чтобы передать управление следующей функции в очереди.</a:t>
            </a:r>
            <a:endParaRPr/>
          </a:p>
          <a:p>
            <a:pPr indent="-342900" lvl="0" marL="342900" marR="0" rtl="0" algn="l">
              <a:spcBef>
                <a:spcPts val="1000"/>
              </a:spcBef>
              <a:spcAft>
                <a:spcPts val="0"/>
              </a:spcAft>
              <a:buClr>
                <a:srgbClr val="90C226"/>
              </a:buClr>
              <a:buSzPts val="1280"/>
              <a:buFont typeface="Courier New"/>
              <a:buChar char="o"/>
            </a:pPr>
            <a:r>
              <a:rPr b="0" i="0" lang="ru-RU" sz="1600" u="none" cap="none" strike="noStrike">
                <a:solidFill>
                  <a:srgbClr val="000000"/>
                </a:solidFill>
                <a:latin typeface="Trebuchet MS"/>
                <a:ea typeface="Trebuchet MS"/>
                <a:cs typeface="Trebuchet MS"/>
                <a:sym typeface="Trebuchet MS"/>
              </a:rPr>
              <a:t>$("div").slideUp();</a:t>
            </a:r>
            <a:endParaRPr/>
          </a:p>
          <a:p>
            <a:pPr indent="-342900" lvl="0" marL="342900" marR="0" rtl="0" algn="l">
              <a:spcBef>
                <a:spcPts val="1000"/>
              </a:spcBef>
              <a:spcAft>
                <a:spcPts val="0"/>
              </a:spcAft>
              <a:buClr>
                <a:srgbClr val="90C226"/>
              </a:buClr>
              <a:buSzPts val="1280"/>
              <a:buFont typeface="Courier New"/>
              <a:buChar char="o"/>
            </a:pPr>
            <a:r>
              <a:rPr b="0" i="0" lang="ru-RU" sz="1600" u="none" cap="none" strike="noStrike">
                <a:solidFill>
                  <a:srgbClr val="000000"/>
                </a:solidFill>
                <a:latin typeface="Trebuchet MS"/>
                <a:ea typeface="Trebuchet MS"/>
                <a:cs typeface="Trebuchet MS"/>
                <a:sym typeface="Trebuchet MS"/>
              </a:rPr>
              <a:t>$("div").queue(function() { document.write("Hellow"); $(this).dequeue(); });</a:t>
            </a:r>
            <a:endParaRPr b="0" i="0" sz="1600" u="none" cap="none" strike="noStrike">
              <a:solidFill>
                <a:srgbClr val="000000"/>
              </a:solidFill>
              <a:latin typeface="Trebuchet MS"/>
              <a:ea typeface="Trebuchet MS"/>
              <a:cs typeface="Trebuchet MS"/>
              <a:sym typeface="Trebuchet MS"/>
            </a:endParaRPr>
          </a:p>
          <a:p>
            <a:pPr indent="-342900" lvl="0" marL="342900" marR="0" rtl="0" algn="l">
              <a:spcBef>
                <a:spcPts val="1000"/>
              </a:spcBef>
              <a:spcAft>
                <a:spcPts val="0"/>
              </a:spcAft>
              <a:buClr>
                <a:srgbClr val="90C226"/>
              </a:buClr>
              <a:buSzPts val="1280"/>
              <a:buFont typeface="Courier New"/>
              <a:buChar char="o"/>
            </a:pPr>
            <a:r>
              <a:rPr b="0" i="0" lang="ru-RU" sz="1600" u="none" cap="none" strike="noStrike">
                <a:solidFill>
                  <a:srgbClr val="000000"/>
                </a:solidFill>
                <a:latin typeface="Trebuchet MS"/>
                <a:ea typeface="Trebuchet MS"/>
                <a:cs typeface="Trebuchet MS"/>
                <a:sym typeface="Trebuchet MS"/>
              </a:rPr>
              <a:t> Метод .queue()</a:t>
            </a:r>
            <a:endParaRPr/>
          </a:p>
          <a:p>
            <a:pPr indent="-342900" lvl="0" marL="342900" marR="0" rtl="0" algn="l">
              <a:spcBef>
                <a:spcPts val="1000"/>
              </a:spcBef>
              <a:spcAft>
                <a:spcPts val="0"/>
              </a:spcAft>
              <a:buClr>
                <a:srgbClr val="90C226"/>
              </a:buClr>
              <a:buSzPts val="1280"/>
              <a:buFont typeface="Courier New"/>
              <a:buChar char="o"/>
            </a:pPr>
            <a:r>
              <a:rPr b="0" i="0" lang="ru-RU" sz="1600" u="none" cap="none" strike="noStrike">
                <a:solidFill>
                  <a:srgbClr val="000000"/>
                </a:solidFill>
                <a:latin typeface="Trebuchet MS"/>
                <a:ea typeface="Trebuchet MS"/>
                <a:cs typeface="Trebuchet MS"/>
                <a:sym typeface="Trebuchet MS"/>
              </a:rPr>
              <a:t>Метод .dequeue()</a:t>
            </a:r>
            <a:endParaRPr/>
          </a:p>
          <a:p>
            <a:pPr indent="-342900" lvl="0" marL="342900" marR="0" rtl="0" algn="l">
              <a:spcBef>
                <a:spcPts val="1000"/>
              </a:spcBef>
              <a:spcAft>
                <a:spcPts val="0"/>
              </a:spcAft>
              <a:buClr>
                <a:srgbClr val="90C226"/>
              </a:buClr>
              <a:buSzPts val="1280"/>
              <a:buFont typeface="Courier New"/>
              <a:buChar char="o"/>
            </a:pPr>
            <a:r>
              <a:rPr b="0" i="0" lang="ru-RU" sz="1600" u="none" cap="none" strike="noStrike">
                <a:solidFill>
                  <a:srgbClr val="000000"/>
                </a:solidFill>
                <a:latin typeface="Trebuchet MS"/>
                <a:ea typeface="Trebuchet MS"/>
                <a:cs typeface="Trebuchet MS"/>
                <a:sym typeface="Trebuchet MS"/>
              </a:rPr>
              <a:t>And tc.</a:t>
            </a:r>
            <a:endParaRPr b="0" i="0" sz="16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nvSpPr>
        <p:spPr>
          <a:xfrm>
            <a:off x="318655" y="365886"/>
            <a:ext cx="11374581" cy="5837495"/>
          </a:xfrm>
          <a:prstGeom prst="rect">
            <a:avLst/>
          </a:prstGeom>
          <a:noFill/>
          <a:ln>
            <a:noFill/>
          </a:ln>
        </p:spPr>
        <p:txBody>
          <a:bodyPr anchorCtr="0" anchor="t" bIns="45700" lIns="91425" spcFirstLastPara="1" rIns="91425" wrap="square" tIns="45700">
            <a:spAutoFit/>
          </a:bodyPr>
          <a:lstStyle/>
          <a:p>
            <a:pPr indent="450215" lvl="0" marL="0" marR="0" rtl="0" algn="just">
              <a:spcBef>
                <a:spcPts val="0"/>
              </a:spcBef>
              <a:spcAft>
                <a:spcPts val="0"/>
              </a:spcAft>
              <a:buNone/>
            </a:pPr>
            <a:r>
              <a:rPr lang="ru-RU" sz="2000">
                <a:solidFill>
                  <a:srgbClr val="000000"/>
                </a:solidFill>
                <a:latin typeface="Calibri"/>
                <a:ea typeface="Calibri"/>
                <a:cs typeface="Calibri"/>
                <a:sym typeface="Calibri"/>
              </a:rPr>
              <a:t>Документ начинается с </a:t>
            </a:r>
            <a:r>
              <a:rPr i="1" lang="ru-RU" sz="2000">
                <a:solidFill>
                  <a:srgbClr val="000000"/>
                </a:solidFill>
                <a:latin typeface="Calibri"/>
                <a:ea typeface="Calibri"/>
                <a:cs typeface="Calibri"/>
                <a:sym typeface="Calibri"/>
              </a:rPr>
              <a:t>элемента</a:t>
            </a:r>
            <a:r>
              <a:rPr lang="ru-RU" sz="2000">
                <a:solidFill>
                  <a:srgbClr val="000000"/>
                </a:solidFill>
                <a:latin typeface="Calibri"/>
                <a:ea typeface="Calibri"/>
                <a:cs typeface="Calibri"/>
                <a:sym typeface="Calibri"/>
              </a:rPr>
              <a:t> типа документа, или doctype . Он описывает, какой тип </a:t>
            </a:r>
            <a:r>
              <a:rPr i="1" lang="ru-RU" sz="2000">
                <a:solidFill>
                  <a:srgbClr val="000000"/>
                </a:solidFill>
                <a:latin typeface="Calibri"/>
                <a:ea typeface="Calibri"/>
                <a:cs typeface="Calibri"/>
                <a:sym typeface="Calibri"/>
              </a:rPr>
              <a:t>HTML</a:t>
            </a:r>
            <a:r>
              <a:rPr lang="ru-RU" sz="2000">
                <a:solidFill>
                  <a:srgbClr val="000000"/>
                </a:solidFill>
                <a:latin typeface="Calibri"/>
                <a:ea typeface="Calibri"/>
                <a:cs typeface="Calibri"/>
                <a:sym typeface="Calibri"/>
              </a:rPr>
              <a:t> будет использоваться — чтобы агенты пользователя могли определить, как интерпретировать документ, и решить, следует ли он тем правилам, которым собирался следовать </a:t>
            </a:r>
            <a:r>
              <a:rPr i="1" lang="ru-RU" sz="2000">
                <a:solidFill>
                  <a:srgbClr val="000000"/>
                </a:solidFill>
                <a:latin typeface="Calibri"/>
                <a:ea typeface="Calibri"/>
                <a:cs typeface="Calibri"/>
                <a:sym typeface="Calibri"/>
              </a:rPr>
              <a:t>по</a:t>
            </a:r>
            <a:r>
              <a:rPr lang="ru-RU" sz="2000">
                <a:solidFill>
                  <a:srgbClr val="000000"/>
                </a:solidFill>
                <a:latin typeface="Calibri"/>
                <a:ea typeface="Calibri"/>
                <a:cs typeface="Calibri"/>
                <a:sym typeface="Calibri"/>
              </a:rPr>
              <a:t> своему заявлению.</a:t>
            </a:r>
            <a:endParaRPr sz="2000">
              <a:solidFill>
                <a:schemeClr val="dk1"/>
              </a:solidFill>
              <a:latin typeface="Calibri"/>
              <a:ea typeface="Calibri"/>
              <a:cs typeface="Calibri"/>
              <a:sym typeface="Calibri"/>
            </a:endParaRPr>
          </a:p>
          <a:p>
            <a:pPr indent="450215" lvl="0" marL="0" marR="0" rtl="0" algn="just">
              <a:spcBef>
                <a:spcPts val="800"/>
              </a:spcBef>
              <a:spcAft>
                <a:spcPts val="0"/>
              </a:spcAft>
              <a:buNone/>
            </a:pPr>
            <a:r>
              <a:rPr lang="ru-RU" sz="2000">
                <a:solidFill>
                  <a:srgbClr val="000000"/>
                </a:solidFill>
                <a:latin typeface="Calibri"/>
                <a:ea typeface="Calibri"/>
                <a:cs typeface="Calibri"/>
                <a:sym typeface="Calibri"/>
              </a:rPr>
              <a:t>После этого можно видеть открывающей </a:t>
            </a:r>
            <a:r>
              <a:rPr i="1" lang="ru-RU" sz="2000">
                <a:solidFill>
                  <a:srgbClr val="000000"/>
                </a:solidFill>
                <a:latin typeface="Calibri"/>
                <a:ea typeface="Calibri"/>
                <a:cs typeface="Calibri"/>
                <a:sym typeface="Calibri"/>
              </a:rPr>
              <a:t>тег</a:t>
            </a:r>
            <a:r>
              <a:rPr lang="ru-RU" sz="2000">
                <a:solidFill>
                  <a:srgbClr val="000000"/>
                </a:solidFill>
                <a:latin typeface="Calibri"/>
                <a:ea typeface="Calibri"/>
                <a:cs typeface="Calibri"/>
                <a:sym typeface="Calibri"/>
              </a:rPr>
              <a:t> </a:t>
            </a:r>
            <a:r>
              <a:rPr i="1" lang="ru-RU" sz="2000">
                <a:solidFill>
                  <a:srgbClr val="000000"/>
                </a:solidFill>
                <a:latin typeface="Calibri"/>
                <a:ea typeface="Calibri"/>
                <a:cs typeface="Calibri"/>
                <a:sym typeface="Calibri"/>
              </a:rPr>
              <a:t>элемента</a:t>
            </a:r>
            <a:r>
              <a:rPr lang="ru-RU" sz="2000">
                <a:solidFill>
                  <a:srgbClr val="000000"/>
                </a:solidFill>
                <a:latin typeface="Calibri"/>
                <a:ea typeface="Calibri"/>
                <a:cs typeface="Calibri"/>
                <a:sym typeface="Calibri"/>
              </a:rPr>
              <a:t> html. Это </a:t>
            </a:r>
            <a:r>
              <a:rPr i="1" lang="ru-RU" sz="2000">
                <a:solidFill>
                  <a:srgbClr val="000000"/>
                </a:solidFill>
                <a:latin typeface="Calibri"/>
                <a:ea typeface="Calibri"/>
                <a:cs typeface="Calibri"/>
                <a:sym typeface="Calibri"/>
              </a:rPr>
              <a:t>оболочка</a:t>
            </a:r>
            <a:r>
              <a:rPr lang="ru-RU" sz="2000">
                <a:solidFill>
                  <a:srgbClr val="000000"/>
                </a:solidFill>
                <a:latin typeface="Calibri"/>
                <a:ea typeface="Calibri"/>
                <a:cs typeface="Calibri"/>
                <a:sym typeface="Calibri"/>
              </a:rPr>
              <a:t> вокруг всего документа. Закрывающий </a:t>
            </a:r>
            <a:r>
              <a:rPr i="1" lang="ru-RU" sz="2000">
                <a:solidFill>
                  <a:srgbClr val="000000"/>
                </a:solidFill>
                <a:latin typeface="Calibri"/>
                <a:ea typeface="Calibri"/>
                <a:cs typeface="Calibri"/>
                <a:sym typeface="Calibri"/>
              </a:rPr>
              <a:t>тег</a:t>
            </a:r>
            <a:r>
              <a:rPr lang="ru-RU" sz="2000">
                <a:solidFill>
                  <a:srgbClr val="000000"/>
                </a:solidFill>
                <a:latin typeface="Calibri"/>
                <a:ea typeface="Calibri"/>
                <a:cs typeface="Calibri"/>
                <a:sym typeface="Calibri"/>
              </a:rPr>
              <a:t> html является последним объектом в любом документе </a:t>
            </a:r>
            <a:r>
              <a:rPr i="1" lang="ru-RU" sz="2000">
                <a:solidFill>
                  <a:srgbClr val="000000"/>
                </a:solidFill>
                <a:latin typeface="Calibri"/>
                <a:ea typeface="Calibri"/>
                <a:cs typeface="Calibri"/>
                <a:sym typeface="Calibri"/>
              </a:rPr>
              <a:t>HTML</a:t>
            </a:r>
            <a:r>
              <a:rPr lang="ru-RU" sz="2000">
                <a:solidFill>
                  <a:srgbClr val="000000"/>
                </a:solidFill>
                <a:latin typeface="Calibri"/>
                <a:ea typeface="Calibri"/>
                <a:cs typeface="Calibri"/>
                <a:sym typeface="Calibri"/>
              </a:rPr>
              <a:t>.</a:t>
            </a:r>
            <a:endParaRPr sz="2000">
              <a:solidFill>
                <a:schemeClr val="dk1"/>
              </a:solidFill>
              <a:latin typeface="Calibri"/>
              <a:ea typeface="Calibri"/>
              <a:cs typeface="Calibri"/>
              <a:sym typeface="Calibri"/>
            </a:endParaRPr>
          </a:p>
          <a:p>
            <a:pPr indent="450215" lvl="0" marL="0" marR="0" rtl="0" algn="just">
              <a:spcBef>
                <a:spcPts val="800"/>
              </a:spcBef>
              <a:spcAft>
                <a:spcPts val="0"/>
              </a:spcAft>
              <a:buNone/>
            </a:pPr>
            <a:r>
              <a:rPr lang="ru-RU" sz="2000">
                <a:solidFill>
                  <a:srgbClr val="000000"/>
                </a:solidFill>
                <a:latin typeface="Calibri"/>
                <a:ea typeface="Calibri"/>
                <a:cs typeface="Calibri"/>
                <a:sym typeface="Calibri"/>
              </a:rPr>
              <a:t>Внутри </a:t>
            </a:r>
            <a:r>
              <a:rPr i="1" lang="ru-RU" sz="2000">
                <a:solidFill>
                  <a:srgbClr val="000000"/>
                </a:solidFill>
                <a:latin typeface="Calibri"/>
                <a:ea typeface="Calibri"/>
                <a:cs typeface="Calibri"/>
                <a:sym typeface="Calibri"/>
              </a:rPr>
              <a:t>элемента</a:t>
            </a:r>
            <a:r>
              <a:rPr lang="ru-RU" sz="2000">
                <a:solidFill>
                  <a:srgbClr val="000000"/>
                </a:solidFill>
                <a:latin typeface="Calibri"/>
                <a:ea typeface="Calibri"/>
                <a:cs typeface="Calibri"/>
                <a:sym typeface="Calibri"/>
              </a:rPr>
              <a:t> html имеется </a:t>
            </a:r>
            <a:r>
              <a:rPr i="1" lang="ru-RU" sz="2000">
                <a:solidFill>
                  <a:srgbClr val="000000"/>
                </a:solidFill>
                <a:latin typeface="Calibri"/>
                <a:ea typeface="Calibri"/>
                <a:cs typeface="Calibri"/>
                <a:sym typeface="Calibri"/>
              </a:rPr>
              <a:t>элемент</a:t>
            </a:r>
            <a:r>
              <a:rPr lang="ru-RU" sz="2000">
                <a:solidFill>
                  <a:srgbClr val="000000"/>
                </a:solidFill>
                <a:latin typeface="Calibri"/>
                <a:ea typeface="Calibri"/>
                <a:cs typeface="Calibri"/>
                <a:sym typeface="Calibri"/>
              </a:rPr>
              <a:t> head. Он является оболочкой, содержащей информацию о документе (</a:t>
            </a:r>
            <a:r>
              <a:rPr i="1" lang="ru-RU" sz="2000">
                <a:solidFill>
                  <a:srgbClr val="000000"/>
                </a:solidFill>
                <a:latin typeface="Calibri"/>
                <a:ea typeface="Calibri"/>
                <a:cs typeface="Calibri"/>
                <a:sym typeface="Calibri"/>
              </a:rPr>
              <a:t>метаданные</a:t>
            </a:r>
            <a:r>
              <a:rPr lang="ru-RU" sz="2000">
                <a:solidFill>
                  <a:srgbClr val="000000"/>
                </a:solidFill>
                <a:latin typeface="Calibri"/>
                <a:ea typeface="Calibri"/>
                <a:cs typeface="Calibri"/>
                <a:sym typeface="Calibri"/>
              </a:rPr>
              <a:t>). Это описано более подробно в следующей лекции. Внутри head находится </a:t>
            </a:r>
            <a:r>
              <a:rPr i="1" lang="ru-RU" sz="2000">
                <a:solidFill>
                  <a:srgbClr val="000000"/>
                </a:solidFill>
                <a:latin typeface="Calibri"/>
                <a:ea typeface="Calibri"/>
                <a:cs typeface="Calibri"/>
                <a:sym typeface="Calibri"/>
              </a:rPr>
              <a:t>элемент</a:t>
            </a:r>
            <a:r>
              <a:rPr lang="ru-RU" sz="2000">
                <a:solidFill>
                  <a:srgbClr val="000000"/>
                </a:solidFill>
                <a:latin typeface="Calibri"/>
                <a:ea typeface="Calibri"/>
                <a:cs typeface="Calibri"/>
                <a:sym typeface="Calibri"/>
              </a:rPr>
              <a:t> title, который определяет заголовок "</a:t>
            </a:r>
            <a:r>
              <a:rPr i="1" lang="ru-RU" sz="2000">
                <a:solidFill>
                  <a:srgbClr val="000000"/>
                </a:solidFill>
                <a:latin typeface="Calibri"/>
                <a:ea typeface="Calibri"/>
                <a:cs typeface="Calibri"/>
                <a:sym typeface="Calibri"/>
              </a:rPr>
              <a:t>Example</a:t>
            </a:r>
            <a:r>
              <a:rPr lang="ru-RU" sz="2000">
                <a:solidFill>
                  <a:srgbClr val="000000"/>
                </a:solidFill>
                <a:latin typeface="Calibri"/>
                <a:ea typeface="Calibri"/>
                <a:cs typeface="Calibri"/>
                <a:sym typeface="Calibri"/>
              </a:rPr>
              <a:t> page" в панели </a:t>
            </a:r>
            <a:r>
              <a:rPr i="1" lang="ru-RU" sz="2000">
                <a:solidFill>
                  <a:srgbClr val="000000"/>
                </a:solidFill>
                <a:latin typeface="Calibri"/>
                <a:ea typeface="Calibri"/>
                <a:cs typeface="Calibri"/>
                <a:sym typeface="Calibri"/>
              </a:rPr>
              <a:t>меню</a:t>
            </a:r>
            <a:r>
              <a:rPr lang="ru-RU" sz="2000">
                <a:solidFill>
                  <a:srgbClr val="000000"/>
                </a:solidFill>
                <a:latin typeface="Calibri"/>
                <a:ea typeface="Calibri"/>
                <a:cs typeface="Calibri"/>
                <a:sym typeface="Calibri"/>
              </a:rPr>
              <a:t>.</a:t>
            </a:r>
            <a:endParaRPr sz="2000">
              <a:solidFill>
                <a:schemeClr val="dk1"/>
              </a:solidFill>
              <a:latin typeface="Calibri"/>
              <a:ea typeface="Calibri"/>
              <a:cs typeface="Calibri"/>
              <a:sym typeface="Calibri"/>
            </a:endParaRPr>
          </a:p>
          <a:p>
            <a:pPr indent="450215" lvl="0" marL="0" marR="0" rtl="0" algn="just">
              <a:spcBef>
                <a:spcPts val="800"/>
              </a:spcBef>
              <a:spcAft>
                <a:spcPts val="0"/>
              </a:spcAft>
              <a:buNone/>
            </a:pPr>
            <a:r>
              <a:rPr lang="ru-RU" sz="2000">
                <a:solidFill>
                  <a:srgbClr val="000000"/>
                </a:solidFill>
                <a:latin typeface="Calibri"/>
                <a:ea typeface="Calibri"/>
                <a:cs typeface="Calibri"/>
                <a:sym typeface="Calibri"/>
              </a:rPr>
              <a:t>После </a:t>
            </a:r>
            <a:r>
              <a:rPr i="1" lang="ru-RU" sz="2000">
                <a:solidFill>
                  <a:srgbClr val="000000"/>
                </a:solidFill>
                <a:latin typeface="Calibri"/>
                <a:ea typeface="Calibri"/>
                <a:cs typeface="Calibri"/>
                <a:sym typeface="Calibri"/>
              </a:rPr>
              <a:t>элемента</a:t>
            </a:r>
            <a:r>
              <a:rPr lang="ru-RU" sz="2000">
                <a:solidFill>
                  <a:srgbClr val="000000"/>
                </a:solidFill>
                <a:latin typeface="Calibri"/>
                <a:ea typeface="Calibri"/>
                <a:cs typeface="Calibri"/>
                <a:sym typeface="Calibri"/>
              </a:rPr>
              <a:t> head следует </a:t>
            </a:r>
            <a:r>
              <a:rPr i="1" lang="ru-RU" sz="2000">
                <a:solidFill>
                  <a:srgbClr val="000000"/>
                </a:solidFill>
                <a:latin typeface="Calibri"/>
                <a:ea typeface="Calibri"/>
                <a:cs typeface="Calibri"/>
                <a:sym typeface="Calibri"/>
              </a:rPr>
              <a:t>элемент</a:t>
            </a:r>
            <a:r>
              <a:rPr lang="ru-RU" sz="2000">
                <a:solidFill>
                  <a:srgbClr val="000000"/>
                </a:solidFill>
                <a:latin typeface="Calibri"/>
                <a:ea typeface="Calibri"/>
                <a:cs typeface="Calibri"/>
                <a:sym typeface="Calibri"/>
              </a:rPr>
              <a:t> body, который является оболочкой, содержащей реальное содержимое страницы — в данном случае только </a:t>
            </a:r>
            <a:r>
              <a:rPr i="1" lang="ru-RU" sz="2000">
                <a:solidFill>
                  <a:srgbClr val="000000"/>
                </a:solidFill>
                <a:latin typeface="Calibri"/>
                <a:ea typeface="Calibri"/>
                <a:cs typeface="Calibri"/>
                <a:sym typeface="Calibri"/>
              </a:rPr>
              <a:t>элемент</a:t>
            </a:r>
            <a:r>
              <a:rPr lang="ru-RU" sz="2000">
                <a:solidFill>
                  <a:srgbClr val="000000"/>
                </a:solidFill>
                <a:latin typeface="Calibri"/>
                <a:ea typeface="Calibri"/>
                <a:cs typeface="Calibri"/>
                <a:sym typeface="Calibri"/>
              </a:rPr>
              <a:t> заголовка первого уровня ( h1 ), который содержит текст "Hello world". И это, собственно, и есть весь документ.</a:t>
            </a:r>
            <a:endParaRPr sz="2000">
              <a:solidFill>
                <a:schemeClr val="dk1"/>
              </a:solidFill>
              <a:latin typeface="Calibri"/>
              <a:ea typeface="Calibri"/>
              <a:cs typeface="Calibri"/>
              <a:sym typeface="Calibri"/>
            </a:endParaRPr>
          </a:p>
          <a:p>
            <a:pPr indent="450215" lvl="0" marL="0" marR="0" rtl="0" algn="just">
              <a:spcBef>
                <a:spcPts val="800"/>
              </a:spcBef>
              <a:spcAft>
                <a:spcPts val="0"/>
              </a:spcAft>
              <a:buNone/>
            </a:pPr>
            <a:r>
              <a:rPr lang="ru-RU" sz="2000">
                <a:solidFill>
                  <a:srgbClr val="000000"/>
                </a:solidFill>
                <a:latin typeface="Calibri"/>
                <a:ea typeface="Calibri"/>
                <a:cs typeface="Calibri"/>
                <a:sym typeface="Calibri"/>
              </a:rPr>
              <a:t>Как можно видеть, </a:t>
            </a:r>
            <a:r>
              <a:rPr i="1" lang="ru-RU" sz="2000">
                <a:solidFill>
                  <a:srgbClr val="000000"/>
                </a:solidFill>
                <a:latin typeface="Calibri"/>
                <a:ea typeface="Calibri"/>
                <a:cs typeface="Calibri"/>
                <a:sym typeface="Calibri"/>
              </a:rPr>
              <a:t>элементы</a:t>
            </a:r>
            <a:r>
              <a:rPr lang="ru-RU" sz="2000">
                <a:solidFill>
                  <a:srgbClr val="000000"/>
                </a:solidFill>
                <a:latin typeface="Calibri"/>
                <a:ea typeface="Calibri"/>
                <a:cs typeface="Calibri"/>
                <a:sym typeface="Calibri"/>
              </a:rPr>
              <a:t> часто содержат другие </a:t>
            </a:r>
            <a:r>
              <a:rPr i="1" lang="ru-RU" sz="2000">
                <a:solidFill>
                  <a:srgbClr val="000000"/>
                </a:solidFill>
                <a:latin typeface="Calibri"/>
                <a:ea typeface="Calibri"/>
                <a:cs typeface="Calibri"/>
                <a:sym typeface="Calibri"/>
              </a:rPr>
              <a:t>элементы</a:t>
            </a:r>
            <a:r>
              <a:rPr lang="ru-RU" sz="2000">
                <a:solidFill>
                  <a:srgbClr val="000000"/>
                </a:solidFill>
                <a:latin typeface="Calibri"/>
                <a:ea typeface="Calibri"/>
                <a:cs typeface="Calibri"/>
                <a:sym typeface="Calibri"/>
              </a:rPr>
              <a:t>. </a:t>
            </a:r>
            <a:r>
              <a:rPr i="1" lang="ru-RU" sz="2000">
                <a:solidFill>
                  <a:srgbClr val="000000"/>
                </a:solidFill>
                <a:latin typeface="Calibri"/>
                <a:ea typeface="Calibri"/>
                <a:cs typeface="Calibri"/>
                <a:sym typeface="Calibri"/>
              </a:rPr>
              <a:t>Тело документа</a:t>
            </a:r>
            <a:r>
              <a:rPr lang="ru-RU" sz="2000">
                <a:solidFill>
                  <a:srgbClr val="000000"/>
                </a:solidFill>
                <a:latin typeface="Calibri"/>
                <a:ea typeface="Calibri"/>
                <a:cs typeface="Calibri"/>
                <a:sym typeface="Calibri"/>
              </a:rPr>
              <a:t> всегда будет содержать множество вложенных друг в друга </a:t>
            </a:r>
            <a:r>
              <a:rPr i="1" lang="ru-RU" sz="2000">
                <a:solidFill>
                  <a:srgbClr val="000000"/>
                </a:solidFill>
                <a:latin typeface="Calibri"/>
                <a:ea typeface="Calibri"/>
                <a:cs typeface="Calibri"/>
                <a:sym typeface="Calibri"/>
              </a:rPr>
              <a:t>элементов</a:t>
            </a:r>
            <a:r>
              <a:rPr lang="ru-RU" sz="2000">
                <a:solidFill>
                  <a:srgbClr val="000000"/>
                </a:solidFill>
                <a:latin typeface="Calibri"/>
                <a:ea typeface="Calibri"/>
                <a:cs typeface="Calibri"/>
                <a:sym typeface="Calibri"/>
              </a:rPr>
              <a:t>.</a:t>
            </a:r>
            <a:endParaRPr sz="2000">
              <a:solidFill>
                <a:schemeClr val="dk1"/>
              </a:solidFill>
              <a:latin typeface="Calibri"/>
              <a:ea typeface="Calibri"/>
              <a:cs typeface="Calibri"/>
              <a:sym typeface="Calibri"/>
            </a:endParaRPr>
          </a:p>
          <a:p>
            <a:pPr indent="450215" lvl="0" marL="0" marR="0" rtl="0" algn="just">
              <a:spcBef>
                <a:spcPts val="800"/>
              </a:spcBef>
              <a:spcAft>
                <a:spcPts val="0"/>
              </a:spcAft>
              <a:buNone/>
            </a:pPr>
            <a:r>
              <a:rPr i="1" lang="ru-RU" sz="2000">
                <a:solidFill>
                  <a:srgbClr val="000000"/>
                </a:solidFill>
                <a:latin typeface="Calibri"/>
                <a:ea typeface="Calibri"/>
                <a:cs typeface="Calibri"/>
                <a:sym typeface="Calibri"/>
              </a:rPr>
              <a:t>Разделы</a:t>
            </a:r>
            <a:r>
              <a:rPr lang="ru-RU" sz="2000">
                <a:solidFill>
                  <a:srgbClr val="000000"/>
                </a:solidFill>
                <a:latin typeface="Calibri"/>
                <a:ea typeface="Calibri"/>
                <a:cs typeface="Calibri"/>
                <a:sym typeface="Calibri"/>
              </a:rPr>
              <a:t> страницы создают общую структуру документа, и будут содержать подразделы. Они будут содержать </a:t>
            </a:r>
            <a:r>
              <a:rPr i="1" lang="ru-RU" sz="2000">
                <a:solidFill>
                  <a:srgbClr val="000000"/>
                </a:solidFill>
                <a:latin typeface="Calibri"/>
                <a:ea typeface="Calibri"/>
                <a:cs typeface="Calibri"/>
                <a:sym typeface="Calibri"/>
              </a:rPr>
              <a:t>заголовки</a:t>
            </a:r>
            <a:r>
              <a:rPr lang="ru-RU" sz="2000">
                <a:solidFill>
                  <a:srgbClr val="000000"/>
                </a:solidFill>
                <a:latin typeface="Calibri"/>
                <a:ea typeface="Calibri"/>
                <a:cs typeface="Calibri"/>
                <a:sym typeface="Calibri"/>
              </a:rPr>
              <a:t>, параграфы, списки и т.д. Параграфы могут содержать </a:t>
            </a:r>
            <a:r>
              <a:rPr i="1" lang="ru-RU" sz="2000">
                <a:solidFill>
                  <a:srgbClr val="000000"/>
                </a:solidFill>
                <a:latin typeface="Calibri"/>
                <a:ea typeface="Calibri"/>
                <a:cs typeface="Calibri"/>
                <a:sym typeface="Calibri"/>
              </a:rPr>
              <a:t>элементы</a:t>
            </a:r>
            <a:r>
              <a:rPr lang="ru-RU" sz="2000">
                <a:solidFill>
                  <a:srgbClr val="000000"/>
                </a:solidFill>
                <a:latin typeface="Calibri"/>
                <a:ea typeface="Calibri"/>
                <a:cs typeface="Calibri"/>
                <a:sym typeface="Calibri"/>
              </a:rPr>
              <a:t>, которые создают ссылки на другие </a:t>
            </a:r>
            <a:r>
              <a:rPr i="1" lang="ru-RU" sz="2000">
                <a:solidFill>
                  <a:srgbClr val="000000"/>
                </a:solidFill>
                <a:latin typeface="Calibri"/>
                <a:ea typeface="Calibri"/>
                <a:cs typeface="Calibri"/>
                <a:sym typeface="Calibri"/>
              </a:rPr>
              <a:t>элементы</a:t>
            </a:r>
            <a:r>
              <a:rPr lang="ru-RU" sz="2000">
                <a:solidFill>
                  <a:srgbClr val="000000"/>
                </a:solidFill>
                <a:latin typeface="Calibri"/>
                <a:ea typeface="Calibri"/>
                <a:cs typeface="Calibri"/>
                <a:sym typeface="Calibri"/>
              </a:rPr>
              <a:t>, цитаты, выделения и т.д. Больше об этих </a:t>
            </a:r>
            <a:r>
              <a:rPr i="1" lang="ru-RU" sz="2000">
                <a:solidFill>
                  <a:srgbClr val="000000"/>
                </a:solidFill>
                <a:latin typeface="Calibri"/>
                <a:ea typeface="Calibri"/>
                <a:cs typeface="Calibri"/>
                <a:sym typeface="Calibri"/>
              </a:rPr>
              <a:t>элемента х </a:t>
            </a:r>
            <a:r>
              <a:rPr lang="ru-RU" sz="2000">
                <a:solidFill>
                  <a:srgbClr val="000000"/>
                </a:solidFill>
                <a:latin typeface="Calibri"/>
                <a:ea typeface="Calibri"/>
                <a:cs typeface="Calibri"/>
                <a:sym typeface="Calibri"/>
              </a:rPr>
              <a:t>будет сказано в дальнейшем.</a:t>
            </a:r>
            <a:endParaRPr sz="2000">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92"/>
          <p:cNvSpPr txBox="1"/>
          <p:nvPr/>
        </p:nvSpPr>
        <p:spPr>
          <a:xfrm>
            <a:off x="997167" y="69492"/>
            <a:ext cx="991256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ru-RU" sz="3800" u="none" cap="none" strike="noStrike">
                <a:solidFill>
                  <a:srgbClr val="FF0000"/>
                </a:solidFill>
                <a:latin typeface="Calibri"/>
                <a:ea typeface="Calibri"/>
                <a:cs typeface="Calibri"/>
                <a:sym typeface="Calibri"/>
              </a:rPr>
              <a:t>41) Охарактеризовать библиотеку </a:t>
            </a:r>
            <a:r>
              <a:rPr b="1" i="1" lang="ru-RU" sz="4000" u="none" cap="none" strike="noStrike">
                <a:solidFill>
                  <a:srgbClr val="FF0000"/>
                </a:solidFill>
                <a:latin typeface="Calibri"/>
                <a:ea typeface="Calibri"/>
                <a:cs typeface="Calibri"/>
                <a:sym typeface="Calibri"/>
              </a:rPr>
              <a:t>JQuery </a:t>
            </a:r>
            <a:endParaRPr sz="1800">
              <a:solidFill>
                <a:schemeClr val="dk1"/>
              </a:solidFill>
              <a:latin typeface="Calibri"/>
              <a:ea typeface="Calibri"/>
              <a:cs typeface="Calibri"/>
              <a:sym typeface="Calibri"/>
            </a:endParaRPr>
          </a:p>
        </p:txBody>
      </p:sp>
      <p:sp>
        <p:nvSpPr>
          <p:cNvPr id="607" name="Google Shape;607;p92"/>
          <p:cNvSpPr txBox="1"/>
          <p:nvPr/>
        </p:nvSpPr>
        <p:spPr>
          <a:xfrm>
            <a:off x="240421" y="728114"/>
            <a:ext cx="11426059"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000">
                <a:solidFill>
                  <a:schemeClr val="dk1"/>
                </a:solidFill>
                <a:latin typeface="Calibri"/>
                <a:ea typeface="Calibri"/>
                <a:cs typeface="Calibri"/>
                <a:sym typeface="Calibri"/>
              </a:rPr>
              <a:t>Данная библиотека позволяет изменять содержимое HTML-документов путем манипулирования объектами модели, создаваемой браузерами в процессе обработки HTML-кода (так называемые DOM-манипуляции).</a:t>
            </a:r>
            <a:endParaRPr sz="2000">
              <a:solidFill>
                <a:schemeClr val="dk1"/>
              </a:solidFill>
              <a:latin typeface="Calibri"/>
              <a:ea typeface="Calibri"/>
              <a:cs typeface="Calibri"/>
              <a:sym typeface="Calibri"/>
            </a:endParaRPr>
          </a:p>
        </p:txBody>
      </p:sp>
      <p:sp>
        <p:nvSpPr>
          <p:cNvPr id="608" name="Google Shape;608;p92"/>
          <p:cNvSpPr txBox="1"/>
          <p:nvPr/>
        </p:nvSpPr>
        <p:spPr>
          <a:xfrm>
            <a:off x="98531" y="1743777"/>
            <a:ext cx="11962089" cy="501675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Noto Sans Symbols"/>
              <a:buChar char="❖"/>
            </a:pPr>
            <a:r>
              <a:rPr b="1" lang="ru-RU" sz="2000">
                <a:solidFill>
                  <a:schemeClr val="dk1"/>
                </a:solidFill>
                <a:latin typeface="Calibri"/>
                <a:ea typeface="Calibri"/>
                <a:cs typeface="Calibri"/>
                <a:sym typeface="Calibri"/>
              </a:rPr>
              <a:t>Средства jQuery необычайно выразительны. </a:t>
            </a:r>
            <a:r>
              <a:rPr lang="ru-RU" sz="2000">
                <a:solidFill>
                  <a:schemeClr val="dk1"/>
                </a:solidFill>
                <a:latin typeface="Calibri"/>
                <a:ea typeface="Calibri"/>
                <a:cs typeface="Calibri"/>
                <a:sym typeface="Calibri"/>
              </a:rPr>
              <a:t>Эта библиотека позволяет добиться гораздо большего при намного меньшем объеме кода, чем в случае использования программных DOM-интерфейсов браузеров.</a:t>
            </a:r>
            <a:endParaRPr/>
          </a:p>
          <a:p>
            <a:pPr indent="-285750" lvl="0" marL="285750" marR="0" rtl="0" algn="l">
              <a:spcBef>
                <a:spcPts val="0"/>
              </a:spcBef>
              <a:spcAft>
                <a:spcPts val="0"/>
              </a:spcAft>
              <a:buClr>
                <a:schemeClr val="dk1"/>
              </a:buClr>
              <a:buSzPts val="2000"/>
              <a:buFont typeface="Noto Sans Symbols"/>
              <a:buChar char="❖"/>
            </a:pPr>
            <a:r>
              <a:rPr b="1" lang="ru-RU" sz="2000">
                <a:solidFill>
                  <a:schemeClr val="dk1"/>
                </a:solidFill>
                <a:latin typeface="Calibri"/>
                <a:ea typeface="Calibri"/>
                <a:cs typeface="Calibri"/>
                <a:sym typeface="Calibri"/>
              </a:rPr>
              <a:t>Методы jQuery применимы к целым группам элементов. </a:t>
            </a:r>
            <a:r>
              <a:rPr lang="ru-RU" sz="2000">
                <a:solidFill>
                  <a:schemeClr val="dk1"/>
                </a:solidFill>
                <a:latin typeface="Calibri"/>
                <a:ea typeface="Calibri"/>
                <a:cs typeface="Calibri"/>
                <a:sym typeface="Calibri"/>
              </a:rPr>
              <a:t>Предлагаемый в DOM-модели стандартный подход, основанный на шаблонной цепочке действий "выбрать-повторить-изменить", больше не требуется. Следствием этого является уменьшение количества циклов for в коде, а значит, и снижение вероятности появления в нем ошибок.</a:t>
            </a:r>
            <a:endParaRPr/>
          </a:p>
          <a:p>
            <a:pPr indent="-285750" lvl="0" marL="285750" marR="0" rtl="0" algn="l">
              <a:spcBef>
                <a:spcPts val="0"/>
              </a:spcBef>
              <a:spcAft>
                <a:spcPts val="0"/>
              </a:spcAft>
              <a:buClr>
                <a:schemeClr val="dk1"/>
              </a:buClr>
              <a:buSzPts val="2000"/>
              <a:buFont typeface="Noto Sans Symbols"/>
              <a:buChar char="❖"/>
            </a:pPr>
            <a:r>
              <a:rPr b="1" lang="ru-RU" sz="2000">
                <a:solidFill>
                  <a:schemeClr val="dk1"/>
                </a:solidFill>
                <a:latin typeface="Calibri"/>
                <a:ea typeface="Calibri"/>
                <a:cs typeface="Calibri"/>
                <a:sym typeface="Calibri"/>
              </a:rPr>
              <a:t>Библиотека jQuery справляется с различиями в реализации DOM в различных браузерах </a:t>
            </a:r>
            <a:r>
              <a:rPr lang="ru-RU" sz="2000">
                <a:solidFill>
                  <a:schemeClr val="dk1"/>
                </a:solidFill>
                <a:latin typeface="Calibri"/>
                <a:ea typeface="Calibri"/>
                <a:cs typeface="Calibri"/>
                <a:sym typeface="Calibri"/>
              </a:rPr>
              <a:t>(проблемы кросс-браузерности). Например, разработчика не должна беспокоить мысль об особенностях поддержки того или иного средства, чем печально славится браузер Internet Explorer (IE). Достаточно всего лишь сформулировать jQuery свои пожелания, и библиотека самостоятельно обеспечит совместимость с конкретным браузером.</a:t>
            </a:r>
            <a:endParaRPr/>
          </a:p>
          <a:p>
            <a:pPr indent="-285750" lvl="0" marL="285750" marR="0" rtl="0" algn="l">
              <a:spcBef>
                <a:spcPts val="0"/>
              </a:spcBef>
              <a:spcAft>
                <a:spcPts val="0"/>
              </a:spcAft>
              <a:buClr>
                <a:schemeClr val="dk1"/>
              </a:buClr>
              <a:buSzPts val="2000"/>
              <a:buFont typeface="Noto Sans Symbols"/>
              <a:buChar char="❖"/>
            </a:pPr>
            <a:r>
              <a:rPr b="1" lang="ru-RU" sz="2000">
                <a:solidFill>
                  <a:schemeClr val="dk1"/>
                </a:solidFill>
                <a:latin typeface="Calibri"/>
                <a:ea typeface="Calibri"/>
                <a:cs typeface="Calibri"/>
                <a:sym typeface="Calibri"/>
              </a:rPr>
              <a:t>Библиотека jQuery имеет открытый исходный код. </a:t>
            </a:r>
            <a:r>
              <a:rPr lang="ru-RU" sz="2000">
                <a:solidFill>
                  <a:schemeClr val="dk1"/>
                </a:solidFill>
                <a:latin typeface="Calibri"/>
                <a:ea typeface="Calibri"/>
                <a:cs typeface="Calibri"/>
                <a:sym typeface="Calibri"/>
              </a:rPr>
              <a:t>Если принципы работы какого-либо средства для разработчика не совсем ясны или получаемый результат не совпадает с ожидаемым, то можно обратиться непосредственно к коду библиотеки на JavaScript и, если это необходимо, внести соответствующие изменения.</a:t>
            </a:r>
            <a:endParaRPr sz="2000">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2" name="Shape 612"/>
        <p:cNvGrpSpPr/>
        <p:nvPr/>
      </p:nvGrpSpPr>
      <p:grpSpPr>
        <a:xfrm>
          <a:off x="0" y="0"/>
          <a:ext cx="0" cy="0"/>
          <a:chOff x="0" y="0"/>
          <a:chExt cx="0" cy="0"/>
        </a:xfrm>
      </p:grpSpPr>
      <p:sp>
        <p:nvSpPr>
          <p:cNvPr id="613" name="Google Shape;613;p93"/>
          <p:cNvSpPr txBox="1"/>
          <p:nvPr/>
        </p:nvSpPr>
        <p:spPr>
          <a:xfrm>
            <a:off x="603030" y="0"/>
            <a:ext cx="11252638" cy="12618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ru-RU" sz="3800" u="none" cap="none" strike="noStrike">
                <a:solidFill>
                  <a:srgbClr val="FF0000"/>
                </a:solidFill>
                <a:latin typeface="Calibri"/>
                <a:ea typeface="Calibri"/>
                <a:cs typeface="Calibri"/>
                <a:sym typeface="Calibri"/>
              </a:rPr>
              <a:t>42) Раскрыть назначение фильтров атрибут библиотеки JQuery</a:t>
            </a:r>
            <a:endParaRPr sz="1800">
              <a:solidFill>
                <a:schemeClr val="dk1"/>
              </a:solidFill>
              <a:latin typeface="Calibri"/>
              <a:ea typeface="Calibri"/>
              <a:cs typeface="Calibri"/>
              <a:sym typeface="Calibri"/>
            </a:endParaRPr>
          </a:p>
        </p:txBody>
      </p:sp>
      <p:sp>
        <p:nvSpPr>
          <p:cNvPr id="614" name="Google Shape;614;p93"/>
          <p:cNvSpPr txBox="1"/>
          <p:nvPr/>
        </p:nvSpPr>
        <p:spPr>
          <a:xfrm>
            <a:off x="210208" y="1261884"/>
            <a:ext cx="11519336"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2000">
                <a:solidFill>
                  <a:schemeClr val="dk1"/>
                </a:solidFill>
                <a:latin typeface="Calibri"/>
                <a:ea typeface="Calibri"/>
                <a:cs typeface="Calibri"/>
                <a:sym typeface="Calibri"/>
              </a:rPr>
              <a:t>Атрибуты </a:t>
            </a:r>
            <a:r>
              <a:rPr lang="ru-RU" sz="2000">
                <a:solidFill>
                  <a:schemeClr val="dk1"/>
                </a:solidFill>
                <a:latin typeface="Calibri"/>
                <a:ea typeface="Calibri"/>
                <a:cs typeface="Calibri"/>
                <a:sym typeface="Calibri"/>
              </a:rPr>
              <a:t>– это дополнительные свойства HTML-тегов, несущие в себе некоторую функциональность. Вероятно, вы уже знакомы с такими полезными атрибутами как src (для элементов img и script), href (для элементов a), id, class, и т.д.</a:t>
            </a:r>
            <a:endParaRPr/>
          </a:p>
          <a:p>
            <a:pPr indent="0" lvl="0" marL="0" marR="0" rtl="0" algn="l">
              <a:spcBef>
                <a:spcPts val="0"/>
              </a:spcBef>
              <a:spcAft>
                <a:spcPts val="0"/>
              </a:spcAft>
              <a:buNone/>
            </a:pPr>
            <a:r>
              <a:rPr lang="ru-RU" sz="2000">
                <a:solidFill>
                  <a:schemeClr val="dk1"/>
                </a:solidFill>
                <a:latin typeface="Calibri"/>
                <a:ea typeface="Calibri"/>
                <a:cs typeface="Calibri"/>
                <a:sym typeface="Calibri"/>
              </a:rPr>
              <a:t>Можно предположить, какие мощные возможности несут в себе фильтры атрибутов. В примерах будет использоваться атрибут class, поскольку он позволяет отлично проиллюстрировать действие того или иного фильтра. На практике же для работы с данным атрибутом лучше всего использовать регулярные селекторы, приберегая фильтры атрибутов для более сложных действий.</a:t>
            </a:r>
            <a:endParaRPr/>
          </a:p>
          <a:p>
            <a:pPr indent="0" lvl="0" marL="0" marR="0" rtl="0" algn="l">
              <a:spcBef>
                <a:spcPts val="0"/>
              </a:spcBef>
              <a:spcAft>
                <a:spcPts val="0"/>
              </a:spcAft>
              <a:buNone/>
            </a:pPr>
            <a:r>
              <a:rPr lang="ru-RU" sz="2000">
                <a:solidFill>
                  <a:schemeClr val="dk1"/>
                </a:solidFill>
                <a:latin typeface="Calibri"/>
                <a:ea typeface="Calibri"/>
                <a:cs typeface="Calibri"/>
                <a:sym typeface="Calibri"/>
              </a:rPr>
              <a:t>Вместо двоеточия фильтры атрибутов используют квадратные скобки, внутри которых помещается селектор. Не существует никакого списка названий фильтров.</a:t>
            </a:r>
            <a:endParaRPr sz="2000">
              <a:solidFill>
                <a:schemeClr val="dk1"/>
              </a:solidFill>
              <a:latin typeface="Calibri"/>
              <a:ea typeface="Calibri"/>
              <a:cs typeface="Calibri"/>
              <a:sym typeface="Calibri"/>
            </a:endParaRPr>
          </a:p>
        </p:txBody>
      </p:sp>
      <p:graphicFrame>
        <p:nvGraphicFramePr>
          <p:cNvPr id="615" name="Google Shape;615;p93"/>
          <p:cNvGraphicFramePr/>
          <p:nvPr/>
        </p:nvGraphicFramePr>
        <p:xfrm>
          <a:off x="2882355" y="4910316"/>
          <a:ext cx="3000000" cy="3000000"/>
        </p:xfrm>
        <a:graphic>
          <a:graphicData uri="http://schemas.openxmlformats.org/drawingml/2006/table">
            <a:tbl>
              <a:tblPr>
                <a:noFill/>
                <a:tableStyleId>{54B76BD6-8257-48D7-A4BE-0486B15100D5}</a:tableStyleId>
              </a:tblPr>
              <a:tblGrid>
                <a:gridCol w="424750"/>
                <a:gridCol w="6002550"/>
              </a:tblGrid>
              <a:tr h="228600">
                <a:tc>
                  <a:txBody>
                    <a:bodyPr/>
                    <a:lstStyle/>
                    <a:p>
                      <a:pPr indent="0" lvl="0" marL="0" marR="0" rtl="0" algn="r">
                        <a:spcBef>
                          <a:spcPts val="0"/>
                        </a:spcBef>
                        <a:spcAft>
                          <a:spcPts val="0"/>
                        </a:spcAft>
                        <a:buNone/>
                      </a:pPr>
                      <a:r>
                        <a:rPr b="0" i="0" lang="ru-RU" sz="1800">
                          <a:solidFill>
                            <a:srgbClr val="AFAFAF"/>
                          </a:solidFill>
                          <a:latin typeface="Arial"/>
                          <a:ea typeface="Arial"/>
                          <a:cs typeface="Arial"/>
                          <a:sym typeface="Arial"/>
                        </a:rPr>
                        <a:t>01</a:t>
                      </a:r>
                      <a:endParaRPr/>
                    </a:p>
                    <a:p>
                      <a:pPr indent="0" lvl="0" marL="0" marR="0" rtl="0" algn="r">
                        <a:spcBef>
                          <a:spcPts val="0"/>
                        </a:spcBef>
                        <a:spcAft>
                          <a:spcPts val="0"/>
                        </a:spcAft>
                        <a:buNone/>
                      </a:pPr>
                      <a:r>
                        <a:rPr b="0" i="0" lang="ru-RU" sz="1800">
                          <a:solidFill>
                            <a:srgbClr val="AFAFAF"/>
                          </a:solidFill>
                          <a:latin typeface="Arial"/>
                          <a:ea typeface="Arial"/>
                          <a:cs typeface="Arial"/>
                          <a:sym typeface="Arial"/>
                        </a:rPr>
                        <a:t>02</a:t>
                      </a:r>
                      <a:endParaRPr/>
                    </a:p>
                    <a:p>
                      <a:pPr indent="0" lvl="0" marL="0" marR="0" rtl="0" algn="r">
                        <a:spcBef>
                          <a:spcPts val="0"/>
                        </a:spcBef>
                        <a:spcAft>
                          <a:spcPts val="0"/>
                        </a:spcAft>
                        <a:buNone/>
                      </a:pPr>
                      <a:r>
                        <a:rPr b="0" i="0" lang="ru-RU" sz="1800">
                          <a:solidFill>
                            <a:srgbClr val="AFAFAF"/>
                          </a:solidFill>
                          <a:latin typeface="Arial"/>
                          <a:ea typeface="Arial"/>
                          <a:cs typeface="Arial"/>
                          <a:sym typeface="Arial"/>
                        </a:rPr>
                        <a:t>03</a:t>
                      </a:r>
                      <a:endParaRPr/>
                    </a:p>
                    <a:p>
                      <a:pPr indent="0" lvl="0" marL="0" marR="0" rtl="0" algn="r">
                        <a:spcBef>
                          <a:spcPts val="0"/>
                        </a:spcBef>
                        <a:spcAft>
                          <a:spcPts val="0"/>
                        </a:spcAft>
                        <a:buNone/>
                      </a:pPr>
                      <a:r>
                        <a:rPr b="0" i="0" lang="ru-RU" sz="1800">
                          <a:solidFill>
                            <a:srgbClr val="AFAFAF"/>
                          </a:solidFill>
                          <a:latin typeface="Arial"/>
                          <a:ea typeface="Arial"/>
                          <a:cs typeface="Arial"/>
                          <a:sym typeface="Arial"/>
                        </a:rPr>
                        <a:t>04</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ru-RU" sz="1800">
                          <a:latin typeface="Arial"/>
                          <a:ea typeface="Arial"/>
                          <a:cs typeface="Arial"/>
                          <a:sym typeface="Arial"/>
                        </a:rPr>
                        <a:t>...</a:t>
                      </a:r>
                      <a:endParaRPr/>
                    </a:p>
                    <a:p>
                      <a:pPr indent="0" lvl="0" marL="0" marR="0" rtl="0" algn="l">
                        <a:spcBef>
                          <a:spcPts val="0"/>
                        </a:spcBef>
                        <a:spcAft>
                          <a:spcPts val="0"/>
                        </a:spcAft>
                        <a:buNone/>
                      </a:pPr>
                      <a:r>
                        <a:rPr b="0" i="0" lang="ru-RU" sz="1800">
                          <a:latin typeface="Arial"/>
                          <a:ea typeface="Arial"/>
                          <a:cs typeface="Arial"/>
                          <a:sym typeface="Arial"/>
                        </a:rPr>
                        <a:t>jQuery(".widget-area [href^='</a:t>
                      </a:r>
                      <a:r>
                        <a:rPr b="0" i="0" lang="ru-RU" sz="1800" u="sng" strike="noStrike">
                          <a:solidFill>
                            <a:schemeClr val="hlink"/>
                          </a:solidFill>
                          <a:latin typeface="Arial"/>
                          <a:ea typeface="Arial"/>
                          <a:cs typeface="Arial"/>
                          <a:sym typeface="Arial"/>
                          <a:hlinkClick r:id="rId3"/>
                        </a:rPr>
                        <a:t>http://localhost</a:t>
                      </a:r>
                      <a:r>
                        <a:rPr b="0" i="0" lang="ru-RU" sz="1800">
                          <a:latin typeface="Arial"/>
                          <a:ea typeface="Arial"/>
                          <a:cs typeface="Arial"/>
                          <a:sym typeface="Arial"/>
                        </a:rPr>
                        <a:t>']").css("background", </a:t>
                      </a:r>
                      <a:endParaRPr/>
                    </a:p>
                    <a:p>
                      <a:pPr indent="0" lvl="0" marL="0" marR="0" rtl="0" algn="l">
                        <a:spcBef>
                          <a:spcPts val="0"/>
                        </a:spcBef>
                        <a:spcAft>
                          <a:spcPts val="0"/>
                        </a:spcAft>
                        <a:buNone/>
                      </a:pPr>
                      <a:r>
                        <a:rPr b="0" i="0" lang="ru-RU" sz="1800">
                          <a:latin typeface="Arial"/>
                          <a:ea typeface="Arial"/>
                          <a:cs typeface="Arial"/>
                          <a:sym typeface="Arial"/>
                        </a:rPr>
                        <a:t>"#f60");</a:t>
                      </a:r>
                      <a:endParaRPr/>
                    </a:p>
                    <a:p>
                      <a:pPr indent="0" lvl="0" marL="0" marR="0" rtl="0" algn="l">
                        <a:spcBef>
                          <a:spcPts val="0"/>
                        </a:spcBef>
                        <a:spcAft>
                          <a:spcPts val="0"/>
                        </a:spcAft>
                        <a:buNone/>
                      </a:pPr>
                      <a:r>
                        <a:rPr b="0" i="0" lang="ru-RU" sz="1800">
                          <a:latin typeface="Arial"/>
                          <a:ea typeface="Arial"/>
                          <a:cs typeface="Arial"/>
                          <a:sym typeface="Arial"/>
                        </a:rPr>
                        <a:t>...</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616" name="Google Shape;616;p93"/>
          <p:cNvSpPr/>
          <p:nvPr/>
        </p:nvSpPr>
        <p:spPr>
          <a:xfrm>
            <a:off x="210208" y="4124206"/>
            <a:ext cx="11519336" cy="92333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333333"/>
              </a:buClr>
              <a:buSzPts val="2000"/>
              <a:buFont typeface="Calibri"/>
              <a:buNone/>
            </a:pPr>
            <a:r>
              <a:rPr b="0" i="0" lang="ru-RU" sz="2000" u="none" cap="none" strike="noStrike">
                <a:solidFill>
                  <a:srgbClr val="333333"/>
                </a:solidFill>
                <a:latin typeface="Calibri"/>
                <a:ea typeface="Calibri"/>
                <a:cs typeface="Calibri"/>
                <a:sym typeface="Calibri"/>
              </a:rPr>
              <a:t>Пример, приведенный ниже, иллюстрирует использование фильтров атрибутов. В данном случае мы задаем определенное представление всем локальным ссылкам, расположенным в сайдбаре:</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graphicFrame>
        <p:nvGraphicFramePr>
          <p:cNvPr id="621" name="Google Shape;621;p94"/>
          <p:cNvGraphicFramePr/>
          <p:nvPr/>
        </p:nvGraphicFramePr>
        <p:xfrm>
          <a:off x="203200" y="845982"/>
          <a:ext cx="3000000" cy="3000000"/>
        </p:xfrm>
        <a:graphic>
          <a:graphicData uri="http://schemas.openxmlformats.org/drawingml/2006/table">
            <a:tbl>
              <a:tblPr>
                <a:noFill/>
                <a:tableStyleId>{54B76BD6-8257-48D7-A4BE-0486B15100D5}</a:tableStyleId>
              </a:tblPr>
              <a:tblGrid>
                <a:gridCol w="2351200"/>
                <a:gridCol w="3231925"/>
                <a:gridCol w="5864775"/>
              </a:tblGrid>
              <a:tr h="698300">
                <a:tc>
                  <a:txBody>
                    <a:bodyPr/>
                    <a:lstStyle/>
                    <a:p>
                      <a:pPr indent="0" lvl="0" marL="0" marR="0" rtl="0" algn="l">
                        <a:spcBef>
                          <a:spcPts val="0"/>
                        </a:spcBef>
                        <a:spcAft>
                          <a:spcPts val="0"/>
                        </a:spcAft>
                        <a:buNone/>
                      </a:pPr>
                      <a:r>
                        <a:rPr lang="ru-RU" sz="1800"/>
                        <a:t>[attribute]</a:t>
                      </a:r>
                      <a:endParaRPr/>
                    </a:p>
                  </a:txBody>
                  <a:tcPr marT="45725" marB="45725" marR="45725" marL="457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ru-RU" sz="1800"/>
                        <a:t>jQuery(«div [href]») .css(«background», «#f60»);</a:t>
                      </a:r>
                      <a:endParaRPr/>
                    </a:p>
                  </a:txBody>
                  <a:tcPr marT="45725" marB="45725" marR="45725" marL="457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ru-RU" sz="1800"/>
                        <a:t>Фильтр по заданным атрибутам вне зависимости от их значения</a:t>
                      </a:r>
                      <a:endParaRPr/>
                    </a:p>
                  </a:txBody>
                  <a:tcPr marT="45725" marB="45725" marR="45725" marL="457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825825">
                <a:tc>
                  <a:txBody>
                    <a:bodyPr/>
                    <a:lstStyle/>
                    <a:p>
                      <a:pPr indent="0" lvl="0" marL="0" marR="0" rtl="0" algn="l">
                        <a:spcBef>
                          <a:spcPts val="0"/>
                        </a:spcBef>
                        <a:spcAft>
                          <a:spcPts val="0"/>
                        </a:spcAft>
                        <a:buNone/>
                      </a:pPr>
                      <a:r>
                        <a:rPr lang="ru-RU" sz="1800"/>
                        <a:t>[attribute=value]</a:t>
                      </a:r>
                      <a:endParaRPr/>
                    </a:p>
                  </a:txBody>
                  <a:tcPr marT="45725" marB="45725" marR="45725" marL="457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ru-RU" sz="1800"/>
                        <a:t>jQuery(«div [class=’entry’]») .css(«background», «#f60»);</a:t>
                      </a:r>
                      <a:endParaRPr/>
                    </a:p>
                  </a:txBody>
                  <a:tcPr marT="45725" marB="45725" marR="45725" marL="457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ru-RU" sz="1800"/>
                        <a:t>Фильтр по заданным атрибутам, имеющим конкретное значение</a:t>
                      </a:r>
                      <a:endParaRPr/>
                    </a:p>
                  </a:txBody>
                  <a:tcPr marT="45725" marB="45725" marR="45725" marL="457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825825">
                <a:tc>
                  <a:txBody>
                    <a:bodyPr/>
                    <a:lstStyle/>
                    <a:p>
                      <a:pPr indent="0" lvl="0" marL="0" marR="0" rtl="0" algn="l">
                        <a:spcBef>
                          <a:spcPts val="0"/>
                        </a:spcBef>
                        <a:spcAft>
                          <a:spcPts val="0"/>
                        </a:spcAft>
                        <a:buNone/>
                      </a:pPr>
                      <a:r>
                        <a:rPr lang="ru-RU" sz="1800"/>
                        <a:t>[attribute!=value]</a:t>
                      </a:r>
                      <a:endParaRPr/>
                    </a:p>
                  </a:txBody>
                  <a:tcPr marT="45725" marB="45725" marR="45725" marL="457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ru-RU" sz="1800"/>
                        <a:t>jQuery(«div [class!=’entry’]») .css(«background», «#f60»);</a:t>
                      </a:r>
                      <a:endParaRPr/>
                    </a:p>
                  </a:txBody>
                  <a:tcPr marT="45725" marB="45725" marR="45725" marL="457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ru-RU" sz="1800"/>
                        <a:t>Фильтр по заданным атрибутам, не имеющим конкретное значение</a:t>
                      </a:r>
                      <a:endParaRPr/>
                    </a:p>
                  </a:txBody>
                  <a:tcPr marT="45725" marB="45725" marR="45725" marL="457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80850">
                <a:tc>
                  <a:txBody>
                    <a:bodyPr/>
                    <a:lstStyle/>
                    <a:p>
                      <a:pPr indent="0" lvl="0" marL="0" marR="0" rtl="0" algn="l">
                        <a:spcBef>
                          <a:spcPts val="0"/>
                        </a:spcBef>
                        <a:spcAft>
                          <a:spcPts val="0"/>
                        </a:spcAft>
                        <a:buNone/>
                      </a:pPr>
                      <a:r>
                        <a:rPr lang="ru-RU" sz="1800"/>
                        <a:t>[attribute^=value]</a:t>
                      </a:r>
                      <a:endParaRPr/>
                    </a:p>
                  </a:txBody>
                  <a:tcPr marT="45725" marB="45725" marR="45725" marL="457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ru-RU" sz="1800"/>
                        <a:t>jQuery(«div [href^=’http://’]») .css(«background», «#f60»);</a:t>
                      </a:r>
                      <a:endParaRPr/>
                    </a:p>
                  </a:txBody>
                  <a:tcPr marT="45725" marB="45725" marR="45725" marL="457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ru-RU" sz="1800"/>
                        <a:t>Фильтр по заданным атрибутам, значение которых начинается с определенной строки</a:t>
                      </a:r>
                      <a:endParaRPr/>
                    </a:p>
                  </a:txBody>
                  <a:tcPr marT="45725" marB="45725" marR="45725" marL="457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80850">
                <a:tc>
                  <a:txBody>
                    <a:bodyPr/>
                    <a:lstStyle/>
                    <a:p>
                      <a:pPr indent="0" lvl="0" marL="0" marR="0" rtl="0" algn="l">
                        <a:spcBef>
                          <a:spcPts val="0"/>
                        </a:spcBef>
                        <a:spcAft>
                          <a:spcPts val="0"/>
                        </a:spcAft>
                        <a:buNone/>
                      </a:pPr>
                      <a:r>
                        <a:rPr lang="ru-RU" sz="1800"/>
                        <a:t>[attribute$=value]</a:t>
                      </a:r>
                      <a:endParaRPr/>
                    </a:p>
                  </a:txBody>
                  <a:tcPr marT="45725" marB="45725" marR="45725" marL="457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ru-RU" sz="1800"/>
                        <a:t>jQuery(«div [href$=’/’]») .css(«background», «#f60»);</a:t>
                      </a:r>
                      <a:endParaRPr/>
                    </a:p>
                  </a:txBody>
                  <a:tcPr marT="45725" marB="45725" marR="45725" marL="457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ru-RU" sz="1800"/>
                        <a:t>Фильтр по заданным атрибутам, значение которых заканчивается определенной строкой</a:t>
                      </a:r>
                      <a:endParaRPr/>
                    </a:p>
                  </a:txBody>
                  <a:tcPr marT="45725" marB="45725" marR="45725" marL="457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208375">
                <a:tc>
                  <a:txBody>
                    <a:bodyPr/>
                    <a:lstStyle/>
                    <a:p>
                      <a:pPr indent="0" lvl="0" marL="0" marR="0" rtl="0" algn="l">
                        <a:spcBef>
                          <a:spcPts val="0"/>
                        </a:spcBef>
                        <a:spcAft>
                          <a:spcPts val="0"/>
                        </a:spcAft>
                        <a:buNone/>
                      </a:pPr>
                      <a:r>
                        <a:rPr lang="ru-RU" sz="1800"/>
                        <a:t>[attribute*=value]</a:t>
                      </a:r>
                      <a:endParaRPr/>
                    </a:p>
                  </a:txBody>
                  <a:tcPr marT="45725" marB="45725" marR="45725" marL="457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ru-RU" sz="1800"/>
                        <a:t>jQuery(«div [href*=’page_id’]»).css(«background», «#f60»);</a:t>
                      </a:r>
                      <a:endParaRPr/>
                    </a:p>
                  </a:txBody>
                  <a:tcPr marT="45725" marB="45725" marR="45725" marL="457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ru-RU" sz="1800"/>
                        <a:t>Фильтр по заданным атрибутам, значение которых содержит в себе определенную строку</a:t>
                      </a:r>
                      <a:endParaRPr/>
                    </a:p>
                  </a:txBody>
                  <a:tcPr marT="45725" marB="45725" marR="45725" marL="457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622" name="Google Shape;622;p94"/>
          <p:cNvSpPr/>
          <p:nvPr/>
        </p:nvSpPr>
        <p:spPr>
          <a:xfrm>
            <a:off x="203200" y="215039"/>
            <a:ext cx="11100676" cy="70788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333333"/>
              </a:buClr>
              <a:buSzPts val="2000"/>
              <a:buFont typeface="Roboto"/>
              <a:buNone/>
            </a:pPr>
            <a:r>
              <a:rPr b="0" i="0" lang="ru-RU" sz="2000" u="none" cap="none" strike="noStrike">
                <a:solidFill>
                  <a:srgbClr val="333333"/>
                </a:solidFill>
                <a:latin typeface="Roboto"/>
                <a:ea typeface="Roboto"/>
                <a:cs typeface="Roboto"/>
                <a:sym typeface="Roboto"/>
              </a:rPr>
              <a:t>Все действия с атрибутами можно представить следующей таблицей:</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95"/>
          <p:cNvSpPr txBox="1"/>
          <p:nvPr/>
        </p:nvSpPr>
        <p:spPr>
          <a:xfrm>
            <a:off x="1233651" y="313551"/>
            <a:ext cx="10038693" cy="595932"/>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Clr>
                <a:srgbClr val="FF0000"/>
              </a:buClr>
              <a:buSzPts val="3200"/>
              <a:buFont typeface="Calibri"/>
              <a:buNone/>
            </a:pPr>
            <a:r>
              <a:rPr b="1" i="1" lang="ru-RU" sz="3200" u="none" cap="none" strike="noStrike">
                <a:solidFill>
                  <a:srgbClr val="FF0000"/>
                </a:solidFill>
                <a:latin typeface="Calibri"/>
                <a:ea typeface="Calibri"/>
                <a:cs typeface="Calibri"/>
                <a:sym typeface="Calibri"/>
              </a:rPr>
              <a:t>43) Изложить сущность технологии XML.</a:t>
            </a:r>
            <a:endParaRPr/>
          </a:p>
        </p:txBody>
      </p:sp>
      <p:sp>
        <p:nvSpPr>
          <p:cNvPr id="628" name="Google Shape;628;p95"/>
          <p:cNvSpPr txBox="1"/>
          <p:nvPr/>
        </p:nvSpPr>
        <p:spPr>
          <a:xfrm>
            <a:off x="239110" y="1028343"/>
            <a:ext cx="11713779"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000">
                <a:solidFill>
                  <a:schemeClr val="dk1"/>
                </a:solidFill>
                <a:latin typeface="Calibri"/>
                <a:ea typeface="Calibri"/>
                <a:cs typeface="Calibri"/>
                <a:sym typeface="Calibri"/>
              </a:rPr>
              <a:t>XML (Extensible Markup Language – расширяемый язык разметки) является инструментарием для хранения данных, конфигурируемым  транспортным средством для информации любого рода, развивающимся и открытым стандартом, воспринятым всеми – от банкира до вебмастера. </a:t>
            </a:r>
            <a:endParaRPr/>
          </a:p>
          <a:p>
            <a:pPr indent="0" lvl="0" marL="0" marR="0" rtl="0" algn="l">
              <a:spcBef>
                <a:spcPts val="0"/>
              </a:spcBef>
              <a:spcAft>
                <a:spcPts val="0"/>
              </a:spcAft>
              <a:buNone/>
            </a:pPr>
            <a:r>
              <a:rPr lang="ru-RU" sz="2000">
                <a:solidFill>
                  <a:schemeClr val="dk1"/>
                </a:solidFill>
                <a:latin typeface="Calibri"/>
                <a:ea typeface="Calibri"/>
                <a:cs typeface="Calibri"/>
                <a:sym typeface="Calibri"/>
              </a:rPr>
              <a:t>Краткий перечень возможностей XML :</a:t>
            </a:r>
            <a:endParaRPr/>
          </a:p>
          <a:p>
            <a:pPr indent="0" lvl="0" marL="0" marR="0" rtl="0" algn="l">
              <a:spcBef>
                <a:spcPts val="0"/>
              </a:spcBef>
              <a:spcAft>
                <a:spcPts val="0"/>
              </a:spcAft>
              <a:buNone/>
            </a:pPr>
            <a:r>
              <a:rPr lang="ru-RU" sz="2000">
                <a:solidFill>
                  <a:schemeClr val="dk1"/>
                </a:solidFill>
                <a:latin typeface="Calibri"/>
                <a:ea typeface="Calibri"/>
                <a:cs typeface="Calibri"/>
                <a:sym typeface="Calibri"/>
              </a:rPr>
              <a:t>• XML позволяет хранить и упорядочивать информацию почти любого рода в формате, приспособленном к потребностям пользователя.</a:t>
            </a:r>
            <a:endParaRPr/>
          </a:p>
          <a:p>
            <a:pPr indent="0" lvl="0" marL="0" marR="0" rtl="0" algn="l">
              <a:spcBef>
                <a:spcPts val="0"/>
              </a:spcBef>
              <a:spcAft>
                <a:spcPts val="0"/>
              </a:spcAft>
              <a:buNone/>
            </a:pPr>
            <a:r>
              <a:rPr lang="ru-RU" sz="2000">
                <a:solidFill>
                  <a:schemeClr val="dk1"/>
                </a:solidFill>
                <a:latin typeface="Calibri"/>
                <a:ea typeface="Calibri"/>
                <a:cs typeface="Calibri"/>
                <a:sym typeface="Calibri"/>
              </a:rPr>
              <a:t>• Будучи открытым стандартом, XML не связан с судьбой какой либо отдельной компании или с конкретным программным обеспечением.</a:t>
            </a:r>
            <a:endParaRPr/>
          </a:p>
          <a:p>
            <a:pPr indent="0" lvl="0" marL="0" marR="0" rtl="0" algn="l">
              <a:spcBef>
                <a:spcPts val="0"/>
              </a:spcBef>
              <a:spcAft>
                <a:spcPts val="0"/>
              </a:spcAft>
              <a:buNone/>
            </a:pPr>
            <a:r>
              <a:rPr lang="ru-RU" sz="2000">
                <a:solidFill>
                  <a:schemeClr val="dk1"/>
                </a:solidFill>
                <a:latin typeface="Calibri"/>
                <a:ea typeface="Calibri"/>
                <a:cs typeface="Calibri"/>
                <a:sym typeface="Calibri"/>
              </a:rPr>
              <a:t>• Используя Unicode в качестве стандартного набора символов, XML поддерживает внушительное число различных систем письма и символов, от скандинавских рунических символов до китайских идеографов Хань.</a:t>
            </a:r>
            <a:endParaRPr/>
          </a:p>
          <a:p>
            <a:pPr indent="0" lvl="0" marL="0" marR="0" rtl="0" algn="l">
              <a:spcBef>
                <a:spcPts val="0"/>
              </a:spcBef>
              <a:spcAft>
                <a:spcPts val="0"/>
              </a:spcAft>
              <a:buNone/>
            </a:pPr>
            <a:r>
              <a:rPr lang="ru-RU" sz="2000">
                <a:solidFill>
                  <a:schemeClr val="dk1"/>
                </a:solidFill>
                <a:latin typeface="Calibri"/>
                <a:ea typeface="Calibri"/>
                <a:cs typeface="Calibri"/>
                <a:sym typeface="Calibri"/>
              </a:rPr>
              <a:t>• XML предоставляет несколько способов проверки качества документа путем применения синтаксических правил, внутренней проверки ссылок, сравнения с моделями документов и типов данных.</a:t>
            </a:r>
            <a:endParaRPr/>
          </a:p>
          <a:p>
            <a:pPr indent="0" lvl="0" marL="0" marR="0" rtl="0" algn="l">
              <a:spcBef>
                <a:spcPts val="0"/>
              </a:spcBef>
              <a:spcAft>
                <a:spcPts val="0"/>
              </a:spcAft>
              <a:buNone/>
            </a:pPr>
            <a:r>
              <a:rPr lang="ru-RU" sz="2000">
                <a:solidFill>
                  <a:schemeClr val="dk1"/>
                </a:solidFill>
                <a:latin typeface="Calibri"/>
                <a:ea typeface="Calibri"/>
                <a:cs typeface="Calibri"/>
                <a:sym typeface="Calibri"/>
              </a:rPr>
              <a:t>• Благодаря простому и понятному синтаксису, а также однозначной структуре, XML легко читается и анализируется, как человеком, так и программами. </a:t>
            </a:r>
            <a:endParaRPr/>
          </a:p>
          <a:p>
            <a:pPr indent="0" lvl="0" marL="0" marR="0" rtl="0" algn="l">
              <a:spcBef>
                <a:spcPts val="0"/>
              </a:spcBef>
              <a:spcAft>
                <a:spcPts val="0"/>
              </a:spcAft>
              <a:buNone/>
            </a:pPr>
            <a:r>
              <a:rPr lang="ru-RU" sz="2000">
                <a:solidFill>
                  <a:schemeClr val="dk1"/>
                </a:solidFill>
                <a:latin typeface="Calibri"/>
                <a:ea typeface="Calibri"/>
                <a:cs typeface="Calibri"/>
                <a:sym typeface="Calibri"/>
              </a:rPr>
              <a:t>• XML легко сочетается с таблицами стилей для создания документов, оформленных в любом требуемом стиле. Чистота информационной структуры не служит помехой изменениям оформления.</a:t>
            </a:r>
            <a:endParaRPr sz="2000">
              <a:solidFill>
                <a:schemeClr val="dk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96"/>
          <p:cNvSpPr txBox="1"/>
          <p:nvPr/>
        </p:nvSpPr>
        <p:spPr>
          <a:xfrm>
            <a:off x="1155480" y="0"/>
            <a:ext cx="9881038" cy="595932"/>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Clr>
                <a:srgbClr val="FF0000"/>
              </a:buClr>
              <a:buSzPts val="3200"/>
              <a:buFont typeface="Calibri"/>
              <a:buNone/>
            </a:pPr>
            <a:r>
              <a:rPr b="1" i="1" lang="ru-RU" sz="3200" u="none" cap="none" strike="noStrike">
                <a:solidFill>
                  <a:srgbClr val="FF0000"/>
                </a:solidFill>
                <a:latin typeface="Calibri"/>
                <a:ea typeface="Calibri"/>
                <a:cs typeface="Calibri"/>
                <a:sym typeface="Calibri"/>
              </a:rPr>
              <a:t>44) Охарактеризовать назначение технологии XML.</a:t>
            </a:r>
            <a:endParaRPr/>
          </a:p>
        </p:txBody>
      </p:sp>
      <p:sp>
        <p:nvSpPr>
          <p:cNvPr id="634" name="Google Shape;634;p96"/>
          <p:cNvSpPr txBox="1"/>
          <p:nvPr/>
        </p:nvSpPr>
        <p:spPr>
          <a:xfrm>
            <a:off x="141890" y="721875"/>
            <a:ext cx="11918731" cy="59093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1800">
                <a:solidFill>
                  <a:schemeClr val="dk1"/>
                </a:solidFill>
                <a:latin typeface="Calibri"/>
                <a:ea typeface="Calibri"/>
                <a:cs typeface="Calibri"/>
                <a:sym typeface="Calibri"/>
              </a:rPr>
              <a:t>Традиционная обработка данных</a:t>
            </a:r>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Перечисленные выше возможности позволяют рассматривать XML как платформо-независимый стандарт хранения и представления информации, который в сочетании с другими современными технологиями (в частности, с технологиями Java) способен стать основой для создания любых машинно-независимых приложений, в т. ч. для обмена данными между сервером и клиентом. Кроме того, активно разрабатываемые сегодня языки запросов на базе XML могут составить серьезную конкуренцию языку SQL.</a:t>
            </a:r>
            <a:endParaRPr/>
          </a:p>
          <a:p>
            <a:pPr indent="0" lvl="0" marL="0" marR="0" rtl="0" algn="l">
              <a:spcBef>
                <a:spcPts val="0"/>
              </a:spcBef>
              <a:spcAft>
                <a:spcPts val="0"/>
              </a:spcAft>
              <a:buNone/>
            </a:pPr>
            <a:r>
              <a:rPr b="1" lang="ru-RU" sz="1800">
                <a:solidFill>
                  <a:schemeClr val="dk1"/>
                </a:solidFill>
                <a:latin typeface="Calibri"/>
                <a:ea typeface="Calibri"/>
                <a:cs typeface="Calibri"/>
                <a:sym typeface="Calibri"/>
              </a:rPr>
              <a:t>Программирование, управляемое документом</a:t>
            </a:r>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XML-документы могут служить контейнерами для построения приложений из существующих интерфейсов и компонентов. В этом случае документ состоит из ссылок на компоненты пользовательского интерфейса и модули обработки данных, которые связываются в процессе отображения страницы на экране.</a:t>
            </a:r>
            <a:endParaRPr/>
          </a:p>
          <a:p>
            <a:pPr indent="0" lvl="0" marL="0" marR="0" rtl="0" algn="l">
              <a:spcBef>
                <a:spcPts val="0"/>
              </a:spcBef>
              <a:spcAft>
                <a:spcPts val="0"/>
              </a:spcAft>
              <a:buNone/>
            </a:pPr>
            <a:r>
              <a:rPr b="1" lang="ru-RU" sz="1800">
                <a:solidFill>
                  <a:schemeClr val="dk1"/>
                </a:solidFill>
                <a:latin typeface="Calibri"/>
                <a:ea typeface="Calibri"/>
                <a:cs typeface="Calibri"/>
                <a:sym typeface="Calibri"/>
              </a:rPr>
              <a:t>Архивирование компонентов</a:t>
            </a:r>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Современное программирование базируется на использовании компонентов, которые в идеале должны легко собираться в единое целое с помощью несложного дополнительного кодирования. Основой для этого служит архивирование компонентов, которое, в свою очередь, требует единообразного подхода к их хранению и последующему использованию. Есть все основания полагать, что в ближайшем будущем XML-документы окажутся альтернативой распространенному сегодня хранению компонентов в виде двоичных модулей.</a:t>
            </a:r>
            <a:endParaRPr/>
          </a:p>
          <a:p>
            <a:pPr indent="0" lvl="0" marL="0" marR="0" rtl="0" algn="l">
              <a:spcBef>
                <a:spcPts val="0"/>
              </a:spcBef>
              <a:spcAft>
                <a:spcPts val="0"/>
              </a:spcAft>
              <a:buNone/>
            </a:pPr>
            <a:r>
              <a:rPr b="1" lang="ru-RU" sz="1800">
                <a:solidFill>
                  <a:schemeClr val="dk1"/>
                </a:solidFill>
                <a:latin typeface="Calibri"/>
                <a:ea typeface="Calibri"/>
                <a:cs typeface="Calibri"/>
                <a:sym typeface="Calibri"/>
              </a:rPr>
              <a:t>Внедрение данных</a:t>
            </a:r>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После того, как определена структура данных XML, принципиально несложно написать генератор кода, обрабатывающего эти данные. По мере развития подобных программных средств вся рутинная обработка данных (включая проверку их правильности, представление в нужном формате и т. п.) может быть автоматизирована, позволяя разработчикам сосредоточиться на нестандартных частях создаваемого продукта.</a:t>
            </a:r>
            <a:endParaRPr sz="1800">
              <a:solidFill>
                <a:schemeClr val="dk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7"/>
          <p:cNvSpPr txBox="1"/>
          <p:nvPr/>
        </p:nvSpPr>
        <p:spPr>
          <a:xfrm>
            <a:off x="1107527" y="142786"/>
            <a:ext cx="10227880" cy="595932"/>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Clr>
                <a:srgbClr val="FF0000"/>
              </a:buClr>
              <a:buSzPts val="3200"/>
              <a:buFont typeface="Calibri"/>
              <a:buNone/>
            </a:pPr>
            <a:r>
              <a:rPr b="1" i="1" lang="ru-RU" sz="3200" u="none" cap="none" strike="noStrike">
                <a:solidFill>
                  <a:srgbClr val="FF0000"/>
                </a:solidFill>
                <a:latin typeface="Calibri"/>
                <a:ea typeface="Calibri"/>
                <a:cs typeface="Calibri"/>
                <a:sym typeface="Calibri"/>
              </a:rPr>
              <a:t>45) Изложить структуру XML-документа. </a:t>
            </a:r>
            <a:endParaRPr/>
          </a:p>
        </p:txBody>
      </p:sp>
      <p:sp>
        <p:nvSpPr>
          <p:cNvPr id="640" name="Google Shape;640;p97"/>
          <p:cNvSpPr txBox="1"/>
          <p:nvPr/>
        </p:nvSpPr>
        <p:spPr>
          <a:xfrm>
            <a:off x="128752" y="612844"/>
            <a:ext cx="11934496"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XML-документ состоит из деклараций, элементов, комментариев, специальных символов и директив. Все эти составляющие документа описаны в данной главе.</a:t>
            </a:r>
            <a:endParaRPr/>
          </a:p>
          <a:p>
            <a:pPr indent="0" lvl="0" marL="0" marR="0" rtl="0" algn="l">
              <a:spcBef>
                <a:spcPts val="0"/>
              </a:spcBef>
              <a:spcAft>
                <a:spcPts val="0"/>
              </a:spcAft>
              <a:buNone/>
            </a:pPr>
            <a:r>
              <a:rPr b="1" lang="ru-RU" sz="1800">
                <a:solidFill>
                  <a:schemeClr val="dk1"/>
                </a:solidFill>
                <a:latin typeface="Calibri"/>
                <a:ea typeface="Calibri"/>
                <a:cs typeface="Calibri"/>
                <a:sym typeface="Calibri"/>
              </a:rPr>
              <a:t>Элементы и атрибуты</a:t>
            </a:r>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XML — это теговый язык разметки документов. Иными словами, любой документ на языке XML представляет собой набор элементов, причем начало и конец каждого элемента обозначается специальными пометками, называемыми тегами.</a:t>
            </a:r>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Элемент состоит из трех частей: начального тега, содержимого и конечного тега. Тег — это текст, заключенный в угловые скобки "&lt;" и "&gt;". Конечный тег имеет то же имя, что начальный тег, но начинается с косой черты "/". Пример XML-элемента:</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&lt;author&gt;Сергей Довлатов&lt;/author&gt;</a:t>
            </a:r>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Имена элементов зависят от регистра, т. е. &lt;author&gt;, &lt;Author&gt; и &lt;AUTHOR&gt; — это имена различных элементов. Наличие закрывающего тега всегда обязательно. Если тег является пустым, т. е. не имеет содержимого и закрывающего тега, то он имеет специальную форму:</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&lt;элемент/&gt;</a:t>
            </a:r>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Любой элемент может иметь атрибуты, содержащие дополнительную информацию об элементе. Атрибуты всегда включаются в начальный тег элемента и имеют вид:</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имя_атрибута="значение_атрибута"</a:t>
            </a:r>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Аттрибут обязан иметь значение, которое всегда должно быть заключено в одинарные или двойные кавычки. Имена атрибутов также зависят от регистра. Пример элемента, имеющего атрибут:</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&lt;author country="USA"&gt;Сергей Довлатов&lt;/author&gt;</a:t>
            </a:r>
            <a:endParaRPr i="1" sz="1800">
              <a:solidFill>
                <a:schemeClr val="dk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98"/>
          <p:cNvSpPr txBox="1"/>
          <p:nvPr/>
        </p:nvSpPr>
        <p:spPr>
          <a:xfrm>
            <a:off x="177360" y="154460"/>
            <a:ext cx="11631011"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Элементы должны либо следовать друг за другом, либо быть вложены один в другой:</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&lt;books&gt;</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&lt;book isbn="5887821192"&gt;</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&lt;title&gt;Часть речи&lt;/title&gt;</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&lt;author&gt;Бродский, Иосиф&lt;/author&gt;</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&lt;present/&gt;</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&lt;/book&gt;</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&lt;book isbn="0345374827"&gt;</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&lt;title&gt;Марш одиноких&lt;/title&gt;</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&lt;author&gt;Довлатов, Сергей&lt;/author&gt;</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&lt;present/&gt;</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&lt;/book&gt;</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&lt;/books&gt;</a:t>
            </a:r>
            <a:endParaRPr i="1" sz="1800">
              <a:solidFill>
                <a:schemeClr val="dk1"/>
              </a:solidFill>
              <a:latin typeface="Calibri"/>
              <a:ea typeface="Calibri"/>
              <a:cs typeface="Calibri"/>
              <a:sym typeface="Calibri"/>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Здесь элемент </a:t>
            </a:r>
            <a:r>
              <a:rPr i="1" lang="ru-RU" sz="1800">
                <a:solidFill>
                  <a:schemeClr val="dk1"/>
                </a:solidFill>
                <a:latin typeface="Calibri"/>
                <a:ea typeface="Calibri"/>
                <a:cs typeface="Calibri"/>
                <a:sym typeface="Calibri"/>
              </a:rPr>
              <a:t>books</a:t>
            </a:r>
            <a:r>
              <a:rPr lang="ru-RU" sz="1800">
                <a:solidFill>
                  <a:schemeClr val="dk1"/>
                </a:solidFill>
                <a:latin typeface="Calibri"/>
                <a:ea typeface="Calibri"/>
                <a:cs typeface="Calibri"/>
                <a:sym typeface="Calibri"/>
              </a:rPr>
              <a:t> (книги) содержит два вложенных элемента </a:t>
            </a:r>
            <a:r>
              <a:rPr i="1" lang="ru-RU" sz="1800">
                <a:solidFill>
                  <a:schemeClr val="dk1"/>
                </a:solidFill>
                <a:latin typeface="Calibri"/>
                <a:ea typeface="Calibri"/>
                <a:cs typeface="Calibri"/>
                <a:sym typeface="Calibri"/>
              </a:rPr>
              <a:t>book</a:t>
            </a:r>
            <a:r>
              <a:rPr lang="ru-RU" sz="1800">
                <a:solidFill>
                  <a:schemeClr val="dk1"/>
                </a:solidFill>
                <a:latin typeface="Calibri"/>
                <a:ea typeface="Calibri"/>
                <a:cs typeface="Calibri"/>
                <a:sym typeface="Calibri"/>
              </a:rPr>
              <a:t> (книга), которые, в свою очередь, имеют атрибут </a:t>
            </a:r>
            <a:r>
              <a:rPr i="1" lang="ru-RU" sz="1800">
                <a:solidFill>
                  <a:schemeClr val="dk1"/>
                </a:solidFill>
                <a:latin typeface="Calibri"/>
                <a:ea typeface="Calibri"/>
                <a:cs typeface="Calibri"/>
                <a:sym typeface="Calibri"/>
              </a:rPr>
              <a:t>isbn </a:t>
            </a:r>
            <a:r>
              <a:rPr lang="ru-RU" sz="1800">
                <a:solidFill>
                  <a:schemeClr val="dk1"/>
                </a:solidFill>
                <a:latin typeface="Calibri"/>
                <a:ea typeface="Calibri"/>
                <a:cs typeface="Calibri"/>
                <a:sym typeface="Calibri"/>
              </a:rPr>
              <a:t>и содержат три последовательных элемента: </a:t>
            </a:r>
            <a:r>
              <a:rPr i="1" lang="ru-RU" sz="1800">
                <a:solidFill>
                  <a:schemeClr val="dk1"/>
                </a:solidFill>
                <a:latin typeface="Calibri"/>
                <a:ea typeface="Calibri"/>
                <a:cs typeface="Calibri"/>
                <a:sym typeface="Calibri"/>
              </a:rPr>
              <a:t>title </a:t>
            </a:r>
            <a:r>
              <a:rPr lang="ru-RU" sz="1800">
                <a:solidFill>
                  <a:schemeClr val="dk1"/>
                </a:solidFill>
                <a:latin typeface="Calibri"/>
                <a:ea typeface="Calibri"/>
                <a:cs typeface="Calibri"/>
                <a:sym typeface="Calibri"/>
              </a:rPr>
              <a:t>(название), author (автор) и present (есть в наличии), причем последний пуст, т. к. в данном случае соответствует логическому флажку.</a:t>
            </a:r>
            <a:endParaRPr sz="1800">
              <a:solidFill>
                <a:schemeClr val="dk1"/>
              </a:solidFill>
              <a:latin typeface="Calibri"/>
              <a:ea typeface="Calibri"/>
              <a:cs typeface="Calibri"/>
              <a:sym typeface="Calibri"/>
            </a:endParaRPr>
          </a:p>
        </p:txBody>
      </p:sp>
      <p:sp>
        <p:nvSpPr>
          <p:cNvPr id="646" name="Google Shape;646;p98"/>
          <p:cNvSpPr txBox="1"/>
          <p:nvPr/>
        </p:nvSpPr>
        <p:spPr>
          <a:xfrm>
            <a:off x="177360" y="4596364"/>
            <a:ext cx="1163101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1800">
                <a:solidFill>
                  <a:schemeClr val="dk1"/>
                </a:solidFill>
                <a:latin typeface="Calibri"/>
                <a:ea typeface="Calibri"/>
                <a:cs typeface="Calibri"/>
                <a:sym typeface="Calibri"/>
              </a:rPr>
              <a:t>Комментарии</a:t>
            </a:r>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XML-документы могут содержать комментарии, которые игнорируются приложением, обрабатывающим документ. Комментарии строятся по тем же правилам, что и в HTML:</a:t>
            </a:r>
            <a:endParaRPr/>
          </a:p>
          <a:p>
            <a:pPr indent="-285750" lvl="0" marL="285750" marR="0" rtl="0" algn="l">
              <a:spcBef>
                <a:spcPts val="0"/>
              </a:spcBef>
              <a:spcAft>
                <a:spcPts val="0"/>
              </a:spcAft>
              <a:buClr>
                <a:schemeClr val="dk1"/>
              </a:buClr>
              <a:buSzPts val="1800"/>
              <a:buFont typeface="Arial"/>
              <a:buChar char="•"/>
            </a:pPr>
            <a:r>
              <a:rPr lang="ru-RU" sz="1800">
                <a:solidFill>
                  <a:schemeClr val="dk1"/>
                </a:solidFill>
                <a:latin typeface="Calibri"/>
                <a:ea typeface="Calibri"/>
                <a:cs typeface="Calibri"/>
                <a:sym typeface="Calibri"/>
              </a:rPr>
              <a:t>начинайте комментарий с символов "&lt;!--",</a:t>
            </a:r>
            <a:endParaRPr/>
          </a:p>
          <a:p>
            <a:pPr indent="-285750" lvl="0" marL="285750" marR="0" rtl="0" algn="l">
              <a:spcBef>
                <a:spcPts val="0"/>
              </a:spcBef>
              <a:spcAft>
                <a:spcPts val="0"/>
              </a:spcAft>
              <a:buClr>
                <a:schemeClr val="dk1"/>
              </a:buClr>
              <a:buSzPts val="1800"/>
              <a:buFont typeface="Arial"/>
              <a:buChar char="•"/>
            </a:pPr>
            <a:r>
              <a:rPr lang="ru-RU" sz="1800">
                <a:solidFill>
                  <a:schemeClr val="dk1"/>
                </a:solidFill>
                <a:latin typeface="Calibri"/>
                <a:ea typeface="Calibri"/>
                <a:cs typeface="Calibri"/>
                <a:sym typeface="Calibri"/>
              </a:rPr>
              <a:t>завершайте комментарий символами "--&gt;",</a:t>
            </a:r>
            <a:endParaRPr/>
          </a:p>
          <a:p>
            <a:pPr indent="-285750" lvl="0" marL="285750" marR="0" rtl="0" algn="l">
              <a:spcBef>
                <a:spcPts val="0"/>
              </a:spcBef>
              <a:spcAft>
                <a:spcPts val="0"/>
              </a:spcAft>
              <a:buClr>
                <a:schemeClr val="dk1"/>
              </a:buClr>
              <a:buSzPts val="1800"/>
              <a:buFont typeface="Arial"/>
              <a:buChar char="•"/>
            </a:pPr>
            <a:r>
              <a:rPr lang="ru-RU" sz="1800">
                <a:solidFill>
                  <a:schemeClr val="dk1"/>
                </a:solidFill>
                <a:latin typeface="Calibri"/>
                <a:ea typeface="Calibri"/>
                <a:cs typeface="Calibri"/>
                <a:sym typeface="Calibri"/>
              </a:rPr>
              <a:t>не используйте внутри комментария символов "--".</a:t>
            </a:r>
            <a:endParaRPr sz="1800">
              <a:solidFill>
                <a:schemeClr val="dk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9"/>
          <p:cNvSpPr/>
          <p:nvPr/>
        </p:nvSpPr>
        <p:spPr>
          <a:xfrm>
            <a:off x="212149" y="197346"/>
            <a:ext cx="11767701" cy="646330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C4C4C"/>
              </a:buClr>
              <a:buSzPts val="1800"/>
              <a:buFont typeface="Arial"/>
              <a:buNone/>
            </a:pPr>
            <a:r>
              <a:rPr b="1" i="0" lang="ru-RU" sz="1800" u="none" cap="none" strike="noStrike">
                <a:solidFill>
                  <a:srgbClr val="4C4C4C"/>
                </a:solidFill>
                <a:latin typeface="Arial"/>
                <a:ea typeface="Arial"/>
                <a:cs typeface="Arial"/>
                <a:sym typeface="Arial"/>
              </a:rPr>
              <a:t>Имена и данные</a:t>
            </a:r>
            <a:endParaRPr/>
          </a:p>
          <a:p>
            <a:pPr indent="0" lvl="0" marL="0" marR="0" rtl="0" algn="l">
              <a:lnSpc>
                <a:spcPct val="100000"/>
              </a:lnSpc>
              <a:spcBef>
                <a:spcPts val="0"/>
              </a:spcBef>
              <a:spcAft>
                <a:spcPts val="0"/>
              </a:spcAft>
              <a:buClr>
                <a:srgbClr val="4C4C4C"/>
              </a:buClr>
              <a:buSzPts val="1800"/>
              <a:buFont typeface="Arial"/>
              <a:buNone/>
            </a:pPr>
            <a:r>
              <a:rPr b="0" i="0" lang="ru-RU" sz="1800" u="none" cap="none" strike="noStrike">
                <a:solidFill>
                  <a:srgbClr val="4C4C4C"/>
                </a:solidFill>
                <a:latin typeface="Arial"/>
                <a:ea typeface="Arial"/>
                <a:cs typeface="Arial"/>
                <a:sym typeface="Arial"/>
              </a:rPr>
              <a:t>Все </a:t>
            </a:r>
            <a:r>
              <a:rPr b="0" i="1" lang="ru-RU" sz="1800" u="none" cap="none" strike="noStrike">
                <a:solidFill>
                  <a:srgbClr val="4C4C4C"/>
                </a:solidFill>
                <a:latin typeface="Arial"/>
                <a:ea typeface="Arial"/>
                <a:cs typeface="Arial"/>
                <a:sym typeface="Arial"/>
              </a:rPr>
              <a:t>имена</a:t>
            </a:r>
            <a:r>
              <a:rPr b="0" i="0" lang="ru-RU" sz="1800" u="none" cap="none" strike="noStrike">
                <a:solidFill>
                  <a:srgbClr val="4C4C4C"/>
                </a:solidFill>
                <a:latin typeface="Arial"/>
                <a:ea typeface="Arial"/>
                <a:cs typeface="Arial"/>
                <a:sym typeface="Arial"/>
              </a:rPr>
              <a:t> элементов, атрибутов и разделов должны начинаться с буквы Unicode и состоять из букв, цифр, символов точки (.), подчеркивания (_) и дефиса (-). Единственное ограничение состоит в том, что они не должны начинаться с комбинации букв xml в любом регистре; подобные имена зарезервированы для будущих расширений языка. Существенно, что стандарт допускает использование в именах не только английских букв, но и любых других, хотя существующие XML-процессоры часто ограничены теми системами кодировок, которые в них заложены создателями. Поэтому мы в своих примерах пишем имена по-английски.</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C4C4C"/>
              </a:buClr>
              <a:buSzPts val="1800"/>
              <a:buFont typeface="Arial"/>
              <a:buNone/>
            </a:pPr>
            <a:r>
              <a:rPr b="0" i="1" lang="ru-RU" sz="1800" u="none" cap="none" strike="noStrike">
                <a:solidFill>
                  <a:srgbClr val="4C4C4C"/>
                </a:solidFill>
                <a:latin typeface="Arial"/>
                <a:ea typeface="Arial"/>
                <a:cs typeface="Arial"/>
                <a:sym typeface="Arial"/>
              </a:rPr>
              <a:t>Данные</a:t>
            </a:r>
            <a:r>
              <a:rPr b="0" i="0" lang="ru-RU" sz="1800" u="none" cap="none" strike="noStrike">
                <a:solidFill>
                  <a:srgbClr val="4C4C4C"/>
                </a:solidFill>
                <a:latin typeface="Arial"/>
                <a:ea typeface="Arial"/>
                <a:cs typeface="Arial"/>
                <a:sym typeface="Arial"/>
              </a:rPr>
              <a:t>, т. е. содержимое элементов и значения атрибутов, могут состоять из любых символов, кроме перечисленных в следующем разделе.</a:t>
            </a:r>
            <a:endParaRPr b="1" i="0" sz="1800" u="none" cap="none" strike="noStrike">
              <a:solidFill>
                <a:srgbClr val="4C4C4C"/>
              </a:solidFill>
              <a:latin typeface="Arial"/>
              <a:ea typeface="Arial"/>
              <a:cs typeface="Arial"/>
              <a:sym typeface="Arial"/>
            </a:endParaRPr>
          </a:p>
          <a:p>
            <a:pPr indent="0" lvl="0" marL="0" marR="0" rtl="0" algn="l">
              <a:lnSpc>
                <a:spcPct val="100000"/>
              </a:lnSpc>
              <a:spcBef>
                <a:spcPts val="0"/>
              </a:spcBef>
              <a:spcAft>
                <a:spcPts val="0"/>
              </a:spcAft>
              <a:buClr>
                <a:srgbClr val="4C4C4C"/>
              </a:buClr>
              <a:buSzPts val="1800"/>
              <a:buFont typeface="Arial"/>
              <a:buNone/>
            </a:pPr>
            <a:r>
              <a:rPr b="1" i="0" lang="ru-RU" sz="1800" u="none" cap="none" strike="noStrike">
                <a:solidFill>
                  <a:srgbClr val="4C4C4C"/>
                </a:solidFill>
                <a:latin typeface="Arial"/>
                <a:ea typeface="Arial"/>
                <a:cs typeface="Arial"/>
                <a:sym typeface="Arial"/>
              </a:rPr>
              <a:t>Специальные символы</a:t>
            </a:r>
            <a:endParaRPr/>
          </a:p>
          <a:p>
            <a:pPr indent="0" lvl="0" marL="0" marR="0" rtl="0" algn="l">
              <a:lnSpc>
                <a:spcPct val="100000"/>
              </a:lnSpc>
              <a:spcBef>
                <a:spcPts val="0"/>
              </a:spcBef>
              <a:spcAft>
                <a:spcPts val="0"/>
              </a:spcAft>
              <a:buClr>
                <a:srgbClr val="4C4C4C"/>
              </a:buClr>
              <a:buSzPts val="1800"/>
              <a:buFont typeface="Arial"/>
              <a:buNone/>
            </a:pPr>
            <a:r>
              <a:rPr b="0" i="0" lang="ru-RU" sz="1800" u="none" cap="none" strike="noStrike">
                <a:solidFill>
                  <a:srgbClr val="4C4C4C"/>
                </a:solidFill>
                <a:latin typeface="Arial"/>
                <a:ea typeface="Arial"/>
                <a:cs typeface="Arial"/>
                <a:sym typeface="Arial"/>
              </a:rPr>
              <a:t>Ряд символов в языке XML зарезервирован и должен представляться специальным образом:</a:t>
            </a:r>
            <a:endParaRPr b="0" i="0" sz="1800" u="none" cap="none" strike="noStrike">
              <a:solidFill>
                <a:srgbClr val="4C4C4C"/>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sz="1800">
              <a:solidFill>
                <a:srgbClr val="4C4C4C"/>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4C4C4C"/>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sz="1800">
              <a:solidFill>
                <a:srgbClr val="4C4C4C"/>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4C4C4C"/>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4C4C4C"/>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C4C4C"/>
              </a:buClr>
              <a:buSzPts val="1800"/>
              <a:buFont typeface="Arial"/>
              <a:buNone/>
            </a:pPr>
            <a:r>
              <a:rPr b="0" i="0" lang="ru-RU" sz="1800" u="none" cap="none" strike="noStrike">
                <a:solidFill>
                  <a:srgbClr val="4C4C4C"/>
                </a:solidFill>
                <a:latin typeface="Arial"/>
                <a:ea typeface="Arial"/>
                <a:cs typeface="Arial"/>
                <a:sym typeface="Arial"/>
              </a:rPr>
              <a:t>При желании можно пользоваться числовой кодировкой символов в стандарте Unicode. При этом символ может быть задан своим десятичным кодом (</a:t>
            </a:r>
            <a:r>
              <a:rPr b="1" i="0" lang="ru-RU" sz="1800" u="none" cap="none" strike="noStrike">
                <a:solidFill>
                  <a:srgbClr val="4C4C4C"/>
                </a:solidFill>
                <a:latin typeface="Arial"/>
                <a:ea typeface="Arial"/>
                <a:cs typeface="Arial"/>
                <a:sym typeface="Arial"/>
              </a:rPr>
              <a:t>&amp;#</a:t>
            </a:r>
            <a:r>
              <a:rPr b="1" i="1" lang="ru-RU" sz="1800" u="none" cap="none" strike="noStrike">
                <a:solidFill>
                  <a:srgbClr val="4C4C4C"/>
                </a:solidFill>
                <a:latin typeface="Arial"/>
                <a:ea typeface="Arial"/>
                <a:cs typeface="Arial"/>
                <a:sym typeface="Arial"/>
              </a:rPr>
              <a:t>код</a:t>
            </a:r>
            <a:r>
              <a:rPr b="1" i="0" lang="ru-RU" sz="1800" u="none" cap="none" strike="noStrike">
                <a:solidFill>
                  <a:srgbClr val="4C4C4C"/>
                </a:solidFill>
                <a:latin typeface="Arial"/>
                <a:ea typeface="Arial"/>
                <a:cs typeface="Arial"/>
                <a:sym typeface="Arial"/>
              </a:rPr>
              <a:t>;</a:t>
            </a:r>
            <a:r>
              <a:rPr b="0" i="0" lang="ru-RU" sz="1800" u="none" cap="none" strike="noStrike">
                <a:solidFill>
                  <a:srgbClr val="4C4C4C"/>
                </a:solidFill>
                <a:latin typeface="Arial"/>
                <a:ea typeface="Arial"/>
                <a:cs typeface="Arial"/>
                <a:sym typeface="Arial"/>
              </a:rPr>
              <a:t>) или шестнадцатеричным кодом (</a:t>
            </a:r>
            <a:r>
              <a:rPr b="1" i="0" lang="ru-RU" sz="1800" u="none" cap="none" strike="noStrike">
                <a:solidFill>
                  <a:srgbClr val="4C4C4C"/>
                </a:solidFill>
                <a:latin typeface="Arial"/>
                <a:ea typeface="Arial"/>
                <a:cs typeface="Arial"/>
                <a:sym typeface="Arial"/>
              </a:rPr>
              <a:t>&amp;#x</a:t>
            </a:r>
            <a:r>
              <a:rPr b="1" i="1" lang="ru-RU" sz="1800" u="none" cap="none" strike="noStrike">
                <a:solidFill>
                  <a:srgbClr val="4C4C4C"/>
                </a:solidFill>
                <a:latin typeface="Arial"/>
                <a:ea typeface="Arial"/>
                <a:cs typeface="Arial"/>
                <a:sym typeface="Arial"/>
              </a:rPr>
              <a:t>код</a:t>
            </a:r>
            <a:r>
              <a:rPr b="1" i="0" lang="ru-RU" sz="1800" u="none" cap="none" strike="noStrike">
                <a:solidFill>
                  <a:srgbClr val="4C4C4C"/>
                </a:solidFill>
                <a:latin typeface="Arial"/>
                <a:ea typeface="Arial"/>
                <a:cs typeface="Arial"/>
                <a:sym typeface="Arial"/>
              </a:rPr>
              <a:t>;</a:t>
            </a:r>
            <a:r>
              <a:rPr b="0" i="0" lang="ru-RU" sz="1800" u="none" cap="none" strike="noStrike">
                <a:solidFill>
                  <a:srgbClr val="4C4C4C"/>
                </a:solidFill>
                <a:latin typeface="Arial"/>
                <a:ea typeface="Arial"/>
                <a:cs typeface="Arial"/>
                <a:sym typeface="Arial"/>
              </a:rPr>
              <a:t>). Например </a:t>
            </a:r>
            <a:r>
              <a:rPr b="1" i="0" lang="ru-RU" sz="1800" u="none" cap="none" strike="noStrike">
                <a:solidFill>
                  <a:srgbClr val="4C4C4C"/>
                </a:solidFill>
                <a:latin typeface="Arial"/>
                <a:ea typeface="Arial"/>
                <a:cs typeface="Arial"/>
                <a:sym typeface="Arial"/>
              </a:rPr>
              <a:t>&amp;#169;</a:t>
            </a:r>
            <a:r>
              <a:rPr b="0" i="0" lang="ru-RU" sz="1800" u="none" cap="none" strike="noStrike">
                <a:solidFill>
                  <a:srgbClr val="4C4C4C"/>
                </a:solidFill>
                <a:latin typeface="Arial"/>
                <a:ea typeface="Arial"/>
                <a:cs typeface="Arial"/>
                <a:sym typeface="Arial"/>
              </a:rPr>
              <a:t> представляет символ авторского права </a:t>
            </a:r>
            <a:r>
              <a:rPr b="1" i="0" lang="ru-RU" sz="1800" u="none" cap="none" strike="noStrike">
                <a:solidFill>
                  <a:srgbClr val="4C4C4C"/>
                </a:solidFill>
                <a:latin typeface="Arial"/>
                <a:ea typeface="Arial"/>
                <a:cs typeface="Arial"/>
                <a:sym typeface="Arial"/>
              </a:rPr>
              <a:t>©</a:t>
            </a:r>
            <a:r>
              <a:rPr b="0" i="0" lang="ru-RU" sz="1800" u="none" cap="none" strike="noStrike">
                <a:solidFill>
                  <a:srgbClr val="4C4C4C"/>
                </a:solidFill>
                <a:latin typeface="Arial"/>
                <a:ea typeface="Arial"/>
                <a:cs typeface="Arial"/>
                <a:sym typeface="Arial"/>
              </a:rPr>
              <a:t>, а </a:t>
            </a:r>
            <a:r>
              <a:rPr b="1" i="0" lang="ru-RU" sz="1800" u="none" cap="none" strike="noStrike">
                <a:solidFill>
                  <a:srgbClr val="4C4C4C"/>
                </a:solidFill>
                <a:latin typeface="Arial"/>
                <a:ea typeface="Arial"/>
                <a:cs typeface="Arial"/>
                <a:sym typeface="Arial"/>
              </a:rPr>
              <a:t>&amp;#x410;</a:t>
            </a:r>
            <a:r>
              <a:rPr b="0" i="0" lang="ru-RU" sz="1800" u="none" cap="none" strike="noStrike">
                <a:solidFill>
                  <a:srgbClr val="4C4C4C"/>
                </a:solidFill>
                <a:latin typeface="Arial"/>
                <a:ea typeface="Arial"/>
                <a:cs typeface="Arial"/>
                <a:sym typeface="Arial"/>
              </a:rPr>
              <a:t> – русскую букву </a:t>
            </a:r>
            <a:r>
              <a:rPr b="1" i="0" lang="ru-RU" sz="1800" u="none" cap="none" strike="noStrike">
                <a:solidFill>
                  <a:srgbClr val="4C4C4C"/>
                </a:solidFill>
                <a:latin typeface="Arial"/>
                <a:ea typeface="Arial"/>
                <a:cs typeface="Arial"/>
                <a:sym typeface="Arial"/>
              </a:rPr>
              <a:t>А</a:t>
            </a:r>
            <a:r>
              <a:rPr b="0" i="0" lang="ru-RU" sz="1800" u="none" cap="none" strike="noStrike">
                <a:solidFill>
                  <a:srgbClr val="4C4C4C"/>
                </a:solidFill>
                <a:latin typeface="Arial"/>
                <a:ea typeface="Arial"/>
                <a:cs typeface="Arial"/>
                <a:sym typeface="Arial"/>
              </a:rPr>
              <a:t>. Как мы увидим в дальнейшем, XML гораздо богаче, чем HTML, в использовании подобных конструкций, поскольку позволяет осуществлять подстановку в текст документов любых символьных выражений.</a:t>
            </a:r>
            <a:endParaRPr b="0" i="0" sz="1800" u="none" cap="none" strike="noStrike">
              <a:solidFill>
                <a:schemeClr val="dk1"/>
              </a:solidFill>
              <a:latin typeface="Arial"/>
              <a:ea typeface="Arial"/>
              <a:cs typeface="Arial"/>
              <a:sym typeface="Arial"/>
            </a:endParaRPr>
          </a:p>
        </p:txBody>
      </p:sp>
      <p:graphicFrame>
        <p:nvGraphicFramePr>
          <p:cNvPr id="652" name="Google Shape;652;p99"/>
          <p:cNvGraphicFramePr/>
          <p:nvPr/>
        </p:nvGraphicFramePr>
        <p:xfrm>
          <a:off x="1254618" y="3558080"/>
          <a:ext cx="3000000" cy="3000000"/>
        </p:xfrm>
        <a:graphic>
          <a:graphicData uri="http://schemas.openxmlformats.org/drawingml/2006/table">
            <a:tbl>
              <a:tblPr>
                <a:noFill/>
                <a:tableStyleId>{54B76BD6-8257-48D7-A4BE-0486B15100D5}</a:tableStyleId>
              </a:tblPr>
              <a:tblGrid>
                <a:gridCol w="5029200"/>
                <a:gridCol w="5029200"/>
              </a:tblGrid>
              <a:tr h="203200">
                <a:tc>
                  <a:txBody>
                    <a:bodyPr/>
                    <a:lstStyle/>
                    <a:p>
                      <a:pPr indent="0" lvl="0" marL="0" marR="0" rtl="0" algn="l">
                        <a:spcBef>
                          <a:spcPts val="0"/>
                        </a:spcBef>
                        <a:spcAft>
                          <a:spcPts val="0"/>
                        </a:spcAft>
                        <a:buNone/>
                      </a:pPr>
                      <a:r>
                        <a:rPr lang="ru-RU" sz="1600"/>
                        <a:t>левая угловая скобка ("&lt;")</a:t>
                      </a:r>
                      <a:endParaRPr/>
                    </a:p>
                  </a:txBody>
                  <a:tcPr marT="45725" marB="45725" marR="91450" marL="914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marR="0" rtl="0" algn="l">
                        <a:spcBef>
                          <a:spcPts val="0"/>
                        </a:spcBef>
                        <a:spcAft>
                          <a:spcPts val="0"/>
                        </a:spcAft>
                        <a:buNone/>
                      </a:pPr>
                      <a:r>
                        <a:rPr lang="ru-RU" sz="1600"/>
                        <a:t>&amp;lt;</a:t>
                      </a:r>
                      <a:endParaRPr/>
                    </a:p>
                  </a:txBody>
                  <a:tcPr marT="45725" marB="45725" marR="91450" marL="914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r>
              <a:tr h="203200">
                <a:tc>
                  <a:txBody>
                    <a:bodyPr/>
                    <a:lstStyle/>
                    <a:p>
                      <a:pPr indent="0" lvl="0" marL="0" marR="0" rtl="0" algn="l">
                        <a:spcBef>
                          <a:spcPts val="0"/>
                        </a:spcBef>
                        <a:spcAft>
                          <a:spcPts val="0"/>
                        </a:spcAft>
                        <a:buNone/>
                      </a:pPr>
                      <a:r>
                        <a:rPr lang="ru-RU" sz="1600"/>
                        <a:t>правая угловая скобка ("&gt;")</a:t>
                      </a:r>
                      <a:endParaRPr/>
                    </a:p>
                  </a:txBody>
                  <a:tcPr marT="45725" marB="45725" marR="91450" marL="914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marR="0" rtl="0" algn="l">
                        <a:spcBef>
                          <a:spcPts val="0"/>
                        </a:spcBef>
                        <a:spcAft>
                          <a:spcPts val="0"/>
                        </a:spcAft>
                        <a:buNone/>
                      </a:pPr>
                      <a:r>
                        <a:rPr lang="ru-RU" sz="1600"/>
                        <a:t>&amp;gt;</a:t>
                      </a:r>
                      <a:endParaRPr/>
                    </a:p>
                  </a:txBody>
                  <a:tcPr marT="45725" marB="45725" marR="91450" marL="914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r>
              <a:tr h="203200">
                <a:tc>
                  <a:txBody>
                    <a:bodyPr/>
                    <a:lstStyle/>
                    <a:p>
                      <a:pPr indent="0" lvl="0" marL="0" marR="0" rtl="0" algn="l">
                        <a:spcBef>
                          <a:spcPts val="0"/>
                        </a:spcBef>
                        <a:spcAft>
                          <a:spcPts val="0"/>
                        </a:spcAft>
                        <a:buNone/>
                      </a:pPr>
                      <a:r>
                        <a:rPr lang="ru-RU" sz="1600"/>
                        <a:t>амперсант ("&amp;")</a:t>
                      </a:r>
                      <a:endParaRPr/>
                    </a:p>
                  </a:txBody>
                  <a:tcPr marT="45725" marB="45725" marR="91450" marL="914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marR="0" rtl="0" algn="l">
                        <a:spcBef>
                          <a:spcPts val="0"/>
                        </a:spcBef>
                        <a:spcAft>
                          <a:spcPts val="0"/>
                        </a:spcAft>
                        <a:buNone/>
                      </a:pPr>
                      <a:r>
                        <a:rPr lang="ru-RU" sz="1600"/>
                        <a:t>&amp;amp;</a:t>
                      </a:r>
                      <a:endParaRPr/>
                    </a:p>
                  </a:txBody>
                  <a:tcPr marT="45725" marB="45725" marR="91450" marL="914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r>
              <a:tr h="203200">
                <a:tc>
                  <a:txBody>
                    <a:bodyPr/>
                    <a:lstStyle/>
                    <a:p>
                      <a:pPr indent="0" lvl="0" marL="0" marR="0" rtl="0" algn="l">
                        <a:spcBef>
                          <a:spcPts val="0"/>
                        </a:spcBef>
                        <a:spcAft>
                          <a:spcPts val="0"/>
                        </a:spcAft>
                        <a:buNone/>
                      </a:pPr>
                      <a:r>
                        <a:rPr lang="ru-RU" sz="1600"/>
                        <a:t>двойная кавычка (") в значениях атрибутов</a:t>
                      </a:r>
                      <a:endParaRPr/>
                    </a:p>
                  </a:txBody>
                  <a:tcPr marT="45725" marB="45725" marR="91450" marL="914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marR="0" rtl="0" algn="l">
                        <a:spcBef>
                          <a:spcPts val="0"/>
                        </a:spcBef>
                        <a:spcAft>
                          <a:spcPts val="0"/>
                        </a:spcAft>
                        <a:buNone/>
                      </a:pPr>
                      <a:r>
                        <a:rPr lang="ru-RU" sz="1600"/>
                        <a:t>&amp;quot;</a:t>
                      </a:r>
                      <a:endParaRPr/>
                    </a:p>
                  </a:txBody>
                  <a:tcPr marT="45725" marB="45725" marR="91450" marL="914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r>
              <a:tr h="203200">
                <a:tc>
                  <a:txBody>
                    <a:bodyPr/>
                    <a:lstStyle/>
                    <a:p>
                      <a:pPr indent="0" lvl="0" marL="0" marR="0" rtl="0" algn="l">
                        <a:spcBef>
                          <a:spcPts val="0"/>
                        </a:spcBef>
                        <a:spcAft>
                          <a:spcPts val="0"/>
                        </a:spcAft>
                        <a:buNone/>
                      </a:pPr>
                      <a:r>
                        <a:rPr lang="ru-RU" sz="1600"/>
                        <a:t>одинарная кавычка (') в значениях атрибутов</a:t>
                      </a:r>
                      <a:endParaRPr/>
                    </a:p>
                  </a:txBody>
                  <a:tcPr marT="45725" marB="45725" marR="91450" marL="914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marR="0" rtl="0" algn="l">
                        <a:spcBef>
                          <a:spcPts val="0"/>
                        </a:spcBef>
                        <a:spcAft>
                          <a:spcPts val="0"/>
                        </a:spcAft>
                        <a:buNone/>
                      </a:pPr>
                      <a:r>
                        <a:rPr lang="ru-RU" sz="1600"/>
                        <a:t>&amp;apos;</a:t>
                      </a:r>
                      <a:endParaRPr/>
                    </a:p>
                  </a:txBody>
                  <a:tcPr marT="45725" marB="45725" marR="91450" marL="914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0"/>
          <p:cNvSpPr txBox="1"/>
          <p:nvPr/>
        </p:nvSpPr>
        <p:spPr>
          <a:xfrm>
            <a:off x="492672" y="122232"/>
            <a:ext cx="11520651" cy="865173"/>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Clr>
                <a:srgbClr val="FF0000"/>
              </a:buClr>
              <a:buSzPts val="2400"/>
              <a:buFont typeface="Calibri"/>
              <a:buNone/>
            </a:pPr>
            <a:r>
              <a:rPr b="1" i="1" lang="ru-RU" sz="2400" u="none" cap="none" strike="noStrike">
                <a:solidFill>
                  <a:srgbClr val="FF0000"/>
                </a:solidFill>
                <a:latin typeface="Calibri"/>
                <a:ea typeface="Calibri"/>
                <a:cs typeface="Calibri"/>
                <a:sym typeface="Calibri"/>
              </a:rPr>
              <a:t>46) Описать пролог, тело документа (элементы, атрибуты, комментарии инструкции обработки, секции CDATA).</a:t>
            </a:r>
            <a:endParaRPr/>
          </a:p>
        </p:txBody>
      </p:sp>
      <p:sp>
        <p:nvSpPr>
          <p:cNvPr id="658" name="Google Shape;658;p100"/>
          <p:cNvSpPr/>
          <p:nvPr/>
        </p:nvSpPr>
        <p:spPr>
          <a:xfrm>
            <a:off x="89338" y="987405"/>
            <a:ext cx="12013323" cy="575542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C4C4C"/>
              </a:buClr>
              <a:buSzPts val="1600"/>
              <a:buFont typeface="Arial"/>
              <a:buNone/>
            </a:pPr>
            <a:r>
              <a:rPr b="1" i="0" lang="ru-RU" sz="1600" u="none" cap="none" strike="noStrike">
                <a:solidFill>
                  <a:srgbClr val="4C4C4C"/>
                </a:solidFill>
                <a:latin typeface="Arial"/>
                <a:ea typeface="Arial"/>
                <a:cs typeface="Arial"/>
                <a:sym typeface="Arial"/>
              </a:rPr>
              <a:t>Пролог и директивы</a:t>
            </a:r>
            <a:endParaRPr/>
          </a:p>
          <a:p>
            <a:pPr indent="0" lvl="0" marL="0" marR="0" rtl="0" algn="l">
              <a:lnSpc>
                <a:spcPct val="100000"/>
              </a:lnSpc>
              <a:spcBef>
                <a:spcPts val="0"/>
              </a:spcBef>
              <a:spcAft>
                <a:spcPts val="0"/>
              </a:spcAft>
              <a:buClr>
                <a:srgbClr val="4C4C4C"/>
              </a:buClr>
              <a:buSzPts val="1600"/>
              <a:buFont typeface="Arial"/>
              <a:buNone/>
            </a:pPr>
            <a:r>
              <a:rPr b="0" i="0" lang="ru-RU" sz="1600" u="none" cap="none" strike="noStrike">
                <a:solidFill>
                  <a:srgbClr val="4C4C4C"/>
                </a:solidFill>
                <a:latin typeface="Arial"/>
                <a:ea typeface="Arial"/>
                <a:cs typeface="Arial"/>
                <a:sym typeface="Arial"/>
              </a:rPr>
              <a:t>Любой XML-документ состоит из </a:t>
            </a:r>
            <a:r>
              <a:rPr b="0" i="1" lang="ru-RU" sz="1600" u="none" cap="none" strike="noStrike">
                <a:solidFill>
                  <a:srgbClr val="4C4C4C"/>
                </a:solidFill>
                <a:latin typeface="Arial"/>
                <a:ea typeface="Arial"/>
                <a:cs typeface="Arial"/>
                <a:sym typeface="Arial"/>
              </a:rPr>
              <a:t>пролога</a:t>
            </a:r>
            <a:r>
              <a:rPr b="0" i="0" lang="ru-RU" sz="1600" u="none" cap="none" strike="noStrike">
                <a:solidFill>
                  <a:srgbClr val="4C4C4C"/>
                </a:solidFill>
                <a:latin typeface="Arial"/>
                <a:ea typeface="Arial"/>
                <a:cs typeface="Arial"/>
                <a:sym typeface="Arial"/>
              </a:rPr>
              <a:t> и </a:t>
            </a:r>
            <a:r>
              <a:rPr b="0" i="1" lang="ru-RU" sz="1600" u="none" cap="none" strike="noStrike">
                <a:solidFill>
                  <a:srgbClr val="4C4C4C"/>
                </a:solidFill>
                <a:latin typeface="Arial"/>
                <a:ea typeface="Arial"/>
                <a:cs typeface="Arial"/>
                <a:sym typeface="Arial"/>
              </a:rPr>
              <a:t>корневого элемента</a:t>
            </a:r>
            <a:r>
              <a:rPr b="0" i="0" lang="ru-RU" sz="1600" u="none" cap="none" strike="noStrike">
                <a:solidFill>
                  <a:srgbClr val="4C4C4C"/>
                </a:solidFill>
                <a:latin typeface="Arial"/>
                <a:ea typeface="Arial"/>
                <a:cs typeface="Arial"/>
                <a:sym typeface="Arial"/>
              </a:rPr>
              <a:t>, например:</a:t>
            </a:r>
            <a:endParaRPr b="0" i="0" sz="1600" u="none" cap="none" strike="noStrike">
              <a:solidFill>
                <a:srgbClr val="4C4C4C"/>
              </a:solidFill>
              <a:latin typeface="Arimo"/>
              <a:ea typeface="Arimo"/>
              <a:cs typeface="Arimo"/>
              <a:sym typeface="Arimo"/>
            </a:endParaRPr>
          </a:p>
          <a:p>
            <a:pPr indent="0" lvl="0" marL="0" marR="0" rtl="0" algn="l">
              <a:lnSpc>
                <a:spcPct val="100000"/>
              </a:lnSpc>
              <a:spcBef>
                <a:spcPts val="0"/>
              </a:spcBef>
              <a:spcAft>
                <a:spcPts val="0"/>
              </a:spcAft>
              <a:buClr>
                <a:srgbClr val="4C4C4C"/>
              </a:buClr>
              <a:buSzPts val="1600"/>
              <a:buFont typeface="Arimo"/>
              <a:buNone/>
            </a:pPr>
            <a:r>
              <a:rPr b="0" i="1" lang="ru-RU" sz="1600" u="none" cap="none" strike="noStrike">
                <a:solidFill>
                  <a:srgbClr val="4C4C4C"/>
                </a:solidFill>
                <a:latin typeface="Arimo"/>
                <a:ea typeface="Arimo"/>
                <a:cs typeface="Arimo"/>
                <a:sym typeface="Arimo"/>
              </a:rPr>
              <a:t>&lt;?xml version="1.0"?&gt; </a:t>
            </a:r>
            <a:endParaRPr b="0" i="1" sz="1600" u="none" cap="none" strike="noStrike">
              <a:solidFill>
                <a:srgbClr val="4C4C4C"/>
              </a:solidFill>
              <a:latin typeface="Arimo"/>
              <a:ea typeface="Arimo"/>
              <a:cs typeface="Arimo"/>
              <a:sym typeface="Arimo"/>
            </a:endParaRPr>
          </a:p>
          <a:p>
            <a:pPr indent="0" lvl="0" marL="0" marR="0" rtl="0" algn="l">
              <a:lnSpc>
                <a:spcPct val="100000"/>
              </a:lnSpc>
              <a:spcBef>
                <a:spcPts val="0"/>
              </a:spcBef>
              <a:spcAft>
                <a:spcPts val="0"/>
              </a:spcAft>
              <a:buClr>
                <a:srgbClr val="4C4C4C"/>
              </a:buClr>
              <a:buSzPts val="1600"/>
              <a:buFont typeface="Arimo"/>
              <a:buNone/>
            </a:pPr>
            <a:r>
              <a:rPr b="0" i="1" lang="ru-RU" sz="1600" u="none" cap="none" strike="noStrike">
                <a:solidFill>
                  <a:srgbClr val="4C4C4C"/>
                </a:solidFill>
                <a:latin typeface="Arimo"/>
                <a:ea typeface="Arimo"/>
                <a:cs typeface="Arimo"/>
                <a:sym typeface="Arimo"/>
              </a:rPr>
              <a:t>&lt;books&gt; </a:t>
            </a:r>
            <a:endParaRPr b="0" i="1" sz="1600" u="none" cap="none" strike="noStrike">
              <a:solidFill>
                <a:srgbClr val="4C4C4C"/>
              </a:solidFill>
              <a:latin typeface="Arimo"/>
              <a:ea typeface="Arimo"/>
              <a:cs typeface="Arimo"/>
              <a:sym typeface="Arimo"/>
            </a:endParaRPr>
          </a:p>
          <a:p>
            <a:pPr indent="0" lvl="0" marL="0" marR="0" rtl="0" algn="l">
              <a:lnSpc>
                <a:spcPct val="100000"/>
              </a:lnSpc>
              <a:spcBef>
                <a:spcPts val="0"/>
              </a:spcBef>
              <a:spcAft>
                <a:spcPts val="0"/>
              </a:spcAft>
              <a:buClr>
                <a:srgbClr val="4C4C4C"/>
              </a:buClr>
              <a:buSzPts val="1600"/>
              <a:buFont typeface="Arimo"/>
              <a:buNone/>
            </a:pPr>
            <a:r>
              <a:rPr b="0" i="1" lang="ru-RU" sz="1600" u="none" cap="none" strike="noStrike">
                <a:solidFill>
                  <a:srgbClr val="4C4C4C"/>
                </a:solidFill>
                <a:latin typeface="Arimo"/>
                <a:ea typeface="Arimo"/>
                <a:cs typeface="Arimo"/>
                <a:sym typeface="Arimo"/>
              </a:rPr>
              <a:t>&lt;book isbn="0345374827"&gt;</a:t>
            </a:r>
            <a:endParaRPr b="0" i="1" sz="1600" u="none" cap="none" strike="noStrike">
              <a:solidFill>
                <a:srgbClr val="4C4C4C"/>
              </a:solidFill>
              <a:latin typeface="Arimo"/>
              <a:ea typeface="Arimo"/>
              <a:cs typeface="Arimo"/>
              <a:sym typeface="Arimo"/>
            </a:endParaRPr>
          </a:p>
          <a:p>
            <a:pPr indent="0" lvl="0" marL="0" marR="0" rtl="0" algn="l">
              <a:lnSpc>
                <a:spcPct val="100000"/>
              </a:lnSpc>
              <a:spcBef>
                <a:spcPts val="0"/>
              </a:spcBef>
              <a:spcAft>
                <a:spcPts val="0"/>
              </a:spcAft>
              <a:buClr>
                <a:srgbClr val="4C4C4C"/>
              </a:buClr>
              <a:buSzPts val="1600"/>
              <a:buFont typeface="Arimo"/>
              <a:buNone/>
            </a:pPr>
            <a:r>
              <a:rPr b="0" i="1" lang="ru-RU" sz="1600" u="none" cap="none" strike="noStrike">
                <a:solidFill>
                  <a:srgbClr val="4C4C4C"/>
                </a:solidFill>
                <a:latin typeface="Arimo"/>
                <a:ea typeface="Arimo"/>
                <a:cs typeface="Arimo"/>
                <a:sym typeface="Arimo"/>
              </a:rPr>
              <a:t> &lt;title&gt;Марш одиноких&lt;/title&gt; </a:t>
            </a:r>
            <a:endParaRPr b="0" i="1" sz="1600" u="none" cap="none" strike="noStrike">
              <a:solidFill>
                <a:srgbClr val="4C4C4C"/>
              </a:solidFill>
              <a:latin typeface="Arimo"/>
              <a:ea typeface="Arimo"/>
              <a:cs typeface="Arimo"/>
              <a:sym typeface="Arimo"/>
            </a:endParaRPr>
          </a:p>
          <a:p>
            <a:pPr indent="0" lvl="0" marL="0" marR="0" rtl="0" algn="l">
              <a:lnSpc>
                <a:spcPct val="100000"/>
              </a:lnSpc>
              <a:spcBef>
                <a:spcPts val="0"/>
              </a:spcBef>
              <a:spcAft>
                <a:spcPts val="0"/>
              </a:spcAft>
              <a:buClr>
                <a:srgbClr val="4C4C4C"/>
              </a:buClr>
              <a:buSzPts val="1600"/>
              <a:buFont typeface="Arimo"/>
              <a:buNone/>
            </a:pPr>
            <a:r>
              <a:rPr b="0" i="1" lang="ru-RU" sz="1600" u="none" cap="none" strike="noStrike">
                <a:solidFill>
                  <a:srgbClr val="4C4C4C"/>
                </a:solidFill>
                <a:latin typeface="Arimo"/>
                <a:ea typeface="Arimo"/>
                <a:cs typeface="Arimo"/>
                <a:sym typeface="Arimo"/>
              </a:rPr>
              <a:t>&lt;author&gt;Довлатов, Сергей&lt;/author&gt; </a:t>
            </a:r>
            <a:endParaRPr b="0" i="1" sz="1600" u="none" cap="none" strike="noStrike">
              <a:solidFill>
                <a:srgbClr val="4C4C4C"/>
              </a:solidFill>
              <a:latin typeface="Arimo"/>
              <a:ea typeface="Arimo"/>
              <a:cs typeface="Arimo"/>
              <a:sym typeface="Arimo"/>
            </a:endParaRPr>
          </a:p>
          <a:p>
            <a:pPr indent="0" lvl="0" marL="0" marR="0" rtl="0" algn="l">
              <a:lnSpc>
                <a:spcPct val="100000"/>
              </a:lnSpc>
              <a:spcBef>
                <a:spcPts val="0"/>
              </a:spcBef>
              <a:spcAft>
                <a:spcPts val="0"/>
              </a:spcAft>
              <a:buClr>
                <a:srgbClr val="4C4C4C"/>
              </a:buClr>
              <a:buSzPts val="1600"/>
              <a:buFont typeface="Arimo"/>
              <a:buNone/>
            </a:pPr>
            <a:r>
              <a:rPr b="0" i="1" lang="ru-RU" sz="1600" u="none" cap="none" strike="noStrike">
                <a:solidFill>
                  <a:srgbClr val="4C4C4C"/>
                </a:solidFill>
                <a:latin typeface="Arimo"/>
                <a:ea typeface="Arimo"/>
                <a:cs typeface="Arimo"/>
                <a:sym typeface="Arimo"/>
              </a:rPr>
              <a:t>&lt;present/&gt; </a:t>
            </a:r>
            <a:endParaRPr b="0" i="1" sz="1600" u="none" cap="none" strike="noStrike">
              <a:solidFill>
                <a:srgbClr val="4C4C4C"/>
              </a:solidFill>
              <a:latin typeface="Arimo"/>
              <a:ea typeface="Arimo"/>
              <a:cs typeface="Arimo"/>
              <a:sym typeface="Arimo"/>
            </a:endParaRPr>
          </a:p>
          <a:p>
            <a:pPr indent="0" lvl="0" marL="0" marR="0" rtl="0" algn="l">
              <a:lnSpc>
                <a:spcPct val="100000"/>
              </a:lnSpc>
              <a:spcBef>
                <a:spcPts val="0"/>
              </a:spcBef>
              <a:spcAft>
                <a:spcPts val="0"/>
              </a:spcAft>
              <a:buClr>
                <a:srgbClr val="4C4C4C"/>
              </a:buClr>
              <a:buSzPts val="1600"/>
              <a:buFont typeface="Arimo"/>
              <a:buNone/>
            </a:pPr>
            <a:r>
              <a:rPr b="0" i="1" lang="ru-RU" sz="1600" u="none" cap="none" strike="noStrike">
                <a:solidFill>
                  <a:srgbClr val="4C4C4C"/>
                </a:solidFill>
                <a:latin typeface="Arimo"/>
                <a:ea typeface="Arimo"/>
                <a:cs typeface="Arimo"/>
                <a:sym typeface="Arimo"/>
              </a:rPr>
              <a:t>&lt;/book&gt;</a:t>
            </a:r>
            <a:endParaRPr b="0" i="1" sz="1600" u="none" cap="none" strike="noStrike">
              <a:solidFill>
                <a:srgbClr val="4C4C4C"/>
              </a:solidFill>
              <a:latin typeface="Arimo"/>
              <a:ea typeface="Arimo"/>
              <a:cs typeface="Arimo"/>
              <a:sym typeface="Arimo"/>
            </a:endParaRPr>
          </a:p>
          <a:p>
            <a:pPr indent="0" lvl="0" marL="0" marR="0" rtl="0" algn="l">
              <a:lnSpc>
                <a:spcPct val="100000"/>
              </a:lnSpc>
              <a:spcBef>
                <a:spcPts val="0"/>
              </a:spcBef>
              <a:spcAft>
                <a:spcPts val="0"/>
              </a:spcAft>
              <a:buClr>
                <a:srgbClr val="4C4C4C"/>
              </a:buClr>
              <a:buSzPts val="1600"/>
              <a:buFont typeface="Arimo"/>
              <a:buNone/>
            </a:pPr>
            <a:r>
              <a:rPr b="0" i="1" lang="ru-RU" sz="1600" u="none" cap="none" strike="noStrike">
                <a:solidFill>
                  <a:srgbClr val="4C4C4C"/>
                </a:solidFill>
                <a:latin typeface="Arimo"/>
                <a:ea typeface="Arimo"/>
                <a:cs typeface="Arimo"/>
                <a:sym typeface="Arimo"/>
              </a:rPr>
              <a:t> &lt;/books&gt;</a:t>
            </a:r>
            <a:endParaRPr b="0" i="1"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C4C4C"/>
              </a:buClr>
              <a:buSzPts val="1600"/>
              <a:buFont typeface="Arial"/>
              <a:buNone/>
            </a:pPr>
            <a:r>
              <a:rPr b="0" i="0" lang="ru-RU" sz="1600" u="none" cap="none" strike="noStrike">
                <a:solidFill>
                  <a:srgbClr val="4C4C4C"/>
                </a:solidFill>
                <a:latin typeface="Arial"/>
                <a:ea typeface="Arial"/>
                <a:cs typeface="Arial"/>
                <a:sym typeface="Arial"/>
              </a:rPr>
              <a:t>В этом примере пролог сводится к единственной </a:t>
            </a:r>
            <a:r>
              <a:rPr b="0" i="1" lang="ru-RU" sz="1600" u="none" cap="none" strike="noStrike">
                <a:solidFill>
                  <a:srgbClr val="4C4C4C"/>
                </a:solidFill>
                <a:latin typeface="Arial"/>
                <a:ea typeface="Arial"/>
                <a:cs typeface="Arial"/>
                <a:sym typeface="Arial"/>
              </a:rPr>
              <a:t>директиве</a:t>
            </a:r>
            <a:r>
              <a:rPr b="0" i="0" lang="ru-RU" sz="1600" u="none" cap="none" strike="noStrike">
                <a:solidFill>
                  <a:srgbClr val="4C4C4C"/>
                </a:solidFill>
                <a:latin typeface="Arial"/>
                <a:ea typeface="Arial"/>
                <a:cs typeface="Arial"/>
                <a:sym typeface="Arial"/>
              </a:rPr>
              <a:t> (первая строка документа), указывающей версию XML. За ней следует XML-элемент с уникальным именем, который содержит в себе все остальные элементы и называется корневым. Директива (processing instruction) — это выражение, заключенное в специальные теги "&lt;?" и "?&gt;", которое содержит указания программе, обрабатывающей XML-документ.</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C4C4C"/>
              </a:buClr>
              <a:buSzPts val="1600"/>
              <a:buFont typeface="Arial"/>
              <a:buNone/>
            </a:pPr>
            <a:r>
              <a:rPr b="0" i="0" lang="ru-RU" sz="1600" u="none" cap="none" strike="noStrike">
                <a:solidFill>
                  <a:srgbClr val="4C4C4C"/>
                </a:solidFill>
                <a:latin typeface="Arial"/>
                <a:ea typeface="Arial"/>
                <a:cs typeface="Arial"/>
                <a:sym typeface="Arial"/>
              </a:rPr>
              <a:t>Стандарт XML резервирует только одну директиву </a:t>
            </a:r>
            <a:r>
              <a:rPr b="0" i="0" lang="ru-RU" sz="1600" u="none" cap="none" strike="noStrike">
                <a:solidFill>
                  <a:srgbClr val="4C4C4C"/>
                </a:solidFill>
                <a:latin typeface="Arimo"/>
                <a:ea typeface="Arimo"/>
                <a:cs typeface="Arimo"/>
                <a:sym typeface="Arimo"/>
              </a:rPr>
              <a:t>&lt;?xml version="1.0"?&gt;</a:t>
            </a:r>
            <a:r>
              <a:rPr b="0" i="0" lang="ru-RU" sz="1600" u="none" cap="none" strike="noStrike">
                <a:solidFill>
                  <a:srgbClr val="4C4C4C"/>
                </a:solidFill>
                <a:latin typeface="Arial"/>
                <a:ea typeface="Arial"/>
                <a:cs typeface="Arial"/>
                <a:sym typeface="Arial"/>
              </a:rPr>
              <a:t>, указывающую на версию языка XML, которой соответствует данный документ (второй версии XML пока нет). В действительности, эта директива несколько богаче и в самом общем виде выглядит так:</a:t>
            </a:r>
            <a:endParaRPr b="0" i="0" sz="1600" u="none" cap="none" strike="noStrike">
              <a:solidFill>
                <a:srgbClr val="4C4C4C"/>
              </a:solidFill>
              <a:latin typeface="Arimo"/>
              <a:ea typeface="Arimo"/>
              <a:cs typeface="Arimo"/>
              <a:sym typeface="Arimo"/>
            </a:endParaRPr>
          </a:p>
          <a:p>
            <a:pPr indent="0" lvl="0" marL="0" marR="0" rtl="0" algn="l">
              <a:lnSpc>
                <a:spcPct val="100000"/>
              </a:lnSpc>
              <a:spcBef>
                <a:spcPts val="0"/>
              </a:spcBef>
              <a:spcAft>
                <a:spcPts val="0"/>
              </a:spcAft>
              <a:buClr>
                <a:srgbClr val="4C4C4C"/>
              </a:buClr>
              <a:buSzPts val="1600"/>
              <a:buFont typeface="Arimo"/>
              <a:buNone/>
            </a:pPr>
            <a:r>
              <a:rPr b="0" i="1" lang="ru-RU" sz="1600" u="none" cap="none" strike="noStrike">
                <a:solidFill>
                  <a:srgbClr val="4C4C4C"/>
                </a:solidFill>
                <a:latin typeface="Arimo"/>
                <a:ea typeface="Arimo"/>
                <a:cs typeface="Arimo"/>
                <a:sym typeface="Arimo"/>
              </a:rPr>
              <a:t>&lt;?xml version="1.0" encoding="ISO-8859-1" standalone="yes"?&gt; </a:t>
            </a:r>
            <a:endParaRPr b="0" i="1"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C4C4C"/>
              </a:buClr>
              <a:buSzPts val="1600"/>
              <a:buFont typeface="Arial"/>
              <a:buNone/>
            </a:pPr>
            <a:r>
              <a:rPr b="0" i="0" lang="ru-RU" sz="1600" u="none" cap="none" strike="noStrike">
                <a:solidFill>
                  <a:srgbClr val="4C4C4C"/>
                </a:solidFill>
                <a:latin typeface="Arial"/>
                <a:ea typeface="Arial"/>
                <a:cs typeface="Arial"/>
                <a:sym typeface="Arial"/>
              </a:rPr>
              <a:t>Здесь атрибут </a:t>
            </a:r>
            <a:r>
              <a:rPr b="0" i="0" lang="ru-RU" sz="1600" u="none" cap="none" strike="noStrike">
                <a:solidFill>
                  <a:srgbClr val="4C4C4C"/>
                </a:solidFill>
                <a:latin typeface="Arimo"/>
                <a:ea typeface="Arimo"/>
                <a:cs typeface="Arimo"/>
                <a:sym typeface="Arimo"/>
              </a:rPr>
              <a:t>encoding</a:t>
            </a:r>
            <a:r>
              <a:rPr b="0" i="0" lang="ru-RU" sz="1600" u="none" cap="none" strike="noStrike">
                <a:solidFill>
                  <a:srgbClr val="4C4C4C"/>
                </a:solidFill>
                <a:latin typeface="Arial"/>
                <a:ea typeface="Arial"/>
                <a:cs typeface="Arial"/>
                <a:sym typeface="Arial"/>
              </a:rPr>
              <a:t> задает кодировку символов документа. По умолчанию считается, что XML-документы должны создаваться в формате UTF-8 или UTF-16. Если же используется какая-либо другая кодировка символов, то ее название согласно Таблицы П7.1 должно быть указано в данном атрибуте, как показано в примере. Атрибут </a:t>
            </a:r>
            <a:r>
              <a:rPr b="0" i="0" lang="ru-RU" sz="1600" u="none" cap="none" strike="noStrike">
                <a:solidFill>
                  <a:srgbClr val="4C4C4C"/>
                </a:solidFill>
                <a:latin typeface="Arimo"/>
                <a:ea typeface="Arimo"/>
                <a:cs typeface="Arimo"/>
                <a:sym typeface="Arimo"/>
              </a:rPr>
              <a:t>standalone</a:t>
            </a:r>
            <a:r>
              <a:rPr b="0" i="0" lang="ru-RU" sz="1600" u="none" cap="none" strike="noStrike">
                <a:solidFill>
                  <a:srgbClr val="4C4C4C"/>
                </a:solidFill>
                <a:latin typeface="Arial"/>
                <a:ea typeface="Arial"/>
                <a:cs typeface="Arial"/>
                <a:sym typeface="Arial"/>
              </a:rPr>
              <a:t> говорит о том, содержит ли данный документ внешние разделы. Значение </a:t>
            </a:r>
            <a:r>
              <a:rPr b="0" i="0" lang="ru-RU" sz="1600" u="none" cap="none" strike="noStrike">
                <a:solidFill>
                  <a:srgbClr val="4C4C4C"/>
                </a:solidFill>
                <a:latin typeface="Arimo"/>
                <a:ea typeface="Arimo"/>
                <a:cs typeface="Arimo"/>
                <a:sym typeface="Arimo"/>
              </a:rPr>
              <a:t>yes</a:t>
            </a:r>
            <a:r>
              <a:rPr b="0" i="0" lang="ru-RU" sz="1600" u="none" cap="none" strike="noStrike">
                <a:solidFill>
                  <a:srgbClr val="4C4C4C"/>
                </a:solidFill>
                <a:latin typeface="Arial"/>
                <a:ea typeface="Arial"/>
                <a:cs typeface="Arial"/>
                <a:sym typeface="Arial"/>
              </a:rPr>
              <a:t> означает, что таких разделов нет, значение </a:t>
            </a:r>
            <a:r>
              <a:rPr b="0" i="0" lang="ru-RU" sz="1600" u="none" cap="none" strike="noStrike">
                <a:solidFill>
                  <a:srgbClr val="4C4C4C"/>
                </a:solidFill>
                <a:latin typeface="Arimo"/>
                <a:ea typeface="Arimo"/>
                <a:cs typeface="Arimo"/>
                <a:sym typeface="Arimo"/>
              </a:rPr>
              <a:t>no</a:t>
            </a:r>
            <a:r>
              <a:rPr b="0" i="0" lang="ru-RU" sz="1600" u="none" cap="none" strike="noStrike">
                <a:solidFill>
                  <a:srgbClr val="4C4C4C"/>
                </a:solidFill>
                <a:latin typeface="Arial"/>
                <a:ea typeface="Arial"/>
                <a:cs typeface="Arial"/>
                <a:sym typeface="Arial"/>
              </a:rPr>
              <a:t> — что они есть. </a:t>
            </a:r>
            <a:r>
              <a:rPr b="0" i="0" lang="ru-RU" sz="1600">
                <a:solidFill>
                  <a:srgbClr val="4C4C4C"/>
                </a:solidFill>
                <a:latin typeface="Arial"/>
                <a:ea typeface="Arial"/>
                <a:cs typeface="Arial"/>
                <a:sym typeface="Arial"/>
              </a:rPr>
              <a:t>В общем случае, пролог может содержать также декларации типа документа.</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62" name="Shape 662"/>
        <p:cNvGrpSpPr/>
        <p:nvPr/>
      </p:nvGrpSpPr>
      <p:grpSpPr>
        <a:xfrm>
          <a:off x="0" y="0"/>
          <a:ext cx="0" cy="0"/>
          <a:chOff x="0" y="0"/>
          <a:chExt cx="0" cy="0"/>
        </a:xfrm>
      </p:grpSpPr>
      <p:sp>
        <p:nvSpPr>
          <p:cNvPr id="663" name="Google Shape;663;p101"/>
          <p:cNvSpPr txBox="1"/>
          <p:nvPr/>
        </p:nvSpPr>
        <p:spPr>
          <a:xfrm>
            <a:off x="555733" y="243811"/>
            <a:ext cx="11173811" cy="595932"/>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Clr>
                <a:srgbClr val="FF0000"/>
              </a:buClr>
              <a:buSzPts val="3200"/>
              <a:buFont typeface="Calibri"/>
              <a:buNone/>
            </a:pPr>
            <a:r>
              <a:rPr b="1" i="1" lang="ru-RU" sz="3200" u="none" cap="none" strike="noStrike">
                <a:solidFill>
                  <a:srgbClr val="FF0000"/>
                </a:solidFill>
                <a:latin typeface="Calibri"/>
                <a:ea typeface="Calibri"/>
                <a:cs typeface="Calibri"/>
                <a:sym typeface="Calibri"/>
              </a:rPr>
              <a:t>47) Охарактеризовать пространство имен XML-документа.  </a:t>
            </a:r>
            <a:endParaRPr/>
          </a:p>
        </p:txBody>
      </p:sp>
      <p:sp>
        <p:nvSpPr>
          <p:cNvPr id="664" name="Google Shape;664;p101"/>
          <p:cNvSpPr/>
          <p:nvPr/>
        </p:nvSpPr>
        <p:spPr>
          <a:xfrm>
            <a:off x="299544" y="989247"/>
            <a:ext cx="11173811" cy="5226355"/>
          </a:xfrm>
          <a:prstGeom prst="rect">
            <a:avLst/>
          </a:prstGeom>
          <a:solidFill>
            <a:srgbClr val="FFFFFF"/>
          </a:solidFill>
          <a:ln>
            <a:noFill/>
          </a:ln>
        </p:spPr>
        <p:txBody>
          <a:bodyPr anchorCtr="0" anchor="ctr" bIns="158700" lIns="0" spcFirstLastPara="1" rIns="0" wrap="square" tIns="79350">
            <a:noAutofit/>
          </a:bodyPr>
          <a:lstStyle/>
          <a:p>
            <a:pPr indent="0" lvl="0" marL="0" marR="0" rtl="0" algn="l">
              <a:lnSpc>
                <a:spcPct val="100000"/>
              </a:lnSpc>
              <a:spcBef>
                <a:spcPts val="0"/>
              </a:spcBef>
              <a:spcAft>
                <a:spcPts val="0"/>
              </a:spcAft>
              <a:buClr>
                <a:srgbClr val="333333"/>
              </a:buClr>
              <a:buSzPts val="1800"/>
              <a:buFont typeface="Georgia"/>
              <a:buNone/>
            </a:pPr>
            <a:r>
              <a:rPr b="0" i="0" lang="ru-RU" sz="1800" u="none" cap="none" strike="noStrike">
                <a:solidFill>
                  <a:srgbClr val="333333"/>
                </a:solidFill>
                <a:latin typeface="Georgia"/>
                <a:ea typeface="Georgia"/>
                <a:cs typeface="Georgia"/>
                <a:sym typeface="Georgia"/>
              </a:rPr>
              <a:t>В XML имена элементов определяет разработчик. Часто это становится причиной конфликта имен при попытке одновременного использования нескольких XML документов от разных XML приложений.</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800"/>
              <a:buFont typeface="Georgia"/>
              <a:buNone/>
            </a:pPr>
            <a:r>
              <a:rPr b="0" i="0" lang="ru-RU" sz="1800" u="none" cap="none" strike="noStrike">
                <a:solidFill>
                  <a:srgbClr val="333333"/>
                </a:solidFill>
                <a:latin typeface="Georgia"/>
                <a:ea typeface="Georgia"/>
                <a:cs typeface="Georgia"/>
                <a:sym typeface="Georgia"/>
              </a:rPr>
              <a:t>Следующий код XML содержит информацию о HTML таблице:</a:t>
            </a:r>
            <a:endParaRPr b="0" i="0" sz="1800" u="none" cap="none" strike="noStrike">
              <a:solidFill>
                <a:srgbClr val="5F6364"/>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800"/>
              <a:buFont typeface="Consolas"/>
              <a:buNone/>
            </a:pP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table</a:t>
            </a:r>
            <a:r>
              <a:rPr b="0" i="0" lang="ru-RU" sz="1800" u="none" cap="none" strike="noStrike">
                <a:solidFill>
                  <a:srgbClr val="5F6364"/>
                </a:solidFill>
                <a:latin typeface="Consolas"/>
                <a:ea typeface="Consolas"/>
                <a:cs typeface="Consolas"/>
                <a:sym typeface="Consolas"/>
              </a:rPr>
              <a:t>&gt;</a:t>
            </a:r>
            <a:endParaRPr b="0" i="0" sz="1800" u="none" cap="none" strike="noStrike">
              <a:solidFill>
                <a:srgbClr val="5F636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ru-RU" sz="1800" u="none" cap="none" strike="noStrike">
                <a:solidFill>
                  <a:srgbClr val="000000"/>
                </a:solidFill>
                <a:latin typeface="Consolas"/>
                <a:ea typeface="Consolas"/>
                <a:cs typeface="Consolas"/>
                <a:sym typeface="Consolas"/>
              </a:rPr>
              <a:t> </a:t>
            </a: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tr</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800"/>
              <a:buFont typeface="Consolas"/>
              <a:buNone/>
            </a:pP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td</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Яблоки</a:t>
            </a: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td</a:t>
            </a:r>
            <a:r>
              <a:rPr b="0" i="0" lang="ru-RU" sz="1800" u="none" cap="none" strike="noStrike">
                <a:solidFill>
                  <a:srgbClr val="5F6364"/>
                </a:solidFill>
                <a:latin typeface="Consolas"/>
                <a:ea typeface="Consolas"/>
                <a:cs typeface="Consolas"/>
                <a:sym typeface="Consolas"/>
              </a:rPr>
              <a:t>&gt;</a:t>
            </a:r>
            <a:endParaRPr b="0" i="0" sz="1800" u="none" cap="none" strike="noStrike">
              <a:solidFill>
                <a:srgbClr val="5F636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ru-RU" sz="1800" u="none" cap="none" strike="noStrike">
                <a:solidFill>
                  <a:srgbClr val="000000"/>
                </a:solidFill>
                <a:latin typeface="Consolas"/>
                <a:ea typeface="Consolas"/>
                <a:cs typeface="Consolas"/>
                <a:sym typeface="Consolas"/>
              </a:rPr>
              <a:t> </a:t>
            </a: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td</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Бананы</a:t>
            </a: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td</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800"/>
              <a:buFont typeface="Consolas"/>
              <a:buNone/>
            </a:pP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tr</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800"/>
              <a:buFont typeface="Consolas"/>
              <a:buNone/>
            </a:pP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table</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800"/>
              <a:buFont typeface="Georgia"/>
              <a:buNone/>
            </a:pPr>
            <a:r>
              <a:rPr b="0" i="0" lang="ru-RU" sz="1800" u="none" cap="none" strike="noStrike">
                <a:solidFill>
                  <a:srgbClr val="333333"/>
                </a:solidFill>
                <a:latin typeface="Georgia"/>
                <a:ea typeface="Georgia"/>
                <a:cs typeface="Georgia"/>
                <a:sym typeface="Georgia"/>
              </a:rPr>
              <a:t>Следующий код XML содержит информацию о столе (предмет мебели), который по англ. тоже table:</a:t>
            </a:r>
            <a:endParaRPr b="0" i="0" sz="1800" u="none" cap="none" strike="noStrike">
              <a:solidFill>
                <a:srgbClr val="5F6364"/>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800"/>
              <a:buFont typeface="Consolas"/>
              <a:buNone/>
            </a:pP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table</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800"/>
              <a:buFont typeface="Consolas"/>
              <a:buNone/>
            </a:pP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name</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Африканский кофейный столик</a:t>
            </a: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name</a:t>
            </a:r>
            <a:r>
              <a:rPr b="0" i="0" lang="ru-RU" sz="1800" u="none" cap="none" strike="noStrike">
                <a:solidFill>
                  <a:srgbClr val="5F6364"/>
                </a:solidFill>
                <a:latin typeface="Consolas"/>
                <a:ea typeface="Consolas"/>
                <a:cs typeface="Consolas"/>
                <a:sym typeface="Consolas"/>
              </a:rPr>
              <a:t>&gt;</a:t>
            </a:r>
            <a:endParaRPr b="0" i="0" sz="1800" u="none" cap="none" strike="noStrike">
              <a:solidFill>
                <a:srgbClr val="5F636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ru-RU" sz="1800" u="none" cap="none" strike="noStrike">
                <a:solidFill>
                  <a:srgbClr val="000000"/>
                </a:solidFill>
                <a:latin typeface="Consolas"/>
                <a:ea typeface="Consolas"/>
                <a:cs typeface="Consolas"/>
                <a:sym typeface="Consolas"/>
              </a:rPr>
              <a:t> </a:t>
            </a: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width</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80</a:t>
            </a: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width</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800"/>
              <a:buFont typeface="Consolas"/>
              <a:buNone/>
            </a:pP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length</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120</a:t>
            </a: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length</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800"/>
              <a:buFont typeface="Consolas"/>
              <a:buNone/>
            </a:pP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table</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800"/>
              <a:buFont typeface="Georgia"/>
              <a:buNone/>
            </a:pPr>
            <a:r>
              <a:rPr b="0" i="0" lang="ru-RU" sz="1800" u="none" cap="none" strike="noStrike">
                <a:solidFill>
                  <a:srgbClr val="333333"/>
                </a:solidFill>
                <a:latin typeface="Georgia"/>
                <a:ea typeface="Georgia"/>
                <a:cs typeface="Georgia"/>
                <a:sym typeface="Georgia"/>
              </a:rPr>
              <a:t>Если эти два фрагмента кода XML будут сведены вместе, то возникнет конфликт имен. Так как оба документа содержат элемент </a:t>
            </a:r>
            <a:r>
              <a:rPr b="1" i="0" lang="ru-RU" sz="1800" u="none" cap="none" strike="noStrike">
                <a:solidFill>
                  <a:srgbClr val="333333"/>
                </a:solidFill>
                <a:latin typeface="Georgia"/>
                <a:ea typeface="Georgia"/>
                <a:cs typeface="Georgia"/>
                <a:sym typeface="Georgia"/>
              </a:rPr>
              <a:t>&lt;table&gt;</a:t>
            </a:r>
            <a:r>
              <a:rPr b="0" i="0" lang="ru-RU" sz="1800" u="none" cap="none" strike="noStrike">
                <a:solidFill>
                  <a:srgbClr val="333333"/>
                </a:solidFill>
                <a:latin typeface="Georgia"/>
                <a:ea typeface="Georgia"/>
                <a:cs typeface="Georgia"/>
                <a:sym typeface="Georgia"/>
              </a:rPr>
              <a:t>, хотя и с разным контентом и значением.</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800"/>
              <a:buFont typeface="Georgia"/>
              <a:buNone/>
            </a:pPr>
            <a:r>
              <a:rPr b="0" i="0" lang="ru-RU" sz="1800" u="none" cap="none" strike="noStrike">
                <a:solidFill>
                  <a:srgbClr val="333333"/>
                </a:solidFill>
                <a:latin typeface="Georgia"/>
                <a:ea typeface="Georgia"/>
                <a:cs typeface="Georgia"/>
                <a:sym typeface="Georgia"/>
              </a:rPr>
              <a:t>Пользователь или XML приложение не будут знать, каким образом обрабатывать эти различия.</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1066800" y="20271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FF0000"/>
              </a:buClr>
              <a:buSzPts val="4400"/>
              <a:buFont typeface="Calibri"/>
              <a:buNone/>
            </a:pPr>
            <a:r>
              <a:rPr b="1" i="1" lang="ru-RU" sz="4400">
                <a:solidFill>
                  <a:srgbClr val="FF0000"/>
                </a:solidFill>
              </a:rPr>
              <a:t>5) Описать физическое и логическое форматирование текста</a:t>
            </a:r>
            <a:endParaRPr/>
          </a:p>
        </p:txBody>
      </p:sp>
      <p:sp>
        <p:nvSpPr>
          <p:cNvPr id="149" name="Google Shape;149;p21"/>
          <p:cNvSpPr txBox="1"/>
          <p:nvPr/>
        </p:nvSpPr>
        <p:spPr>
          <a:xfrm>
            <a:off x="328569" y="1653470"/>
            <a:ext cx="11534862"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ru-RU" sz="1800">
                <a:solidFill>
                  <a:srgbClr val="000000"/>
                </a:solidFill>
                <a:latin typeface="verdana"/>
                <a:ea typeface="verdana"/>
                <a:cs typeface="verdana"/>
                <a:sym typeface="verdana"/>
              </a:rPr>
              <a:t>Различают </a:t>
            </a:r>
            <a:r>
              <a:rPr b="0" i="0" lang="ru-RU" sz="1800" u="sng">
                <a:solidFill>
                  <a:srgbClr val="000000"/>
                </a:solidFill>
                <a:latin typeface="verdana"/>
                <a:ea typeface="verdana"/>
                <a:cs typeface="verdana"/>
                <a:sym typeface="verdana"/>
              </a:rPr>
              <a:t>теги физического и логического форматирования</a:t>
            </a:r>
            <a:r>
              <a:rPr b="0" i="0" lang="ru-RU" sz="1800">
                <a:solidFill>
                  <a:srgbClr val="000000"/>
                </a:solidFill>
                <a:latin typeface="verdana"/>
                <a:ea typeface="verdana"/>
                <a:cs typeface="verdana"/>
                <a:sym typeface="verdana"/>
              </a:rPr>
              <a:t>. </a:t>
            </a:r>
            <a:r>
              <a:rPr b="1" i="0" lang="ru-RU" sz="1800">
                <a:solidFill>
                  <a:srgbClr val="000000"/>
                </a:solidFill>
                <a:latin typeface="verdana"/>
                <a:ea typeface="verdana"/>
                <a:cs typeface="verdana"/>
                <a:sym typeface="verdana"/>
              </a:rPr>
              <a:t>Различие</a:t>
            </a:r>
            <a:r>
              <a:rPr b="0" i="0" lang="ru-RU" sz="1800">
                <a:solidFill>
                  <a:srgbClr val="000000"/>
                </a:solidFill>
                <a:latin typeface="verdana"/>
                <a:ea typeface="verdana"/>
                <a:cs typeface="verdana"/>
                <a:sym typeface="verdana"/>
              </a:rPr>
              <a:t> между ними состоит в том, что теги </a:t>
            </a:r>
            <a:r>
              <a:rPr b="1" i="0" lang="ru-RU" sz="1800">
                <a:solidFill>
                  <a:srgbClr val="00B050"/>
                </a:solidFill>
                <a:latin typeface="verdana"/>
                <a:ea typeface="verdana"/>
                <a:cs typeface="verdana"/>
                <a:sym typeface="verdana"/>
              </a:rPr>
              <a:t>физического форматирования прямо указывают на то, какие свойства шрифта следует изменить </a:t>
            </a:r>
            <a:r>
              <a:rPr b="0" i="0" lang="ru-RU" sz="1800">
                <a:solidFill>
                  <a:srgbClr val="000000"/>
                </a:solidFill>
                <a:latin typeface="verdana"/>
                <a:ea typeface="verdana"/>
                <a:cs typeface="verdana"/>
                <a:sym typeface="verdana"/>
              </a:rPr>
              <a:t>(например, сделать жирным), в то время как </a:t>
            </a:r>
            <a:r>
              <a:rPr b="1" i="0" lang="ru-RU" sz="1800">
                <a:solidFill>
                  <a:srgbClr val="0070C0"/>
                </a:solidFill>
                <a:latin typeface="verdana"/>
                <a:ea typeface="verdana"/>
                <a:cs typeface="verdana"/>
                <a:sym typeface="verdana"/>
              </a:rPr>
              <a:t>теги логического форматирования указывают, какой это текст </a:t>
            </a:r>
            <a:r>
              <a:rPr b="0" i="0" lang="ru-RU" sz="1800">
                <a:solidFill>
                  <a:srgbClr val="000000"/>
                </a:solidFill>
                <a:latin typeface="verdana"/>
                <a:ea typeface="verdana"/>
                <a:cs typeface="verdana"/>
                <a:sym typeface="verdana"/>
              </a:rPr>
              <a:t>(например, важный).</a:t>
            </a:r>
            <a:endParaRPr/>
          </a:p>
        </p:txBody>
      </p:sp>
      <p:graphicFrame>
        <p:nvGraphicFramePr>
          <p:cNvPr id="150" name="Google Shape;150;p21"/>
          <p:cNvGraphicFramePr/>
          <p:nvPr/>
        </p:nvGraphicFramePr>
        <p:xfrm>
          <a:off x="469783" y="3046508"/>
          <a:ext cx="3000000" cy="3000000"/>
        </p:xfrm>
        <a:graphic>
          <a:graphicData uri="http://schemas.openxmlformats.org/drawingml/2006/table">
            <a:tbl>
              <a:tblPr>
                <a:noFill/>
                <a:tableStyleId>{54B76BD6-8257-48D7-A4BE-0486B15100D5}</a:tableStyleId>
              </a:tblPr>
              <a:tblGrid>
                <a:gridCol w="3797875"/>
                <a:gridCol w="3797875"/>
                <a:gridCol w="3797875"/>
              </a:tblGrid>
              <a:tr h="254000">
                <a:tc>
                  <a:txBody>
                    <a:bodyPr/>
                    <a:lstStyle/>
                    <a:p>
                      <a:pPr indent="0" lvl="0" marL="0" marR="0" rtl="0" algn="ctr">
                        <a:spcBef>
                          <a:spcPts val="0"/>
                        </a:spcBef>
                        <a:spcAft>
                          <a:spcPts val="0"/>
                        </a:spcAft>
                        <a:buNone/>
                      </a:pPr>
                      <a:r>
                        <a:rPr lang="ru-RU" sz="2000" u="none" cap="none" strike="noStrike"/>
                        <a:t>Действие тега</a:t>
                      </a:r>
                      <a:endParaRPr/>
                    </a:p>
                  </a:txBody>
                  <a:tcPr marT="28575" marB="28575"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ru-RU" sz="2000" u="none" cap="none" strike="noStrike"/>
                        <a:t>Тег физического форматирования</a:t>
                      </a:r>
                      <a:endParaRPr/>
                    </a:p>
                  </a:txBody>
                  <a:tcPr marT="28575" marB="28575"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ru-RU" sz="2000" u="none" cap="none" strike="noStrike"/>
                        <a:t>Тег логического форматирования</a:t>
                      </a:r>
                      <a:endParaRPr/>
                    </a:p>
                  </a:txBody>
                  <a:tcPr marT="28575" marB="28575"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254000">
                <a:tc>
                  <a:txBody>
                    <a:bodyPr/>
                    <a:lstStyle/>
                    <a:p>
                      <a:pPr indent="0" lvl="0" marL="0" marR="0" rtl="0" algn="ctr">
                        <a:spcBef>
                          <a:spcPts val="0"/>
                        </a:spcBef>
                        <a:spcAft>
                          <a:spcPts val="0"/>
                        </a:spcAft>
                        <a:buNone/>
                      </a:pPr>
                      <a:r>
                        <a:rPr lang="ru-RU" sz="2000" u="none" cap="none" strike="noStrike">
                          <a:latin typeface="verdana"/>
                          <a:ea typeface="verdana"/>
                          <a:cs typeface="verdana"/>
                          <a:sym typeface="verdana"/>
                        </a:rPr>
                        <a:t>Полужирный текст</a:t>
                      </a:r>
                      <a:endParaRPr/>
                    </a:p>
                  </a:txBody>
                  <a:tcPr marT="28575" marB="28575"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ru-RU" sz="2000" u="none" cap="none" strike="noStrike">
                          <a:latin typeface="verdana"/>
                          <a:ea typeface="verdana"/>
                          <a:cs typeface="verdana"/>
                          <a:sym typeface="verdana"/>
                        </a:rPr>
                        <a:t>&lt;B&gt;</a:t>
                      </a:r>
                      <a:endParaRPr/>
                    </a:p>
                  </a:txBody>
                  <a:tcPr marT="28575" marB="28575"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ru-RU" sz="2000" u="none" cap="none" strike="noStrike">
                          <a:latin typeface="verdana"/>
                          <a:ea typeface="verdana"/>
                          <a:cs typeface="verdana"/>
                          <a:sym typeface="verdana"/>
                        </a:rPr>
                        <a:t>&lt;STRONG&gt;</a:t>
                      </a:r>
                      <a:endParaRPr/>
                    </a:p>
                  </a:txBody>
                  <a:tcPr marT="28575" marB="28575"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254000">
                <a:tc>
                  <a:txBody>
                    <a:bodyPr/>
                    <a:lstStyle/>
                    <a:p>
                      <a:pPr indent="0" lvl="0" marL="0" marR="0" rtl="0" algn="ctr">
                        <a:spcBef>
                          <a:spcPts val="0"/>
                        </a:spcBef>
                        <a:spcAft>
                          <a:spcPts val="0"/>
                        </a:spcAft>
                        <a:buNone/>
                      </a:pPr>
                      <a:r>
                        <a:rPr lang="ru-RU" sz="2000" u="none" cap="none" strike="noStrike">
                          <a:latin typeface="verdana"/>
                          <a:ea typeface="verdana"/>
                          <a:cs typeface="verdana"/>
                          <a:sym typeface="verdana"/>
                        </a:rPr>
                        <a:t>Курсив</a:t>
                      </a:r>
                      <a:endParaRPr/>
                    </a:p>
                  </a:txBody>
                  <a:tcPr marT="28575" marB="28575"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ru-RU" sz="2000" u="none" cap="none" strike="noStrike">
                          <a:latin typeface="verdana"/>
                          <a:ea typeface="verdana"/>
                          <a:cs typeface="verdana"/>
                          <a:sym typeface="verdana"/>
                        </a:rPr>
                        <a:t>&lt;I&gt;</a:t>
                      </a:r>
                      <a:endParaRPr/>
                    </a:p>
                  </a:txBody>
                  <a:tcPr marT="28575" marB="28575"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ru-RU" sz="2000" u="none" cap="none" strike="noStrike">
                          <a:latin typeface="verdana"/>
                          <a:ea typeface="verdana"/>
                          <a:cs typeface="verdana"/>
                          <a:sym typeface="verdana"/>
                        </a:rPr>
                        <a:t>&lt;EM&gt;</a:t>
                      </a:r>
                      <a:endParaRPr/>
                    </a:p>
                  </a:txBody>
                  <a:tcPr marT="28575" marB="28575"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254000">
                <a:tc>
                  <a:txBody>
                    <a:bodyPr/>
                    <a:lstStyle/>
                    <a:p>
                      <a:pPr indent="0" lvl="0" marL="0" marR="0" rtl="0" algn="ctr">
                        <a:spcBef>
                          <a:spcPts val="0"/>
                        </a:spcBef>
                        <a:spcAft>
                          <a:spcPts val="0"/>
                        </a:spcAft>
                        <a:buNone/>
                      </a:pPr>
                      <a:r>
                        <a:rPr lang="ru-RU" sz="2000" u="none" cap="none" strike="noStrike">
                          <a:latin typeface="verdana"/>
                          <a:ea typeface="verdana"/>
                          <a:cs typeface="verdana"/>
                          <a:sym typeface="verdana"/>
                        </a:rPr>
                        <a:t>Моноширинный шрифт</a:t>
                      </a:r>
                      <a:endParaRPr/>
                    </a:p>
                  </a:txBody>
                  <a:tcPr marT="28575" marB="28575"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ru-RU" sz="2000" u="none" cap="none" strike="noStrike">
                          <a:latin typeface="verdana"/>
                          <a:ea typeface="verdana"/>
                          <a:cs typeface="verdana"/>
                          <a:sym typeface="verdana"/>
                        </a:rPr>
                        <a:t>&lt;TT&gt;</a:t>
                      </a:r>
                      <a:endParaRPr/>
                    </a:p>
                  </a:txBody>
                  <a:tcPr marT="28575" marB="28575"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ru-RU" sz="2000" u="none" cap="none" strike="noStrike">
                          <a:latin typeface="verdana"/>
                          <a:ea typeface="verdana"/>
                          <a:cs typeface="verdana"/>
                          <a:sym typeface="verdana"/>
                        </a:rPr>
                        <a:t>&lt;CODE&gt; (</a:t>
                      </a:r>
                      <a:r>
                        <a:rPr lang="ru-RU" sz="1400" u="none" cap="none" strike="noStrike">
                          <a:latin typeface="verdana"/>
                          <a:ea typeface="verdana"/>
                          <a:cs typeface="verdana"/>
                          <a:sym typeface="verdana"/>
                        </a:rPr>
                        <a:t>для выделения программных кодов, текстов программ и т.п. Обычно выделяется шрифтом фиксированной ширины</a:t>
                      </a:r>
                      <a:r>
                        <a:rPr lang="ru-RU" sz="2000" u="none" cap="none" strike="noStrike">
                          <a:latin typeface="verdana"/>
                          <a:ea typeface="verdana"/>
                          <a:cs typeface="verdana"/>
                          <a:sym typeface="verdana"/>
                        </a:rPr>
                        <a:t>)</a:t>
                      </a:r>
                      <a:endParaRPr/>
                    </a:p>
                  </a:txBody>
                  <a:tcPr marT="28575" marB="28575"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254000">
                <a:tc>
                  <a:txBody>
                    <a:bodyPr/>
                    <a:lstStyle/>
                    <a:p>
                      <a:pPr indent="0" lvl="0" marL="0" marR="0" rtl="0" algn="ctr">
                        <a:spcBef>
                          <a:spcPts val="0"/>
                        </a:spcBef>
                        <a:spcAft>
                          <a:spcPts val="0"/>
                        </a:spcAft>
                        <a:buNone/>
                      </a:pPr>
                      <a:r>
                        <a:rPr lang="ru-RU" sz="2000" u="none" cap="none" strike="noStrike">
                          <a:latin typeface="verdana"/>
                          <a:ea typeface="verdana"/>
                          <a:cs typeface="verdana"/>
                          <a:sym typeface="verdana"/>
                        </a:rPr>
                        <a:t>Перечеркнутый текст</a:t>
                      </a:r>
                      <a:endParaRPr/>
                    </a:p>
                  </a:txBody>
                  <a:tcPr marT="28575" marB="28575"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ru-RU" sz="2000" u="none" cap="none" strike="noStrike">
                          <a:latin typeface="verdana"/>
                          <a:ea typeface="verdana"/>
                          <a:cs typeface="verdana"/>
                          <a:sym typeface="verdana"/>
                        </a:rPr>
                        <a:t>&lt;S&gt;</a:t>
                      </a:r>
                      <a:endParaRPr/>
                    </a:p>
                  </a:txBody>
                  <a:tcPr marT="28575" marB="28575"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ru-RU" sz="2000" u="none" cap="none" strike="noStrike">
                          <a:latin typeface="verdana"/>
                          <a:ea typeface="verdana"/>
                          <a:cs typeface="verdana"/>
                          <a:sym typeface="verdana"/>
                        </a:rPr>
                        <a:t>&lt;DEL&gt; (</a:t>
                      </a:r>
                      <a:r>
                        <a:rPr lang="ru-RU" sz="1400" u="none" cap="none" strike="noStrike">
                          <a:latin typeface="verdana"/>
                          <a:ea typeface="verdana"/>
                          <a:cs typeface="verdana"/>
                          <a:sym typeface="verdana"/>
                        </a:rPr>
                        <a:t>в настоящее время распознаётся только браузером Microsoft Internet Explorer</a:t>
                      </a:r>
                      <a:r>
                        <a:rPr lang="ru-RU" sz="2000" u="none" cap="none" strike="noStrike">
                          <a:latin typeface="verdana"/>
                          <a:ea typeface="verdana"/>
                          <a:cs typeface="verdana"/>
                          <a:sym typeface="verdana"/>
                        </a:rPr>
                        <a:t>)</a:t>
                      </a:r>
                      <a:endParaRPr/>
                    </a:p>
                  </a:txBody>
                  <a:tcPr marT="28575" marB="28575"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68" name="Shape 668"/>
        <p:cNvGrpSpPr/>
        <p:nvPr/>
      </p:nvGrpSpPr>
      <p:grpSpPr>
        <a:xfrm>
          <a:off x="0" y="0"/>
          <a:ext cx="0" cy="0"/>
          <a:chOff x="0" y="0"/>
          <a:chExt cx="0" cy="0"/>
        </a:xfrm>
      </p:grpSpPr>
      <p:sp>
        <p:nvSpPr>
          <p:cNvPr id="669" name="Google Shape;669;p102"/>
          <p:cNvSpPr/>
          <p:nvPr/>
        </p:nvSpPr>
        <p:spPr>
          <a:xfrm>
            <a:off x="220719" y="269627"/>
            <a:ext cx="11098923" cy="4395358"/>
          </a:xfrm>
          <a:prstGeom prst="rect">
            <a:avLst/>
          </a:prstGeom>
          <a:solidFill>
            <a:srgbClr val="FFFFFF"/>
          </a:solidFill>
          <a:ln>
            <a:noFill/>
          </a:ln>
        </p:spPr>
        <p:txBody>
          <a:bodyPr anchorCtr="0" anchor="ctr" bIns="158700" lIns="0" spcFirstLastPara="1" rIns="0" wrap="square" tIns="79350">
            <a:noAutofit/>
          </a:bodyPr>
          <a:lstStyle/>
          <a:p>
            <a:pPr indent="0" lvl="0" marL="0" marR="0" rtl="0" algn="l">
              <a:lnSpc>
                <a:spcPct val="100000"/>
              </a:lnSpc>
              <a:spcBef>
                <a:spcPts val="0"/>
              </a:spcBef>
              <a:spcAft>
                <a:spcPts val="0"/>
              </a:spcAft>
              <a:buClr>
                <a:srgbClr val="333333"/>
              </a:buClr>
              <a:buSzPts val="1800"/>
              <a:buFont typeface="Georgia"/>
              <a:buNone/>
            </a:pPr>
            <a:r>
              <a:rPr b="1" i="0" lang="ru-RU" sz="1800" u="none" cap="none" strike="noStrike">
                <a:solidFill>
                  <a:srgbClr val="333333"/>
                </a:solidFill>
                <a:latin typeface="Georgia"/>
                <a:ea typeface="Georgia"/>
                <a:cs typeface="Georgia"/>
                <a:sym typeface="Georgia"/>
              </a:rPr>
              <a:t>Разрешение конфликта имен при помощи префикса</a:t>
            </a:r>
            <a:endParaRPr/>
          </a:p>
          <a:p>
            <a:pPr indent="0" lvl="0" marL="0" marR="0" rtl="0" algn="l">
              <a:lnSpc>
                <a:spcPct val="100000"/>
              </a:lnSpc>
              <a:spcBef>
                <a:spcPts val="0"/>
              </a:spcBef>
              <a:spcAft>
                <a:spcPts val="0"/>
              </a:spcAft>
              <a:buClr>
                <a:srgbClr val="333333"/>
              </a:buClr>
              <a:buSzPts val="1800"/>
              <a:buFont typeface="Georgia"/>
              <a:buNone/>
            </a:pPr>
            <a:r>
              <a:rPr b="0" i="0" lang="ru-RU" sz="1800" u="none" cap="none" strike="noStrike">
                <a:solidFill>
                  <a:srgbClr val="333333"/>
                </a:solidFill>
                <a:latin typeface="Georgia"/>
                <a:ea typeface="Georgia"/>
                <a:cs typeface="Georgia"/>
                <a:sym typeface="Georgia"/>
              </a:rPr>
              <a:t>В XML избежать конфликта имен можно при помощи префикса имени элемента.</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800"/>
              <a:buFont typeface="Georgia"/>
              <a:buNone/>
            </a:pPr>
            <a:r>
              <a:rPr b="0" i="0" lang="ru-RU" sz="1800" u="none" cap="none" strike="noStrike">
                <a:solidFill>
                  <a:srgbClr val="333333"/>
                </a:solidFill>
                <a:latin typeface="Georgia"/>
                <a:ea typeface="Georgia"/>
                <a:cs typeface="Georgia"/>
                <a:sym typeface="Georgia"/>
              </a:rPr>
              <a:t>Следующий код XML содержит информацию о таблице HTML и о столе:</a:t>
            </a:r>
            <a:endParaRPr b="0" i="0" sz="1800" u="none" cap="none" strike="noStrike">
              <a:solidFill>
                <a:srgbClr val="5F6364"/>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800"/>
              <a:buFont typeface="Consolas"/>
              <a:buNone/>
            </a:pP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h:table</a:t>
            </a:r>
            <a:r>
              <a:rPr b="0" i="0" lang="ru-RU" sz="1800" u="none" cap="none" strike="noStrike">
                <a:solidFill>
                  <a:srgbClr val="5F6364"/>
                </a:solidFill>
                <a:latin typeface="Consolas"/>
                <a:ea typeface="Consolas"/>
                <a:cs typeface="Consolas"/>
                <a:sym typeface="Consolas"/>
              </a:rPr>
              <a:t>&gt;</a:t>
            </a:r>
            <a:endParaRPr b="0" i="0" sz="1800" u="none" cap="none" strike="noStrike">
              <a:solidFill>
                <a:srgbClr val="5F6364"/>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800"/>
              <a:buFont typeface="Consolas"/>
              <a:buNone/>
            </a:pP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h:tr</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800"/>
              <a:buFont typeface="Consolas"/>
              <a:buNone/>
            </a:pP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h:td</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Яблоки</a:t>
            </a: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h:td</a:t>
            </a:r>
            <a:r>
              <a:rPr b="0" i="0" lang="ru-RU" sz="1800" u="none" cap="none" strike="noStrike">
                <a:solidFill>
                  <a:srgbClr val="5F6364"/>
                </a:solidFill>
                <a:latin typeface="Consolas"/>
                <a:ea typeface="Consolas"/>
                <a:cs typeface="Consolas"/>
                <a:sym typeface="Consolas"/>
              </a:rPr>
              <a:t>&gt;</a:t>
            </a:r>
            <a:endParaRPr b="0" i="0" sz="1800" u="none" cap="none" strike="noStrike">
              <a:solidFill>
                <a:srgbClr val="5F6364"/>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800"/>
              <a:buFont typeface="Consolas"/>
              <a:buNone/>
            </a:pP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h:td</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Бананы</a:t>
            </a: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h:td</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800"/>
              <a:buFont typeface="Consolas"/>
              <a:buNone/>
            </a:pP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h:tr</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800"/>
              <a:buFont typeface="Consolas"/>
              <a:buNone/>
            </a:pP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h:table</a:t>
            </a:r>
            <a:r>
              <a:rPr b="0" i="0" lang="ru-RU" sz="1800" u="none" cap="none" strike="noStrike">
                <a:solidFill>
                  <a:srgbClr val="5F6364"/>
                </a:solidFill>
                <a:latin typeface="Consolas"/>
                <a:ea typeface="Consolas"/>
                <a:cs typeface="Consolas"/>
                <a:sym typeface="Consolas"/>
              </a:rPr>
              <a:t>&gt;</a:t>
            </a:r>
            <a:endParaRPr b="0" i="0" sz="1800" u="none" cap="none" strike="noStrike">
              <a:solidFill>
                <a:srgbClr val="5F6364"/>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800"/>
              <a:buFont typeface="Consolas"/>
              <a:buNone/>
            </a:pP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f:table</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800"/>
              <a:buFont typeface="Consolas"/>
              <a:buNone/>
            </a:pP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f:name</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Африканский кофейный столик</a:t>
            </a: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f:name</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800"/>
              <a:buFont typeface="Consolas"/>
              <a:buNone/>
            </a:pP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f:width</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80</a:t>
            </a: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f:width</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 </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800"/>
              <a:buFont typeface="Consolas"/>
              <a:buNone/>
            </a:pP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f:length</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120</a:t>
            </a: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f:length</a:t>
            </a:r>
            <a:r>
              <a:rPr b="0" i="0" lang="ru-RU" sz="1800" u="none" cap="none" strike="noStrike">
                <a:solidFill>
                  <a:srgbClr val="5F6364"/>
                </a:solidFill>
                <a:latin typeface="Consolas"/>
                <a:ea typeface="Consolas"/>
                <a:cs typeface="Consolas"/>
                <a:sym typeface="Consolas"/>
              </a:rPr>
              <a:t>&gt;</a:t>
            </a:r>
            <a:endParaRPr b="0" i="0" sz="1800" u="none" cap="none" strike="noStrike">
              <a:solidFill>
                <a:srgbClr val="5F6364"/>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800"/>
              <a:buFont typeface="Consolas"/>
              <a:buNone/>
            </a:pPr>
            <a:r>
              <a:rPr b="0" i="0" lang="ru-RU" sz="1800" u="none" cap="none" strike="noStrike">
                <a:solidFill>
                  <a:srgbClr val="5F6364"/>
                </a:solidFill>
                <a:latin typeface="Consolas"/>
                <a:ea typeface="Consolas"/>
                <a:cs typeface="Consolas"/>
                <a:sym typeface="Consolas"/>
              </a:rPr>
              <a:t>&lt;/</a:t>
            </a:r>
            <a:r>
              <a:rPr b="0" i="0" lang="ru-RU" sz="1800" u="none" cap="none" strike="noStrike">
                <a:solidFill>
                  <a:srgbClr val="C92C2C"/>
                </a:solidFill>
                <a:latin typeface="Consolas"/>
                <a:ea typeface="Consolas"/>
                <a:cs typeface="Consolas"/>
                <a:sym typeface="Consolas"/>
              </a:rPr>
              <a:t>f:table</a:t>
            </a:r>
            <a:r>
              <a:rPr b="0" i="0" lang="ru-RU" sz="1800" u="none" cap="none" strike="noStrike">
                <a:solidFill>
                  <a:srgbClr val="5F6364"/>
                </a:solidFill>
                <a:latin typeface="Consolas"/>
                <a:ea typeface="Consolas"/>
                <a:cs typeface="Consolas"/>
                <a:sym typeface="Consolas"/>
              </a:rPr>
              <a:t>&gt;</a:t>
            </a:r>
            <a:r>
              <a:rPr b="0" i="0" lang="ru-RU" sz="1800" u="none" cap="none" strike="noStrike">
                <a:solidFill>
                  <a:srgbClr val="000000"/>
                </a:solidFill>
                <a:latin typeface="Consolas"/>
                <a:ea typeface="Consolas"/>
                <a:cs typeface="Consolas"/>
                <a:sym typeface="Consolas"/>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800"/>
              <a:buFont typeface="Georgia"/>
              <a:buNone/>
            </a:pPr>
            <a:r>
              <a:rPr b="0" i="0" lang="ru-RU" sz="1800" u="none" cap="none" strike="noStrike">
                <a:solidFill>
                  <a:srgbClr val="333333"/>
                </a:solidFill>
                <a:latin typeface="Georgia"/>
                <a:ea typeface="Georgia"/>
                <a:cs typeface="Georgia"/>
                <a:sym typeface="Georgia"/>
              </a:rPr>
              <a:t>В этом примере не будет конфликта имен, так как два элемента </a:t>
            </a:r>
            <a:r>
              <a:rPr b="1" i="0" lang="ru-RU" sz="1800" u="none" cap="none" strike="noStrike">
                <a:solidFill>
                  <a:srgbClr val="333333"/>
                </a:solidFill>
                <a:latin typeface="Georgia"/>
                <a:ea typeface="Georgia"/>
                <a:cs typeface="Georgia"/>
                <a:sym typeface="Georgia"/>
              </a:rPr>
              <a:t>&lt;table&gt;</a:t>
            </a:r>
            <a:r>
              <a:rPr b="0" i="0" lang="ru-RU" sz="1800" u="none" cap="none" strike="noStrike">
                <a:solidFill>
                  <a:srgbClr val="333333"/>
                </a:solidFill>
                <a:latin typeface="Georgia"/>
                <a:ea typeface="Georgia"/>
                <a:cs typeface="Georgia"/>
                <a:sym typeface="Georgia"/>
              </a:rPr>
              <a:t> имеют разные имена.</a:t>
            </a:r>
            <a:endParaRPr b="0" i="0" sz="1800" u="none" cap="none" strike="noStrike">
              <a:solidFill>
                <a:schemeClr val="dk1"/>
              </a:solidFill>
              <a:latin typeface="Arial"/>
              <a:ea typeface="Arial"/>
              <a:cs typeface="Arial"/>
              <a:sym typeface="Arial"/>
            </a:endParaRPr>
          </a:p>
        </p:txBody>
      </p:sp>
      <p:sp>
        <p:nvSpPr>
          <p:cNvPr id="670" name="Google Shape;670;p102"/>
          <p:cNvSpPr txBox="1"/>
          <p:nvPr/>
        </p:nvSpPr>
        <p:spPr>
          <a:xfrm>
            <a:off x="220719" y="4664985"/>
            <a:ext cx="11750562"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ru-RU" sz="1800">
                <a:solidFill>
                  <a:srgbClr val="333333"/>
                </a:solidFill>
                <a:latin typeface="Georgia"/>
                <a:ea typeface="Georgia"/>
                <a:cs typeface="Georgia"/>
                <a:sym typeface="Georgia"/>
              </a:rPr>
              <a:t>Пространства имен XML – Атрибут xmlns</a:t>
            </a:r>
            <a:endParaRPr b="1" i="0" sz="1800">
              <a:solidFill>
                <a:srgbClr val="333333"/>
              </a:solidFill>
              <a:latin typeface="Georgia"/>
              <a:ea typeface="Georgia"/>
              <a:cs typeface="Georgia"/>
              <a:sym typeface="Georgia"/>
            </a:endParaRPr>
          </a:p>
          <a:p>
            <a:pPr indent="0" lvl="0" marL="0" marR="0" rtl="0" algn="l">
              <a:spcBef>
                <a:spcPts val="0"/>
              </a:spcBef>
              <a:spcAft>
                <a:spcPts val="0"/>
              </a:spcAft>
              <a:buNone/>
            </a:pPr>
            <a:r>
              <a:rPr b="0" i="0" lang="ru-RU" sz="1800">
                <a:solidFill>
                  <a:srgbClr val="333333"/>
                </a:solidFill>
                <a:latin typeface="Georgia"/>
                <a:ea typeface="Georgia"/>
                <a:cs typeface="Georgia"/>
                <a:sym typeface="Georgia"/>
              </a:rPr>
              <a:t>При использовании в XML префиксов необходимо определить, так называемое, пространство имен префикса.</a:t>
            </a:r>
            <a:endParaRPr/>
          </a:p>
          <a:p>
            <a:pPr indent="0" lvl="0" marL="0" marR="0" rtl="0" algn="l">
              <a:spcBef>
                <a:spcPts val="0"/>
              </a:spcBef>
              <a:spcAft>
                <a:spcPts val="0"/>
              </a:spcAft>
              <a:buNone/>
            </a:pPr>
            <a:r>
              <a:rPr b="0" i="1" lang="ru-RU" sz="1800">
                <a:solidFill>
                  <a:srgbClr val="333333"/>
                </a:solidFill>
                <a:latin typeface="Georgia"/>
                <a:ea typeface="Georgia"/>
                <a:cs typeface="Georgia"/>
                <a:sym typeface="Georgia"/>
              </a:rPr>
              <a:t>Пространство имен</a:t>
            </a:r>
            <a:r>
              <a:rPr b="0" i="0" lang="ru-RU" sz="1800">
                <a:solidFill>
                  <a:srgbClr val="333333"/>
                </a:solidFill>
                <a:latin typeface="Georgia"/>
                <a:ea typeface="Georgia"/>
                <a:cs typeface="Georgia"/>
                <a:sym typeface="Georgia"/>
              </a:rPr>
              <a:t> определяется благодаря </a:t>
            </a:r>
            <a:r>
              <a:rPr b="1" i="1" lang="ru-RU" sz="1800">
                <a:solidFill>
                  <a:srgbClr val="333333"/>
                </a:solidFill>
                <a:latin typeface="Georgia"/>
                <a:ea typeface="Georgia"/>
                <a:cs typeface="Georgia"/>
                <a:sym typeface="Georgia"/>
              </a:rPr>
              <a:t>атрибуту xmlns</a:t>
            </a:r>
            <a:r>
              <a:rPr b="0" i="0" lang="ru-RU" sz="1800">
                <a:solidFill>
                  <a:srgbClr val="333333"/>
                </a:solidFill>
                <a:latin typeface="Georgia"/>
                <a:ea typeface="Georgia"/>
                <a:cs typeface="Georgia"/>
                <a:sym typeface="Georgia"/>
              </a:rPr>
              <a:t> в начальном теге элемента.</a:t>
            </a:r>
            <a:endParaRPr/>
          </a:p>
          <a:p>
            <a:pPr indent="0" lvl="0" marL="0" marR="0" rtl="0" algn="l">
              <a:spcBef>
                <a:spcPts val="0"/>
              </a:spcBef>
              <a:spcAft>
                <a:spcPts val="0"/>
              </a:spcAft>
              <a:buNone/>
            </a:pPr>
            <a:r>
              <a:rPr b="0" i="0" lang="ru-RU" sz="1800">
                <a:solidFill>
                  <a:srgbClr val="333333"/>
                </a:solidFill>
                <a:latin typeface="Georgia"/>
                <a:ea typeface="Georgia"/>
                <a:cs typeface="Georgia"/>
                <a:sym typeface="Georgia"/>
              </a:rPr>
              <a:t>Декларация пространства имен имеет следующий синтаксис - </a:t>
            </a:r>
            <a:r>
              <a:rPr b="1" i="0" lang="ru-RU" sz="1800">
                <a:solidFill>
                  <a:srgbClr val="333333"/>
                </a:solidFill>
                <a:latin typeface="Georgia"/>
                <a:ea typeface="Georgia"/>
                <a:cs typeface="Georgia"/>
                <a:sym typeface="Georgia"/>
              </a:rPr>
              <a:t>xmlns:</a:t>
            </a:r>
            <a:r>
              <a:rPr b="1" i="1" lang="ru-RU" sz="1800">
                <a:solidFill>
                  <a:srgbClr val="333333"/>
                </a:solidFill>
                <a:latin typeface="Georgia"/>
                <a:ea typeface="Georgia"/>
                <a:cs typeface="Georgia"/>
                <a:sym typeface="Georgia"/>
              </a:rPr>
              <a:t>префикс</a:t>
            </a:r>
            <a:r>
              <a:rPr b="1" i="0" lang="ru-RU" sz="1800">
                <a:solidFill>
                  <a:srgbClr val="333333"/>
                </a:solidFill>
                <a:latin typeface="Georgia"/>
                <a:ea typeface="Georgia"/>
                <a:cs typeface="Georgia"/>
                <a:sym typeface="Georgia"/>
              </a:rPr>
              <a:t>="</a:t>
            </a:r>
            <a:r>
              <a:rPr b="1" i="1" lang="ru-RU" sz="1800">
                <a:solidFill>
                  <a:srgbClr val="333333"/>
                </a:solidFill>
                <a:latin typeface="Georgia"/>
                <a:ea typeface="Georgia"/>
                <a:cs typeface="Georgia"/>
                <a:sym typeface="Georgia"/>
              </a:rPr>
              <a:t>URI</a:t>
            </a:r>
            <a:r>
              <a:rPr b="1" i="0" lang="ru-RU" sz="1800">
                <a:solidFill>
                  <a:srgbClr val="333333"/>
                </a:solidFill>
                <a:latin typeface="Georgia"/>
                <a:ea typeface="Georgia"/>
                <a:cs typeface="Georgia"/>
                <a:sym typeface="Georgia"/>
              </a:rPr>
              <a:t>"</a:t>
            </a:r>
            <a:r>
              <a:rPr b="0" i="0" lang="ru-RU" sz="1800">
                <a:solidFill>
                  <a:srgbClr val="333333"/>
                </a:solidFill>
                <a:latin typeface="Georgia"/>
                <a:ea typeface="Georgia"/>
                <a:cs typeface="Georgia"/>
                <a:sym typeface="Georgia"/>
              </a:rPr>
              <a: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74" name="Shape 674"/>
        <p:cNvGrpSpPr/>
        <p:nvPr/>
      </p:nvGrpSpPr>
      <p:grpSpPr>
        <a:xfrm>
          <a:off x="0" y="0"/>
          <a:ext cx="0" cy="0"/>
          <a:chOff x="0" y="0"/>
          <a:chExt cx="0" cy="0"/>
        </a:xfrm>
      </p:grpSpPr>
      <p:sp>
        <p:nvSpPr>
          <p:cNvPr id="675" name="Google Shape;675;p103"/>
          <p:cNvSpPr/>
          <p:nvPr/>
        </p:nvSpPr>
        <p:spPr>
          <a:xfrm>
            <a:off x="173421" y="184880"/>
            <a:ext cx="11808371" cy="6488239"/>
          </a:xfrm>
          <a:prstGeom prst="rect">
            <a:avLst/>
          </a:prstGeom>
          <a:solidFill>
            <a:srgbClr val="FFFFFF"/>
          </a:solidFill>
          <a:ln>
            <a:noFill/>
          </a:ln>
        </p:spPr>
        <p:txBody>
          <a:bodyPr anchorCtr="0" anchor="ctr" bIns="158700" lIns="0" spcFirstLastPara="1" rIns="0" wrap="square" tIns="79350">
            <a:noAutofit/>
          </a:bodyPr>
          <a:lstStyle/>
          <a:p>
            <a:pPr indent="0" lvl="0" marL="0" marR="0" rtl="0" algn="l">
              <a:lnSpc>
                <a:spcPct val="100000"/>
              </a:lnSpc>
              <a:spcBef>
                <a:spcPts val="0"/>
              </a:spcBef>
              <a:spcAft>
                <a:spcPts val="0"/>
              </a:spcAft>
              <a:buClr>
                <a:srgbClr val="333333"/>
              </a:buClr>
              <a:buSzPts val="1800"/>
              <a:buFont typeface="Georgia"/>
              <a:buNone/>
            </a:pPr>
            <a:r>
              <a:rPr b="1" i="0" lang="ru-RU" sz="1800" u="none" cap="none" strike="noStrike">
                <a:solidFill>
                  <a:srgbClr val="333333"/>
                </a:solidFill>
                <a:latin typeface="Georgia"/>
                <a:ea typeface="Georgia"/>
                <a:cs typeface="Georgia"/>
                <a:sym typeface="Georgia"/>
              </a:rPr>
              <a:t>Унифицированный идентификатор ресурса (URI)</a:t>
            </a:r>
            <a:endParaRPr/>
          </a:p>
          <a:p>
            <a:pPr indent="0" lvl="0" marL="0" marR="0" rtl="0" algn="l">
              <a:lnSpc>
                <a:spcPct val="100000"/>
              </a:lnSpc>
              <a:spcBef>
                <a:spcPts val="0"/>
              </a:spcBef>
              <a:spcAft>
                <a:spcPts val="0"/>
              </a:spcAft>
              <a:buClr>
                <a:srgbClr val="333333"/>
              </a:buClr>
              <a:buSzPts val="1800"/>
              <a:buFont typeface="Georgia"/>
              <a:buNone/>
            </a:pPr>
            <a:r>
              <a:rPr b="0" i="0" lang="ru-RU" sz="1800" u="none" cap="none" strike="noStrike">
                <a:solidFill>
                  <a:srgbClr val="333333"/>
                </a:solidFill>
                <a:latin typeface="Georgia"/>
                <a:ea typeface="Georgia"/>
                <a:cs typeface="Georgia"/>
                <a:sym typeface="Georgia"/>
              </a:rPr>
              <a:t>Унифицированный идентификатор ресурса (URI) это символьная строка, идентифицирующая интернет-ресурс.</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800"/>
              <a:buFont typeface="Georgia"/>
              <a:buNone/>
            </a:pPr>
            <a:r>
              <a:rPr b="0" i="0" lang="ru-RU" sz="1800" u="none" cap="none" strike="noStrike">
                <a:solidFill>
                  <a:srgbClr val="333333"/>
                </a:solidFill>
                <a:latin typeface="Georgia"/>
                <a:ea typeface="Georgia"/>
                <a:cs typeface="Georgia"/>
                <a:sym typeface="Georgia"/>
              </a:rPr>
              <a:t>В наиболее общей форме URI является единым указателем ресурса (URL), который идентифицирует доменный адрес в интернете. Другой, более частный вид URI — единообразное имя ресурса (URN).</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800"/>
              <a:buFont typeface="Georgia"/>
              <a:buNone/>
            </a:pPr>
            <a:r>
              <a:rPr b="0" i="0" lang="ru-RU" sz="1800" u="none" cap="none" strike="noStrike">
                <a:solidFill>
                  <a:srgbClr val="333333"/>
                </a:solidFill>
                <a:latin typeface="Georgia"/>
                <a:ea typeface="Georgia"/>
                <a:cs typeface="Georgia"/>
                <a:sym typeface="Georgia"/>
              </a:rPr>
              <a:t>В наших примерах мы будем использовать только URL.</a:t>
            </a:r>
            <a:endParaRPr/>
          </a:p>
          <a:p>
            <a:pPr indent="0" lvl="0" marL="0" marR="0" rtl="0" algn="l">
              <a:lnSpc>
                <a:spcPct val="100000"/>
              </a:lnSpc>
              <a:spcBef>
                <a:spcPts val="0"/>
              </a:spcBef>
              <a:spcAft>
                <a:spcPts val="0"/>
              </a:spcAft>
              <a:buClr>
                <a:srgbClr val="333333"/>
              </a:buClr>
              <a:buSzPts val="1800"/>
              <a:buFont typeface="Georgia"/>
              <a:buNone/>
            </a:pPr>
            <a:r>
              <a:rPr b="1" i="0" lang="ru-RU" sz="1800" u="none" cap="none" strike="noStrike">
                <a:solidFill>
                  <a:srgbClr val="333333"/>
                </a:solidFill>
                <a:latin typeface="Georgia"/>
                <a:ea typeface="Georgia"/>
                <a:cs typeface="Georgia"/>
                <a:sym typeface="Georgia"/>
              </a:rPr>
              <a:t>Пространства имен по умолчанию</a:t>
            </a:r>
            <a:endParaRPr/>
          </a:p>
          <a:p>
            <a:pPr indent="0" lvl="0" marL="0" marR="0" rtl="0" algn="l">
              <a:lnSpc>
                <a:spcPct val="100000"/>
              </a:lnSpc>
              <a:spcBef>
                <a:spcPts val="0"/>
              </a:spcBef>
              <a:spcAft>
                <a:spcPts val="0"/>
              </a:spcAft>
              <a:buClr>
                <a:srgbClr val="333333"/>
              </a:buClr>
              <a:buSzPts val="1800"/>
              <a:buFont typeface="Georgia"/>
              <a:buNone/>
            </a:pPr>
            <a:r>
              <a:rPr b="0" i="0" lang="ru-RU" sz="1800" u="none" cap="none" strike="noStrike">
                <a:solidFill>
                  <a:srgbClr val="333333"/>
                </a:solidFill>
                <a:latin typeface="Georgia"/>
                <a:ea typeface="Georgia"/>
                <a:cs typeface="Georgia"/>
                <a:sym typeface="Georgia"/>
              </a:rPr>
              <a:t>Определение пространства имен по умолчанию позволяет избежать использования префиксов во всех дочерних элементах. Такое определение имеет следующий синтаксис:</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Consolas"/>
              <a:buNone/>
            </a:pPr>
            <a:r>
              <a:rPr b="0" i="0" lang="ru-RU" sz="1800" u="none" cap="none" strike="noStrike">
                <a:solidFill>
                  <a:srgbClr val="000000"/>
                </a:solidFill>
                <a:latin typeface="Consolas"/>
                <a:ea typeface="Consolas"/>
                <a:cs typeface="Consolas"/>
                <a:sym typeface="Consolas"/>
              </a:rPr>
              <a:t>xmlns="URI пространства имен"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800"/>
              <a:buFont typeface="Georgia"/>
              <a:buNone/>
            </a:pPr>
            <a:r>
              <a:rPr b="0" i="0" lang="ru-RU" sz="1800" u="none" cap="none" strike="noStrike">
                <a:solidFill>
                  <a:srgbClr val="333333"/>
                </a:solidFill>
                <a:latin typeface="Georgia"/>
                <a:ea typeface="Georgia"/>
                <a:cs typeface="Georgia"/>
                <a:sym typeface="Georgia"/>
              </a:rPr>
              <a:t>Следующий код XML содержит информацию о таблице HTML:</a:t>
            </a:r>
            <a:endParaRPr b="0" i="0" sz="1800" u="none" cap="none" strike="noStrike">
              <a:solidFill>
                <a:srgbClr val="5F6364"/>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600"/>
              <a:buFont typeface="Consolas"/>
              <a:buNone/>
            </a:pPr>
            <a:r>
              <a:rPr b="0" i="0" lang="ru-RU" sz="1600" u="none" cap="none" strike="noStrike">
                <a:solidFill>
                  <a:srgbClr val="5F6364"/>
                </a:solidFill>
                <a:latin typeface="Consolas"/>
                <a:ea typeface="Consolas"/>
                <a:cs typeface="Consolas"/>
                <a:sym typeface="Consolas"/>
              </a:rPr>
              <a:t>&lt;</a:t>
            </a:r>
            <a:r>
              <a:rPr b="0" i="0" lang="ru-RU" sz="1600" u="none" cap="none" strike="noStrike">
                <a:solidFill>
                  <a:srgbClr val="C92C2C"/>
                </a:solidFill>
                <a:latin typeface="Consolas"/>
                <a:ea typeface="Consolas"/>
                <a:cs typeface="Consolas"/>
                <a:sym typeface="Consolas"/>
              </a:rPr>
              <a:t>table </a:t>
            </a:r>
            <a:r>
              <a:rPr b="0" i="0" lang="ru-RU" sz="1600" u="none" cap="none" strike="noStrike">
                <a:solidFill>
                  <a:srgbClr val="2F9C0A"/>
                </a:solidFill>
                <a:latin typeface="Consolas"/>
                <a:ea typeface="Consolas"/>
                <a:cs typeface="Consolas"/>
                <a:sym typeface="Consolas"/>
              </a:rPr>
              <a:t>xmlns</a:t>
            </a:r>
            <a:r>
              <a:rPr b="0" i="0" lang="ru-RU" sz="1600" u="none" cap="none" strike="noStrike">
                <a:solidFill>
                  <a:srgbClr val="5F6364"/>
                </a:solidFill>
                <a:latin typeface="Consolas"/>
                <a:ea typeface="Consolas"/>
                <a:cs typeface="Consolas"/>
                <a:sym typeface="Consolas"/>
              </a:rPr>
              <a:t>="</a:t>
            </a:r>
            <a:r>
              <a:rPr b="0" i="0" lang="ru-RU" sz="1600" u="none" cap="none" strike="noStrike">
                <a:solidFill>
                  <a:srgbClr val="1990B8"/>
                </a:solidFill>
                <a:latin typeface="Consolas"/>
                <a:ea typeface="Consolas"/>
                <a:cs typeface="Consolas"/>
                <a:sym typeface="Consolas"/>
              </a:rPr>
              <a:t>http://www.w3.org/TR/html4/</a:t>
            </a:r>
            <a:r>
              <a:rPr b="0" i="0" lang="ru-RU" sz="1600" u="none" cap="none" strike="noStrike">
                <a:solidFill>
                  <a:srgbClr val="5F6364"/>
                </a:solidFill>
                <a:latin typeface="Consolas"/>
                <a:ea typeface="Consolas"/>
                <a:cs typeface="Consolas"/>
                <a:sym typeface="Consolas"/>
              </a:rPr>
              <a:t>"&gt;</a:t>
            </a:r>
            <a:r>
              <a:rPr b="0" i="0" lang="ru-RU"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600"/>
              <a:buFont typeface="Consolas"/>
              <a:buNone/>
            </a:pPr>
            <a:r>
              <a:rPr b="0" i="0" lang="ru-RU" sz="1600" u="none" cap="none" strike="noStrike">
                <a:solidFill>
                  <a:srgbClr val="5F6364"/>
                </a:solidFill>
                <a:latin typeface="Consolas"/>
                <a:ea typeface="Consolas"/>
                <a:cs typeface="Consolas"/>
                <a:sym typeface="Consolas"/>
              </a:rPr>
              <a:t>&lt;</a:t>
            </a:r>
            <a:r>
              <a:rPr b="0" i="0" lang="ru-RU" sz="1600" u="none" cap="none" strike="noStrike">
                <a:solidFill>
                  <a:srgbClr val="C92C2C"/>
                </a:solidFill>
                <a:latin typeface="Consolas"/>
                <a:ea typeface="Consolas"/>
                <a:cs typeface="Consolas"/>
                <a:sym typeface="Consolas"/>
              </a:rPr>
              <a:t>tr</a:t>
            </a:r>
            <a:r>
              <a:rPr b="0" i="0" lang="ru-RU" sz="1600" u="none" cap="none" strike="noStrike">
                <a:solidFill>
                  <a:srgbClr val="5F6364"/>
                </a:solidFill>
                <a:latin typeface="Consolas"/>
                <a:ea typeface="Consolas"/>
                <a:cs typeface="Consolas"/>
                <a:sym typeface="Consolas"/>
              </a:rPr>
              <a:t>&gt;</a:t>
            </a:r>
            <a:r>
              <a:rPr b="0" i="0" lang="ru-RU"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600"/>
              <a:buFont typeface="Consolas"/>
              <a:buNone/>
            </a:pPr>
            <a:r>
              <a:rPr b="0" i="0" lang="ru-RU" sz="1600" u="none" cap="none" strike="noStrike">
                <a:solidFill>
                  <a:srgbClr val="5F6364"/>
                </a:solidFill>
                <a:latin typeface="Consolas"/>
                <a:ea typeface="Consolas"/>
                <a:cs typeface="Consolas"/>
                <a:sym typeface="Consolas"/>
              </a:rPr>
              <a:t>&lt;</a:t>
            </a:r>
            <a:r>
              <a:rPr b="0" i="0" lang="ru-RU" sz="1600" u="none" cap="none" strike="noStrike">
                <a:solidFill>
                  <a:srgbClr val="C92C2C"/>
                </a:solidFill>
                <a:latin typeface="Consolas"/>
                <a:ea typeface="Consolas"/>
                <a:cs typeface="Consolas"/>
                <a:sym typeface="Consolas"/>
              </a:rPr>
              <a:t>td</a:t>
            </a:r>
            <a:r>
              <a:rPr b="0" i="0" lang="ru-RU" sz="1600" u="none" cap="none" strike="noStrike">
                <a:solidFill>
                  <a:srgbClr val="5F6364"/>
                </a:solidFill>
                <a:latin typeface="Consolas"/>
                <a:ea typeface="Consolas"/>
                <a:cs typeface="Consolas"/>
                <a:sym typeface="Consolas"/>
              </a:rPr>
              <a:t>&gt;</a:t>
            </a:r>
            <a:r>
              <a:rPr b="0" i="0" lang="ru-RU" sz="1600" u="none" cap="none" strike="noStrike">
                <a:solidFill>
                  <a:srgbClr val="000000"/>
                </a:solidFill>
                <a:latin typeface="Consolas"/>
                <a:ea typeface="Consolas"/>
                <a:cs typeface="Consolas"/>
                <a:sym typeface="Consolas"/>
              </a:rPr>
              <a:t>Яблоки</a:t>
            </a:r>
            <a:r>
              <a:rPr b="0" i="0" lang="ru-RU" sz="1600" u="none" cap="none" strike="noStrike">
                <a:solidFill>
                  <a:srgbClr val="5F6364"/>
                </a:solidFill>
                <a:latin typeface="Consolas"/>
                <a:ea typeface="Consolas"/>
                <a:cs typeface="Consolas"/>
                <a:sym typeface="Consolas"/>
              </a:rPr>
              <a:t>&lt;/</a:t>
            </a:r>
            <a:r>
              <a:rPr b="0" i="0" lang="ru-RU" sz="1600" u="none" cap="none" strike="noStrike">
                <a:solidFill>
                  <a:srgbClr val="C92C2C"/>
                </a:solidFill>
                <a:latin typeface="Consolas"/>
                <a:ea typeface="Consolas"/>
                <a:cs typeface="Consolas"/>
                <a:sym typeface="Consolas"/>
              </a:rPr>
              <a:t>td</a:t>
            </a:r>
            <a:r>
              <a:rPr b="0" i="0" lang="ru-RU" sz="1600" u="none" cap="none" strike="noStrike">
                <a:solidFill>
                  <a:srgbClr val="5F6364"/>
                </a:solidFill>
                <a:latin typeface="Consolas"/>
                <a:ea typeface="Consolas"/>
                <a:cs typeface="Consolas"/>
                <a:sym typeface="Consolas"/>
              </a:rPr>
              <a:t>&gt;</a:t>
            </a:r>
            <a:endParaRPr b="0" i="0" sz="1600" u="none" cap="none" strike="noStrike">
              <a:solidFill>
                <a:srgbClr val="5F636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Consolas"/>
              <a:buNone/>
            </a:pPr>
            <a:r>
              <a:rPr b="0" i="0" lang="ru-RU" sz="1600" u="none" cap="none" strike="noStrike">
                <a:solidFill>
                  <a:srgbClr val="000000"/>
                </a:solidFill>
                <a:latin typeface="Consolas"/>
                <a:ea typeface="Consolas"/>
                <a:cs typeface="Consolas"/>
                <a:sym typeface="Consolas"/>
              </a:rPr>
              <a:t> </a:t>
            </a:r>
            <a:r>
              <a:rPr b="0" i="0" lang="ru-RU" sz="1600" u="none" cap="none" strike="noStrike">
                <a:solidFill>
                  <a:srgbClr val="5F6364"/>
                </a:solidFill>
                <a:latin typeface="Consolas"/>
                <a:ea typeface="Consolas"/>
                <a:cs typeface="Consolas"/>
                <a:sym typeface="Consolas"/>
              </a:rPr>
              <a:t>&lt;</a:t>
            </a:r>
            <a:r>
              <a:rPr b="0" i="0" lang="ru-RU" sz="1600" u="none" cap="none" strike="noStrike">
                <a:solidFill>
                  <a:srgbClr val="C92C2C"/>
                </a:solidFill>
                <a:latin typeface="Consolas"/>
                <a:ea typeface="Consolas"/>
                <a:cs typeface="Consolas"/>
                <a:sym typeface="Consolas"/>
              </a:rPr>
              <a:t>td</a:t>
            </a:r>
            <a:r>
              <a:rPr b="0" i="0" lang="ru-RU" sz="1600" u="none" cap="none" strike="noStrike">
                <a:solidFill>
                  <a:srgbClr val="5F6364"/>
                </a:solidFill>
                <a:latin typeface="Consolas"/>
                <a:ea typeface="Consolas"/>
                <a:cs typeface="Consolas"/>
                <a:sym typeface="Consolas"/>
              </a:rPr>
              <a:t>&gt;</a:t>
            </a:r>
            <a:r>
              <a:rPr b="0" i="0" lang="ru-RU" sz="1600" u="none" cap="none" strike="noStrike">
                <a:solidFill>
                  <a:srgbClr val="000000"/>
                </a:solidFill>
                <a:latin typeface="Consolas"/>
                <a:ea typeface="Consolas"/>
                <a:cs typeface="Consolas"/>
                <a:sym typeface="Consolas"/>
              </a:rPr>
              <a:t>Бананы</a:t>
            </a:r>
            <a:r>
              <a:rPr b="0" i="0" lang="ru-RU" sz="1600" u="none" cap="none" strike="noStrike">
                <a:solidFill>
                  <a:srgbClr val="5F6364"/>
                </a:solidFill>
                <a:latin typeface="Consolas"/>
                <a:ea typeface="Consolas"/>
                <a:cs typeface="Consolas"/>
                <a:sym typeface="Consolas"/>
              </a:rPr>
              <a:t>&lt;/</a:t>
            </a:r>
            <a:r>
              <a:rPr b="0" i="0" lang="ru-RU" sz="1600" u="none" cap="none" strike="noStrike">
                <a:solidFill>
                  <a:srgbClr val="C92C2C"/>
                </a:solidFill>
                <a:latin typeface="Consolas"/>
                <a:ea typeface="Consolas"/>
                <a:cs typeface="Consolas"/>
                <a:sym typeface="Consolas"/>
              </a:rPr>
              <a:t>td</a:t>
            </a:r>
            <a:r>
              <a:rPr b="0" i="0" lang="ru-RU" sz="1600" u="none" cap="none" strike="noStrike">
                <a:solidFill>
                  <a:srgbClr val="5F6364"/>
                </a:solidFill>
                <a:latin typeface="Consolas"/>
                <a:ea typeface="Consolas"/>
                <a:cs typeface="Consolas"/>
                <a:sym typeface="Consolas"/>
              </a:rPr>
              <a:t>&gt;</a:t>
            </a:r>
            <a:endParaRPr b="0" i="0" sz="1600" u="none" cap="none" strike="noStrike">
              <a:solidFill>
                <a:srgbClr val="5F636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Consolas"/>
              <a:buNone/>
            </a:pPr>
            <a:r>
              <a:rPr b="0" i="0" lang="ru-RU" sz="1600" u="none" cap="none" strike="noStrike">
                <a:solidFill>
                  <a:srgbClr val="000000"/>
                </a:solidFill>
                <a:latin typeface="Consolas"/>
                <a:ea typeface="Consolas"/>
                <a:cs typeface="Consolas"/>
                <a:sym typeface="Consolas"/>
              </a:rPr>
              <a:t> </a:t>
            </a:r>
            <a:r>
              <a:rPr b="0" i="0" lang="ru-RU" sz="1600" u="none" cap="none" strike="noStrike">
                <a:solidFill>
                  <a:srgbClr val="5F6364"/>
                </a:solidFill>
                <a:latin typeface="Consolas"/>
                <a:ea typeface="Consolas"/>
                <a:cs typeface="Consolas"/>
                <a:sym typeface="Consolas"/>
              </a:rPr>
              <a:t>&lt;/</a:t>
            </a:r>
            <a:r>
              <a:rPr b="0" i="0" lang="ru-RU" sz="1600" u="none" cap="none" strike="noStrike">
                <a:solidFill>
                  <a:srgbClr val="C92C2C"/>
                </a:solidFill>
                <a:latin typeface="Consolas"/>
                <a:ea typeface="Consolas"/>
                <a:cs typeface="Consolas"/>
                <a:sym typeface="Consolas"/>
              </a:rPr>
              <a:t>tr</a:t>
            </a:r>
            <a:r>
              <a:rPr b="0" i="0" lang="ru-RU" sz="1600" u="none" cap="none" strike="noStrike">
                <a:solidFill>
                  <a:srgbClr val="5F6364"/>
                </a:solidFill>
                <a:latin typeface="Consolas"/>
                <a:ea typeface="Consolas"/>
                <a:cs typeface="Consolas"/>
                <a:sym typeface="Consolas"/>
              </a:rPr>
              <a:t>&gt;</a:t>
            </a:r>
            <a:endParaRPr b="0" i="0" sz="1600" u="none" cap="none" strike="noStrike">
              <a:solidFill>
                <a:srgbClr val="5F636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Consolas"/>
              <a:buNone/>
            </a:pPr>
            <a:r>
              <a:rPr b="0" i="0" lang="ru-RU" sz="1600" u="none" cap="none" strike="noStrike">
                <a:solidFill>
                  <a:srgbClr val="000000"/>
                </a:solidFill>
                <a:latin typeface="Consolas"/>
                <a:ea typeface="Consolas"/>
                <a:cs typeface="Consolas"/>
                <a:sym typeface="Consolas"/>
              </a:rPr>
              <a:t> </a:t>
            </a:r>
            <a:r>
              <a:rPr b="0" i="0" lang="ru-RU" sz="1600" u="none" cap="none" strike="noStrike">
                <a:solidFill>
                  <a:srgbClr val="5F6364"/>
                </a:solidFill>
                <a:latin typeface="Consolas"/>
                <a:ea typeface="Consolas"/>
                <a:cs typeface="Consolas"/>
                <a:sym typeface="Consolas"/>
              </a:rPr>
              <a:t>&lt;/</a:t>
            </a:r>
            <a:r>
              <a:rPr b="0" i="0" lang="ru-RU" sz="1600" u="none" cap="none" strike="noStrike">
                <a:solidFill>
                  <a:srgbClr val="C92C2C"/>
                </a:solidFill>
                <a:latin typeface="Consolas"/>
                <a:ea typeface="Consolas"/>
                <a:cs typeface="Consolas"/>
                <a:sym typeface="Consolas"/>
              </a:rPr>
              <a:t>table</a:t>
            </a:r>
            <a:r>
              <a:rPr b="0" i="0" lang="ru-RU" sz="1600" u="none" cap="none" strike="noStrike">
                <a:solidFill>
                  <a:srgbClr val="5F6364"/>
                </a:solidFill>
                <a:latin typeface="Consolas"/>
                <a:ea typeface="Consolas"/>
                <a:cs typeface="Consolas"/>
                <a:sym typeface="Consolas"/>
              </a:rPr>
              <a:t>&gt;</a:t>
            </a:r>
            <a:r>
              <a:rPr b="0" i="0" lang="ru-RU" sz="1600" u="none" cap="none" strike="noStrike">
                <a:solidFill>
                  <a:srgbClr val="000000"/>
                </a:solidFill>
                <a:latin typeface="Consolas"/>
                <a:ea typeface="Consolas"/>
                <a:cs typeface="Consolas"/>
                <a:sym typeface="Consolas"/>
              </a:rPr>
              <a:t>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800"/>
              <a:buFont typeface="Georgia"/>
              <a:buNone/>
            </a:pPr>
            <a:r>
              <a:rPr b="0" i="0" lang="ru-RU" sz="1800" u="none" cap="none" strike="noStrike">
                <a:solidFill>
                  <a:srgbClr val="333333"/>
                </a:solidFill>
                <a:latin typeface="Georgia"/>
                <a:ea typeface="Georgia"/>
                <a:cs typeface="Georgia"/>
                <a:sym typeface="Georgia"/>
              </a:rPr>
              <a:t>Следующий код XML содержит информацию о предмете мебели — столе:</a:t>
            </a:r>
            <a:endParaRPr b="0" i="0" sz="1800" u="none" cap="none" strike="noStrike">
              <a:solidFill>
                <a:srgbClr val="5F6364"/>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600"/>
              <a:buFont typeface="Consolas"/>
              <a:buNone/>
            </a:pPr>
            <a:r>
              <a:rPr b="0" i="0" lang="ru-RU" sz="1600" u="none" cap="none" strike="noStrike">
                <a:solidFill>
                  <a:srgbClr val="5F6364"/>
                </a:solidFill>
                <a:latin typeface="Consolas"/>
                <a:ea typeface="Consolas"/>
                <a:cs typeface="Consolas"/>
                <a:sym typeface="Consolas"/>
              </a:rPr>
              <a:t>&lt;</a:t>
            </a:r>
            <a:r>
              <a:rPr b="0" i="0" lang="ru-RU" sz="1600" u="none" cap="none" strike="noStrike">
                <a:solidFill>
                  <a:srgbClr val="C92C2C"/>
                </a:solidFill>
                <a:latin typeface="Consolas"/>
                <a:ea typeface="Consolas"/>
                <a:cs typeface="Consolas"/>
                <a:sym typeface="Consolas"/>
              </a:rPr>
              <a:t>table </a:t>
            </a:r>
            <a:r>
              <a:rPr b="0" i="0" lang="ru-RU" sz="1600" u="none" cap="none" strike="noStrike">
                <a:solidFill>
                  <a:srgbClr val="2F9C0A"/>
                </a:solidFill>
                <a:latin typeface="Consolas"/>
                <a:ea typeface="Consolas"/>
                <a:cs typeface="Consolas"/>
                <a:sym typeface="Consolas"/>
              </a:rPr>
              <a:t>xmlns</a:t>
            </a:r>
            <a:r>
              <a:rPr b="0" i="0" lang="ru-RU" sz="1600" u="none" cap="none" strike="noStrike">
                <a:solidFill>
                  <a:srgbClr val="5F6364"/>
                </a:solidFill>
                <a:latin typeface="Consolas"/>
                <a:ea typeface="Consolas"/>
                <a:cs typeface="Consolas"/>
                <a:sym typeface="Consolas"/>
              </a:rPr>
              <a:t>="</a:t>
            </a:r>
            <a:r>
              <a:rPr b="0" i="0" lang="ru-RU" sz="1600" u="none" cap="none" strike="noStrike">
                <a:solidFill>
                  <a:srgbClr val="1990B8"/>
                </a:solidFill>
                <a:latin typeface="Consolas"/>
                <a:ea typeface="Consolas"/>
                <a:cs typeface="Consolas"/>
                <a:sym typeface="Consolas"/>
              </a:rPr>
              <a:t>http://www.w3schools.com/furniture</a:t>
            </a:r>
            <a:r>
              <a:rPr b="0" i="0" lang="ru-RU" sz="1600" u="none" cap="none" strike="noStrike">
                <a:solidFill>
                  <a:srgbClr val="5F6364"/>
                </a:solidFill>
                <a:latin typeface="Consolas"/>
                <a:ea typeface="Consolas"/>
                <a:cs typeface="Consolas"/>
                <a:sym typeface="Consolas"/>
              </a:rPr>
              <a:t>"&gt;</a:t>
            </a:r>
            <a:r>
              <a:rPr b="0" i="0" lang="ru-RU"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600"/>
              <a:buFont typeface="Consolas"/>
              <a:buNone/>
            </a:pPr>
            <a:r>
              <a:rPr b="0" i="0" lang="ru-RU" sz="1600" u="none" cap="none" strike="noStrike">
                <a:solidFill>
                  <a:srgbClr val="5F6364"/>
                </a:solidFill>
                <a:latin typeface="Consolas"/>
                <a:ea typeface="Consolas"/>
                <a:cs typeface="Consolas"/>
                <a:sym typeface="Consolas"/>
              </a:rPr>
              <a:t>&lt;</a:t>
            </a:r>
            <a:r>
              <a:rPr b="0" i="0" lang="ru-RU" sz="1600" u="none" cap="none" strike="noStrike">
                <a:solidFill>
                  <a:srgbClr val="C92C2C"/>
                </a:solidFill>
                <a:latin typeface="Consolas"/>
                <a:ea typeface="Consolas"/>
                <a:cs typeface="Consolas"/>
                <a:sym typeface="Consolas"/>
              </a:rPr>
              <a:t>name</a:t>
            </a:r>
            <a:r>
              <a:rPr b="0" i="0" lang="ru-RU" sz="1600" u="none" cap="none" strike="noStrike">
                <a:solidFill>
                  <a:srgbClr val="5F6364"/>
                </a:solidFill>
                <a:latin typeface="Consolas"/>
                <a:ea typeface="Consolas"/>
                <a:cs typeface="Consolas"/>
                <a:sym typeface="Consolas"/>
              </a:rPr>
              <a:t>&gt;</a:t>
            </a:r>
            <a:r>
              <a:rPr b="0" i="0" lang="ru-RU" sz="1600" u="none" cap="none" strike="noStrike">
                <a:solidFill>
                  <a:srgbClr val="000000"/>
                </a:solidFill>
                <a:latin typeface="Consolas"/>
                <a:ea typeface="Consolas"/>
                <a:cs typeface="Consolas"/>
                <a:sym typeface="Consolas"/>
              </a:rPr>
              <a:t>Африканский кофейный столик</a:t>
            </a:r>
            <a:r>
              <a:rPr b="0" i="0" lang="ru-RU" sz="1600" u="none" cap="none" strike="noStrike">
                <a:solidFill>
                  <a:srgbClr val="5F6364"/>
                </a:solidFill>
                <a:latin typeface="Consolas"/>
                <a:ea typeface="Consolas"/>
                <a:cs typeface="Consolas"/>
                <a:sym typeface="Consolas"/>
              </a:rPr>
              <a:t>&lt;/</a:t>
            </a:r>
            <a:r>
              <a:rPr b="0" i="0" lang="ru-RU" sz="1600" u="none" cap="none" strike="noStrike">
                <a:solidFill>
                  <a:srgbClr val="C92C2C"/>
                </a:solidFill>
                <a:latin typeface="Consolas"/>
                <a:ea typeface="Consolas"/>
                <a:cs typeface="Consolas"/>
                <a:sym typeface="Consolas"/>
              </a:rPr>
              <a:t>name</a:t>
            </a:r>
            <a:r>
              <a:rPr b="0" i="0" lang="ru-RU" sz="1600" u="none" cap="none" strike="noStrike">
                <a:solidFill>
                  <a:srgbClr val="5F6364"/>
                </a:solidFill>
                <a:latin typeface="Consolas"/>
                <a:ea typeface="Consolas"/>
                <a:cs typeface="Consolas"/>
                <a:sym typeface="Consolas"/>
              </a:rPr>
              <a:t>&gt;</a:t>
            </a:r>
            <a:endParaRPr b="0" i="0" sz="1600" u="none" cap="none" strike="noStrike">
              <a:solidFill>
                <a:srgbClr val="5F6364"/>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Consolas"/>
              <a:buNone/>
            </a:pPr>
            <a:r>
              <a:rPr b="0" i="0" lang="ru-RU" sz="1600" u="none" cap="none" strike="noStrike">
                <a:solidFill>
                  <a:srgbClr val="000000"/>
                </a:solidFill>
                <a:latin typeface="Consolas"/>
                <a:ea typeface="Consolas"/>
                <a:cs typeface="Consolas"/>
                <a:sym typeface="Consolas"/>
              </a:rPr>
              <a:t> </a:t>
            </a:r>
            <a:r>
              <a:rPr b="0" i="0" lang="ru-RU" sz="1600" u="none" cap="none" strike="noStrike">
                <a:solidFill>
                  <a:srgbClr val="5F6364"/>
                </a:solidFill>
                <a:latin typeface="Consolas"/>
                <a:ea typeface="Consolas"/>
                <a:cs typeface="Consolas"/>
                <a:sym typeface="Consolas"/>
              </a:rPr>
              <a:t>&lt;</a:t>
            </a:r>
            <a:r>
              <a:rPr b="0" i="0" lang="ru-RU" sz="1600" u="none" cap="none" strike="noStrike">
                <a:solidFill>
                  <a:srgbClr val="C92C2C"/>
                </a:solidFill>
                <a:latin typeface="Consolas"/>
                <a:ea typeface="Consolas"/>
                <a:cs typeface="Consolas"/>
                <a:sym typeface="Consolas"/>
              </a:rPr>
              <a:t>width</a:t>
            </a:r>
            <a:r>
              <a:rPr b="0" i="0" lang="ru-RU" sz="1600" u="none" cap="none" strike="noStrike">
                <a:solidFill>
                  <a:srgbClr val="5F6364"/>
                </a:solidFill>
                <a:latin typeface="Consolas"/>
                <a:ea typeface="Consolas"/>
                <a:cs typeface="Consolas"/>
                <a:sym typeface="Consolas"/>
              </a:rPr>
              <a:t>&gt;</a:t>
            </a:r>
            <a:r>
              <a:rPr b="0" i="0" lang="ru-RU" sz="1600" u="none" cap="none" strike="noStrike">
                <a:solidFill>
                  <a:srgbClr val="000000"/>
                </a:solidFill>
                <a:latin typeface="Consolas"/>
                <a:ea typeface="Consolas"/>
                <a:cs typeface="Consolas"/>
                <a:sym typeface="Consolas"/>
              </a:rPr>
              <a:t>80</a:t>
            </a:r>
            <a:r>
              <a:rPr b="0" i="0" lang="ru-RU" sz="1600" u="none" cap="none" strike="noStrike">
                <a:solidFill>
                  <a:srgbClr val="5F6364"/>
                </a:solidFill>
                <a:latin typeface="Consolas"/>
                <a:ea typeface="Consolas"/>
                <a:cs typeface="Consolas"/>
                <a:sym typeface="Consolas"/>
              </a:rPr>
              <a:t>&lt;/</a:t>
            </a:r>
            <a:r>
              <a:rPr b="0" i="0" lang="ru-RU" sz="1600" u="none" cap="none" strike="noStrike">
                <a:solidFill>
                  <a:srgbClr val="C92C2C"/>
                </a:solidFill>
                <a:latin typeface="Consolas"/>
                <a:ea typeface="Consolas"/>
                <a:cs typeface="Consolas"/>
                <a:sym typeface="Consolas"/>
              </a:rPr>
              <a:t>width</a:t>
            </a:r>
            <a:r>
              <a:rPr b="0" i="0" lang="ru-RU" sz="1600" u="none" cap="none" strike="noStrike">
                <a:solidFill>
                  <a:srgbClr val="5F6364"/>
                </a:solidFill>
                <a:latin typeface="Consolas"/>
                <a:ea typeface="Consolas"/>
                <a:cs typeface="Consolas"/>
                <a:sym typeface="Consolas"/>
              </a:rPr>
              <a:t>&gt;</a:t>
            </a:r>
            <a:r>
              <a:rPr b="0" i="0" lang="ru-RU"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600"/>
              <a:buFont typeface="Consolas"/>
              <a:buNone/>
            </a:pPr>
            <a:r>
              <a:rPr b="0" i="0" lang="ru-RU" sz="1600" u="none" cap="none" strike="noStrike">
                <a:solidFill>
                  <a:srgbClr val="5F6364"/>
                </a:solidFill>
                <a:latin typeface="Consolas"/>
                <a:ea typeface="Consolas"/>
                <a:cs typeface="Consolas"/>
                <a:sym typeface="Consolas"/>
              </a:rPr>
              <a:t>&lt;</a:t>
            </a:r>
            <a:r>
              <a:rPr b="0" i="0" lang="ru-RU" sz="1600" u="none" cap="none" strike="noStrike">
                <a:solidFill>
                  <a:srgbClr val="C92C2C"/>
                </a:solidFill>
                <a:latin typeface="Consolas"/>
                <a:ea typeface="Consolas"/>
                <a:cs typeface="Consolas"/>
                <a:sym typeface="Consolas"/>
              </a:rPr>
              <a:t>length</a:t>
            </a:r>
            <a:r>
              <a:rPr b="0" i="0" lang="ru-RU" sz="1600" u="none" cap="none" strike="noStrike">
                <a:solidFill>
                  <a:srgbClr val="5F6364"/>
                </a:solidFill>
                <a:latin typeface="Consolas"/>
                <a:ea typeface="Consolas"/>
                <a:cs typeface="Consolas"/>
                <a:sym typeface="Consolas"/>
              </a:rPr>
              <a:t>&gt;</a:t>
            </a:r>
            <a:r>
              <a:rPr b="0" i="0" lang="ru-RU" sz="1600" u="none" cap="none" strike="noStrike">
                <a:solidFill>
                  <a:srgbClr val="000000"/>
                </a:solidFill>
                <a:latin typeface="Consolas"/>
                <a:ea typeface="Consolas"/>
                <a:cs typeface="Consolas"/>
                <a:sym typeface="Consolas"/>
              </a:rPr>
              <a:t>120</a:t>
            </a:r>
            <a:r>
              <a:rPr b="0" i="0" lang="ru-RU" sz="1600" u="none" cap="none" strike="noStrike">
                <a:solidFill>
                  <a:srgbClr val="5F6364"/>
                </a:solidFill>
                <a:latin typeface="Consolas"/>
                <a:ea typeface="Consolas"/>
                <a:cs typeface="Consolas"/>
                <a:sym typeface="Consolas"/>
              </a:rPr>
              <a:t>&lt;/</a:t>
            </a:r>
            <a:r>
              <a:rPr b="0" i="0" lang="ru-RU" sz="1600" u="none" cap="none" strike="noStrike">
                <a:solidFill>
                  <a:srgbClr val="C92C2C"/>
                </a:solidFill>
                <a:latin typeface="Consolas"/>
                <a:ea typeface="Consolas"/>
                <a:cs typeface="Consolas"/>
                <a:sym typeface="Consolas"/>
              </a:rPr>
              <a:t>length</a:t>
            </a:r>
            <a:r>
              <a:rPr b="0" i="0" lang="ru-RU" sz="1600" u="none" cap="none" strike="noStrike">
                <a:solidFill>
                  <a:srgbClr val="5F6364"/>
                </a:solidFill>
                <a:latin typeface="Consolas"/>
                <a:ea typeface="Consolas"/>
                <a:cs typeface="Consolas"/>
                <a:sym typeface="Consolas"/>
              </a:rPr>
              <a:t>&gt;</a:t>
            </a:r>
            <a:r>
              <a:rPr b="0" i="0" lang="ru-RU"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5F6364"/>
              </a:buClr>
              <a:buSzPts val="1600"/>
              <a:buFont typeface="Consolas"/>
              <a:buNone/>
            </a:pPr>
            <a:r>
              <a:rPr b="0" i="0" lang="ru-RU" sz="1600" u="none" cap="none" strike="noStrike">
                <a:solidFill>
                  <a:srgbClr val="5F6364"/>
                </a:solidFill>
                <a:latin typeface="Consolas"/>
                <a:ea typeface="Consolas"/>
                <a:cs typeface="Consolas"/>
                <a:sym typeface="Consolas"/>
              </a:rPr>
              <a:t>&lt;/</a:t>
            </a:r>
            <a:r>
              <a:rPr b="0" i="0" lang="ru-RU" sz="1600" u="none" cap="none" strike="noStrike">
                <a:solidFill>
                  <a:srgbClr val="C92C2C"/>
                </a:solidFill>
                <a:latin typeface="Consolas"/>
                <a:ea typeface="Consolas"/>
                <a:cs typeface="Consolas"/>
                <a:sym typeface="Consolas"/>
              </a:rPr>
              <a:t>table</a:t>
            </a:r>
            <a:r>
              <a:rPr b="0" i="0" lang="ru-RU" sz="1600" u="none" cap="none" strike="noStrike">
                <a:solidFill>
                  <a:srgbClr val="5F6364"/>
                </a:solidFill>
                <a:latin typeface="Consolas"/>
                <a:ea typeface="Consolas"/>
                <a:cs typeface="Consolas"/>
                <a:sym typeface="Consolas"/>
              </a:rPr>
              <a:t>&gt;</a:t>
            </a:r>
            <a:r>
              <a:rPr b="0" i="0" lang="ru-RU" sz="1600" u="none" cap="none" strike="noStrike">
                <a:solidFill>
                  <a:srgbClr val="000000"/>
                </a:solidFill>
                <a:latin typeface="Consolas"/>
                <a:ea typeface="Consolas"/>
                <a:cs typeface="Consolas"/>
                <a:sym typeface="Consolas"/>
              </a:rPr>
              <a:t> </a:t>
            </a:r>
            <a:br>
              <a:rPr b="0" i="0" lang="ru-RU" sz="1600" u="none" cap="none" strike="noStrike">
                <a:solidFill>
                  <a:schemeClr val="dk1"/>
                </a:solidFill>
                <a:latin typeface="Arial"/>
                <a:ea typeface="Arial"/>
                <a:cs typeface="Arial"/>
                <a:sym typeface="Arial"/>
              </a:rPr>
            </a:b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04"/>
          <p:cNvSpPr txBox="1"/>
          <p:nvPr/>
        </p:nvSpPr>
        <p:spPr>
          <a:xfrm>
            <a:off x="303485" y="184804"/>
            <a:ext cx="11552183"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ru-RU" sz="1800">
                <a:solidFill>
                  <a:srgbClr val="333333"/>
                </a:solidFill>
                <a:latin typeface="Georgia"/>
                <a:ea typeface="Georgia"/>
                <a:cs typeface="Georgia"/>
                <a:sym typeface="Georgia"/>
              </a:rPr>
              <a:t>Реальное использование пространства имен</a:t>
            </a:r>
            <a:endParaRPr/>
          </a:p>
          <a:p>
            <a:pPr indent="0" lvl="0" marL="0" marR="0" rtl="0" algn="l">
              <a:spcBef>
                <a:spcPts val="0"/>
              </a:spcBef>
              <a:spcAft>
                <a:spcPts val="0"/>
              </a:spcAft>
              <a:buNone/>
            </a:pPr>
            <a:r>
              <a:rPr b="0" i="0" lang="ru-RU" sz="1800">
                <a:solidFill>
                  <a:srgbClr val="333333"/>
                </a:solidFill>
                <a:latin typeface="Georgia"/>
                <a:ea typeface="Georgia"/>
                <a:cs typeface="Georgia"/>
                <a:sym typeface="Georgia"/>
              </a:rPr>
              <a:t>XSLT — это XML язык, который может использоваться для преобразования документов XML в другие форматы, например, HTML.</a:t>
            </a:r>
            <a:endParaRPr/>
          </a:p>
          <a:p>
            <a:pPr indent="0" lvl="0" marL="0" marR="0" rtl="0" algn="l">
              <a:spcBef>
                <a:spcPts val="0"/>
              </a:spcBef>
              <a:spcAft>
                <a:spcPts val="0"/>
              </a:spcAft>
              <a:buNone/>
            </a:pPr>
            <a:r>
              <a:rPr b="0" i="0" lang="ru-RU" sz="1800">
                <a:solidFill>
                  <a:srgbClr val="333333"/>
                </a:solidFill>
                <a:latin typeface="Georgia"/>
                <a:ea typeface="Georgia"/>
                <a:cs typeface="Georgia"/>
                <a:sym typeface="Georgia"/>
              </a:rPr>
              <a:t>В следующем документе XSLT вы можете увидеть, что большинство элементов являются тегами HTML. Те элементы, которые не являются тегами HTML, имеют префикс </a:t>
            </a:r>
            <a:r>
              <a:rPr b="0" i="1" lang="ru-RU" sz="1800">
                <a:solidFill>
                  <a:srgbClr val="333333"/>
                </a:solidFill>
                <a:latin typeface="Georgia"/>
                <a:ea typeface="Georgia"/>
                <a:cs typeface="Georgia"/>
                <a:sym typeface="Georgia"/>
              </a:rPr>
              <a:t>xsl</a:t>
            </a:r>
            <a:r>
              <a:rPr b="0" i="0" lang="ru-RU" sz="1800">
                <a:solidFill>
                  <a:srgbClr val="333333"/>
                </a:solidFill>
                <a:latin typeface="Georgia"/>
                <a:ea typeface="Georgia"/>
                <a:cs typeface="Georgia"/>
                <a:sym typeface="Georgia"/>
              </a:rPr>
              <a:t>, идентифицированный пространством имен </a:t>
            </a:r>
            <a:r>
              <a:rPr b="0" i="1" lang="ru-RU" sz="1800">
                <a:solidFill>
                  <a:srgbClr val="333333"/>
                </a:solidFill>
                <a:latin typeface="Georgia"/>
                <a:ea typeface="Georgia"/>
                <a:cs typeface="Georgia"/>
                <a:sym typeface="Georgia"/>
              </a:rPr>
              <a:t>xmlns:xsl="http://www.w3.org/1999/XSL/Transform"</a:t>
            </a:r>
            <a:r>
              <a:rPr b="0" i="0" lang="ru-RU" sz="1800">
                <a:solidFill>
                  <a:srgbClr val="333333"/>
                </a:solidFill>
                <a:latin typeface="Georgia"/>
                <a:ea typeface="Georgia"/>
                <a:cs typeface="Georgia"/>
                <a:sym typeface="Georgia"/>
              </a:rPr>
              <a:t>:</a:t>
            </a:r>
            <a:endParaRPr/>
          </a:p>
        </p:txBody>
      </p:sp>
      <p:pic>
        <p:nvPicPr>
          <p:cNvPr id="681" name="Google Shape;681;p104"/>
          <p:cNvPicPr preferRelativeResize="0"/>
          <p:nvPr/>
        </p:nvPicPr>
        <p:blipFill rotWithShape="1">
          <a:blip r:embed="rId3">
            <a:alphaModFix/>
          </a:blip>
          <a:srcRect b="26436" l="59741" r="6895" t="28275"/>
          <a:stretch/>
        </p:blipFill>
        <p:spPr>
          <a:xfrm>
            <a:off x="2017985" y="1939130"/>
            <a:ext cx="6199887" cy="473406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05"/>
          <p:cNvSpPr txBox="1"/>
          <p:nvPr/>
        </p:nvSpPr>
        <p:spPr>
          <a:xfrm>
            <a:off x="492672" y="113144"/>
            <a:ext cx="11252638" cy="1122871"/>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Clr>
                <a:srgbClr val="FF0000"/>
              </a:buClr>
              <a:buSzPts val="3200"/>
              <a:buFont typeface="Calibri"/>
              <a:buNone/>
            </a:pPr>
            <a:r>
              <a:rPr b="1" i="1" lang="ru-RU" sz="3200" u="none" cap="none" strike="noStrike">
                <a:solidFill>
                  <a:srgbClr val="FF0000"/>
                </a:solidFill>
                <a:latin typeface="Calibri"/>
                <a:ea typeface="Calibri"/>
                <a:cs typeface="Calibri"/>
                <a:sym typeface="Calibri"/>
              </a:rPr>
              <a:t>48) Сформулировать технологии обработки данных в формате XML.</a:t>
            </a:r>
            <a:endParaRPr/>
          </a:p>
        </p:txBody>
      </p:sp>
      <p:sp>
        <p:nvSpPr>
          <p:cNvPr id="687" name="Google Shape;687;p105"/>
          <p:cNvSpPr/>
          <p:nvPr/>
        </p:nvSpPr>
        <p:spPr>
          <a:xfrm>
            <a:off x="209556" y="1166843"/>
            <a:ext cx="11818870" cy="452431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000000"/>
                </a:solidFill>
                <a:latin typeface="Arial"/>
                <a:ea typeface="Arial"/>
                <a:cs typeface="Arial"/>
                <a:sym typeface="Arial"/>
              </a:rPr>
              <a:t>	Основным сдерживающим фактором в продвижении XML технологии в Web на сегодняшний день является отсутствие полной поддержки этого формата всеми производителями браузеров - программ, наиболее часто используемых на стороне клиента. Выходом из создавшейся ситуации может стать вариант, при котором обработкой XML документов занимается серверная сторона Используя любой существующий XML-анализатор, можно формировать необходимую информацию уже на сервере и посылать клиенту нормальный HTML-документ. Однако такой способ, конечно, менее гибок, и позволяет использовать XML технологию лишь для хранения структурированной информации, но не для ее динамического изменения на стороне клиента.</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000000"/>
                </a:solidFill>
                <a:latin typeface="Arial"/>
                <a:ea typeface="Arial"/>
                <a:cs typeface="Arial"/>
                <a:sym typeface="Arial"/>
              </a:rPr>
              <a:t>	В августе 1997 RFC 2376 были утверждены MIME типы для XML-ресурсов: text/xml и application/xml. Поэтому XML документы могут передаваться по HTTP и отображаться программой просмотра также, как и обычные HTML- страницы. Для этого нужно немного изменить конфигурацию Web-сервера (в Apache - добавить в файл mime.types строчку "text/xml xml ddt"), а на стороне клиента иметь браузер, поддерживающий стилевые таблицы или JavaScript. Сегодня такими браузерами являются Microsoft Internet Explorer 5, первый браузер, поддерживающий спецификацию XML 1.0 и стилевые таблицы XSL; браузер Amaya, предлагаемый консорциумом специально для тестовых целей (</a:t>
            </a:r>
            <a:r>
              <a:rPr b="0" i="0" lang="ru-RU" sz="1600" u="sng" cap="none" strike="noStrike">
                <a:solidFill>
                  <a:schemeClr val="hlink"/>
                </a:solidFill>
                <a:latin typeface="Arial"/>
                <a:ea typeface="Arial"/>
                <a:cs typeface="Arial"/>
                <a:sym typeface="Arial"/>
                <a:hlinkClick r:id="rId3"/>
              </a:rPr>
              <a:t>http://www.w3.org/Amaya/User/BinDist.html</a:t>
            </a:r>
            <a:r>
              <a:rPr b="0" i="0" lang="ru-RU" sz="1600" u="none" cap="none" strike="noStrike">
                <a:solidFill>
                  <a:srgbClr val="000000"/>
                </a:solidFill>
                <a:latin typeface="Arial"/>
                <a:ea typeface="Arial"/>
                <a:cs typeface="Arial"/>
                <a:sym typeface="Arial"/>
              </a:rPr>
              <a:t>) и поддерживающий практически все разрабатываемые стандарты W3C. Поддержка XML также планируется в будущих версиях Netscape Navigator.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FF"/>
              </a:buClr>
              <a:buSzPts val="1600"/>
              <a:buFont typeface="Arial"/>
              <a:buNone/>
            </a:pPr>
            <a:r>
              <a:rPr b="0" i="0" lang="ru-RU" sz="1600" u="sng" cap="none" strike="noStrike">
                <a:solidFill>
                  <a:schemeClr val="hlink"/>
                </a:solidFill>
                <a:latin typeface="Arial"/>
                <a:ea typeface="Arial"/>
                <a:cs typeface="Arial"/>
                <a:sym typeface="Arial"/>
                <a:hlinkClick r:id="rId4"/>
              </a:rPr>
              <a:t>ООП</a:t>
            </a:r>
            <a:r>
              <a:rPr b="0" i="0" lang="ru-RU" sz="1600" u="none" cap="none" strike="noStrike">
                <a:solidFill>
                  <a:srgbClr val="000000"/>
                </a:solidFill>
                <a:latin typeface="Arial"/>
                <a:ea typeface="Arial"/>
                <a:cs typeface="Arial"/>
                <a:sym typeface="Arial"/>
              </a:rPr>
              <a:t>   </a:t>
            </a:r>
            <a:r>
              <a:rPr b="0" i="0" lang="ru-RU" sz="1600" u="sng" cap="none" strike="noStrike">
                <a:solidFill>
                  <a:schemeClr val="hlink"/>
                </a:solidFill>
                <a:latin typeface="Arial"/>
                <a:ea typeface="Arial"/>
                <a:cs typeface="Arial"/>
                <a:sym typeface="Arial"/>
                <a:hlinkClick r:id="rId5"/>
              </a:rPr>
              <a:t>СУБД</a:t>
            </a:r>
            <a:r>
              <a:rPr b="0" i="0" lang="ru-RU" sz="1600" u="none" cap="none" strike="noStrike">
                <a:solidFill>
                  <a:srgbClr val="000000"/>
                </a:solidFill>
                <a:latin typeface="Arial"/>
                <a:ea typeface="Arial"/>
                <a:cs typeface="Arial"/>
                <a:sym typeface="Arial"/>
              </a:rPr>
              <a:t>   </a:t>
            </a:r>
            <a:r>
              <a:rPr b="0" i="0" lang="ru-RU" sz="1600" u="sng" cap="none" strike="noStrike">
                <a:solidFill>
                  <a:schemeClr val="hlink"/>
                </a:solidFill>
                <a:latin typeface="Arial"/>
                <a:ea typeface="Arial"/>
                <a:cs typeface="Arial"/>
                <a:sym typeface="Arial"/>
                <a:hlinkClick r:id="rId6"/>
              </a:rPr>
              <a:t>ЯиМП</a:t>
            </a:r>
            <a:r>
              <a:rPr b="0" i="0" lang="ru-RU" sz="1600" u="none" cap="none" strike="noStrike">
                <a:solidFill>
                  <a:srgbClr val="000000"/>
                </a:solidFill>
                <a:latin typeface="Arial"/>
                <a:ea typeface="Arial"/>
                <a:cs typeface="Arial"/>
                <a:sym typeface="Arial"/>
              </a:rPr>
              <a:t>   </a:t>
            </a:r>
            <a:r>
              <a:rPr b="0" i="0" lang="ru-RU" sz="1600" u="sng" cap="none" strike="noStrike">
                <a:solidFill>
                  <a:schemeClr val="hlink"/>
                </a:solidFill>
                <a:latin typeface="Arial"/>
                <a:ea typeface="Arial"/>
                <a:cs typeface="Arial"/>
                <a:sym typeface="Arial"/>
                <a:hlinkClick r:id="rId7"/>
              </a:rPr>
              <a:t>3GL</a:t>
            </a:r>
            <a:r>
              <a:rPr b="0" i="0" lang="ru-RU" sz="1600" u="none" cap="none" strike="noStrike">
                <a:solidFill>
                  <a:srgbClr val="000000"/>
                </a:solidFill>
                <a:latin typeface="Arial"/>
                <a:ea typeface="Arial"/>
                <a:cs typeface="Arial"/>
                <a:sym typeface="Arial"/>
              </a:rPr>
              <a:t>   </a:t>
            </a:r>
            <a:r>
              <a:rPr b="0" i="0" lang="ru-RU" sz="1600" u="sng" cap="none" strike="noStrike">
                <a:solidFill>
                  <a:schemeClr val="hlink"/>
                </a:solidFill>
                <a:latin typeface="Arial"/>
                <a:ea typeface="Arial"/>
                <a:cs typeface="Arial"/>
                <a:sym typeface="Arial"/>
                <a:hlinkClick r:id="rId8"/>
              </a:rPr>
              <a:t>4GL</a:t>
            </a:r>
            <a:r>
              <a:rPr b="0" i="0" lang="ru-RU" sz="1600" u="none" cap="none" strike="noStrike">
                <a:solidFill>
                  <a:srgbClr val="000000"/>
                </a:solidFill>
                <a:latin typeface="Arial"/>
                <a:ea typeface="Arial"/>
                <a:cs typeface="Arial"/>
                <a:sym typeface="Arial"/>
              </a:rPr>
              <a:t>   </a:t>
            </a:r>
            <a:r>
              <a:rPr b="0" i="0" lang="ru-RU" sz="1600" u="sng" cap="none" strike="noStrike">
                <a:solidFill>
                  <a:schemeClr val="hlink"/>
                </a:solidFill>
                <a:latin typeface="Arial"/>
                <a:ea typeface="Arial"/>
                <a:cs typeface="Arial"/>
                <a:sym typeface="Arial"/>
                <a:hlinkClick r:id="rId9"/>
              </a:rPr>
              <a:t>5GL</a:t>
            </a:r>
            <a:r>
              <a:rPr b="0" i="0" lang="ru-RU" sz="1600" u="none" cap="none" strike="noStrike">
                <a:solidFill>
                  <a:srgbClr val="000000"/>
                </a:solidFill>
                <a:latin typeface="Arial"/>
                <a:ea typeface="Arial"/>
                <a:cs typeface="Arial"/>
                <a:sym typeface="Arial"/>
              </a:rPr>
              <a:t>   </a:t>
            </a:r>
            <a:r>
              <a:rPr b="0" i="0" lang="ru-RU" sz="1600" u="sng" cap="none" strike="noStrike">
                <a:solidFill>
                  <a:schemeClr val="hlink"/>
                </a:solidFill>
                <a:latin typeface="Arial"/>
                <a:ea typeface="Arial"/>
                <a:cs typeface="Arial"/>
                <a:sym typeface="Arial"/>
                <a:hlinkClick r:id="rId10"/>
              </a:rPr>
              <a:t>технологии прогр.</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06"/>
          <p:cNvSpPr txBox="1"/>
          <p:nvPr/>
        </p:nvSpPr>
        <p:spPr>
          <a:xfrm>
            <a:off x="120650" y="58846"/>
            <a:ext cx="11950700" cy="67403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ru-RU" sz="1600">
                <a:solidFill>
                  <a:srgbClr val="000080"/>
                </a:solidFill>
                <a:latin typeface="Bookman Old Style"/>
                <a:ea typeface="Bookman Old Style"/>
                <a:cs typeface="Bookman Old Style"/>
                <a:sym typeface="Bookman Old Style"/>
              </a:rPr>
              <a:t>Достоинства XML</a:t>
            </a:r>
            <a:endParaRPr/>
          </a:p>
          <a:p>
            <a:pPr indent="-101600" lvl="0" marL="0" marR="0" rtl="0" algn="l">
              <a:spcBef>
                <a:spcPts val="0"/>
              </a:spcBef>
              <a:spcAft>
                <a:spcPts val="0"/>
              </a:spcAft>
              <a:buClr>
                <a:srgbClr val="000000"/>
              </a:buClr>
              <a:buSzPts val="1600"/>
              <a:buFont typeface="Arial"/>
              <a:buChar char="•"/>
            </a:pPr>
            <a:r>
              <a:rPr b="0" i="0" lang="ru-RU" sz="1600">
                <a:solidFill>
                  <a:srgbClr val="000000"/>
                </a:solidFill>
                <a:latin typeface="Arial"/>
                <a:ea typeface="Arial"/>
                <a:cs typeface="Arial"/>
                <a:sym typeface="Arial"/>
              </a:rPr>
              <a:t>XML - язык разметки, позволяющий стандартизировать вид файлов-данных, используемых компьютерными программами, в виде текста, понятного человеку;</a:t>
            </a:r>
            <a:endParaRPr/>
          </a:p>
          <a:p>
            <a:pPr indent="-101600" lvl="0" marL="0" marR="0" rtl="0" algn="l">
              <a:spcBef>
                <a:spcPts val="0"/>
              </a:spcBef>
              <a:spcAft>
                <a:spcPts val="0"/>
              </a:spcAft>
              <a:buClr>
                <a:srgbClr val="000000"/>
              </a:buClr>
              <a:buSzPts val="1600"/>
              <a:buFont typeface="Arial"/>
              <a:buChar char="•"/>
            </a:pPr>
            <a:r>
              <a:rPr b="0" i="0" lang="ru-RU" sz="1600">
                <a:solidFill>
                  <a:srgbClr val="000000"/>
                </a:solidFill>
                <a:latin typeface="Arial"/>
                <a:ea typeface="Arial"/>
                <a:cs typeface="Arial"/>
                <a:sym typeface="Arial"/>
              </a:rPr>
              <a:t>XML поддерживает Юникод;</a:t>
            </a:r>
            <a:endParaRPr/>
          </a:p>
          <a:p>
            <a:pPr indent="-101600" lvl="0" marL="0" marR="0" rtl="0" algn="l">
              <a:spcBef>
                <a:spcPts val="0"/>
              </a:spcBef>
              <a:spcAft>
                <a:spcPts val="0"/>
              </a:spcAft>
              <a:buClr>
                <a:srgbClr val="000000"/>
              </a:buClr>
              <a:buSzPts val="1600"/>
              <a:buFont typeface="Arial"/>
              <a:buChar char="•"/>
            </a:pPr>
            <a:r>
              <a:rPr b="0" i="0" lang="ru-RU" sz="1600">
                <a:solidFill>
                  <a:srgbClr val="000000"/>
                </a:solidFill>
                <a:latin typeface="Arial"/>
                <a:ea typeface="Arial"/>
                <a:cs typeface="Arial"/>
                <a:sym typeface="Arial"/>
              </a:rPr>
              <a:t>в формате XML могут быть описаны такие структуры данных, как записи, списки, деревья, форматированный текст;</a:t>
            </a:r>
            <a:endParaRPr/>
          </a:p>
          <a:p>
            <a:pPr indent="-101600" lvl="0" marL="0" marR="0" rtl="0" algn="l">
              <a:spcBef>
                <a:spcPts val="0"/>
              </a:spcBef>
              <a:spcAft>
                <a:spcPts val="0"/>
              </a:spcAft>
              <a:buClr>
                <a:srgbClr val="000000"/>
              </a:buClr>
              <a:buSzPts val="1600"/>
              <a:buFont typeface="Arial"/>
              <a:buChar char="•"/>
            </a:pPr>
            <a:r>
              <a:rPr b="0" i="0" lang="ru-RU" sz="1600">
                <a:solidFill>
                  <a:srgbClr val="000000"/>
                </a:solidFill>
                <a:latin typeface="Arial"/>
                <a:ea typeface="Arial"/>
                <a:cs typeface="Arial"/>
                <a:sym typeface="Arial"/>
              </a:rPr>
              <a:t>XML - это самодокументируемый формат, который описывает структуру и имена полей так же как и значения полей;</a:t>
            </a:r>
            <a:endParaRPr/>
          </a:p>
          <a:p>
            <a:pPr indent="-101600" lvl="0" marL="0" marR="0" rtl="0" algn="l">
              <a:spcBef>
                <a:spcPts val="0"/>
              </a:spcBef>
              <a:spcAft>
                <a:spcPts val="0"/>
              </a:spcAft>
              <a:buClr>
                <a:srgbClr val="000000"/>
              </a:buClr>
              <a:buSzPts val="1600"/>
              <a:buFont typeface="Arial"/>
              <a:buChar char="•"/>
            </a:pPr>
            <a:r>
              <a:rPr b="0" i="0" lang="ru-RU" sz="1600">
                <a:solidFill>
                  <a:srgbClr val="000000"/>
                </a:solidFill>
                <a:latin typeface="Arial"/>
                <a:ea typeface="Arial"/>
                <a:cs typeface="Arial"/>
                <a:sym typeface="Arial"/>
              </a:rPr>
              <a:t>XML имеет строго определённый синтаксис и требования к анализу, что позволяет ему оставаться простым, эффективным и непротиворечивым. Одновременно с этим, разные разработчики не ограничены в выборе экспрессивных методов (например, можно моделировать данные, помещая значения в параметры тегов или в тело тегов, можно использовать различные языки и нотации для именования тегов и т. д.);</a:t>
            </a:r>
            <a:endParaRPr/>
          </a:p>
          <a:p>
            <a:pPr indent="-101600" lvl="0" marL="0" marR="0" rtl="0" algn="l">
              <a:spcBef>
                <a:spcPts val="0"/>
              </a:spcBef>
              <a:spcAft>
                <a:spcPts val="0"/>
              </a:spcAft>
              <a:buClr>
                <a:srgbClr val="000000"/>
              </a:buClr>
              <a:buSzPts val="1600"/>
              <a:buFont typeface="Arial"/>
              <a:buChar char="•"/>
            </a:pPr>
            <a:r>
              <a:rPr b="0" i="0" lang="ru-RU" sz="1600">
                <a:solidFill>
                  <a:srgbClr val="000000"/>
                </a:solidFill>
                <a:latin typeface="Arial"/>
                <a:ea typeface="Arial"/>
                <a:cs typeface="Arial"/>
                <a:sym typeface="Arial"/>
              </a:rPr>
              <a:t>XML - формат, основанный на международных стандартах;</a:t>
            </a:r>
            <a:endParaRPr/>
          </a:p>
          <a:p>
            <a:pPr indent="-101600" lvl="0" marL="0" marR="0" rtl="0" algn="l">
              <a:spcBef>
                <a:spcPts val="0"/>
              </a:spcBef>
              <a:spcAft>
                <a:spcPts val="0"/>
              </a:spcAft>
              <a:buClr>
                <a:srgbClr val="000000"/>
              </a:buClr>
              <a:buSzPts val="1600"/>
              <a:buFont typeface="Arial"/>
              <a:buChar char="•"/>
            </a:pPr>
            <a:r>
              <a:rPr b="0" i="0" lang="ru-RU" sz="1600">
                <a:solidFill>
                  <a:srgbClr val="000000"/>
                </a:solidFill>
                <a:latin typeface="Arial"/>
                <a:ea typeface="Arial"/>
                <a:cs typeface="Arial"/>
                <a:sym typeface="Arial"/>
              </a:rPr>
              <a:t>Иерархическая структура XML подходит для описания практически любых типов документов, кроме аудио и видео мультимедийных потоков, растровых изображений, сетевых структур данных и двоичных данных;</a:t>
            </a:r>
            <a:endParaRPr/>
          </a:p>
          <a:p>
            <a:pPr indent="-101600" lvl="0" marL="0" marR="0" rtl="0" algn="l">
              <a:spcBef>
                <a:spcPts val="0"/>
              </a:spcBef>
              <a:spcAft>
                <a:spcPts val="0"/>
              </a:spcAft>
              <a:buClr>
                <a:srgbClr val="000000"/>
              </a:buClr>
              <a:buSzPts val="1600"/>
              <a:buFont typeface="Arial"/>
              <a:buChar char="•"/>
            </a:pPr>
            <a:r>
              <a:rPr b="0" i="0" lang="ru-RU" sz="1600">
                <a:solidFill>
                  <a:srgbClr val="000000"/>
                </a:solidFill>
                <a:latin typeface="Arial"/>
                <a:ea typeface="Arial"/>
                <a:cs typeface="Arial"/>
                <a:sym typeface="Arial"/>
              </a:rPr>
              <a:t>XML представляет собой простой текст, свободный от лицензирования и каких-либо ограничений;</a:t>
            </a:r>
            <a:endParaRPr/>
          </a:p>
          <a:p>
            <a:pPr indent="-101600" lvl="0" marL="0" marR="0" rtl="0" algn="l">
              <a:spcBef>
                <a:spcPts val="0"/>
              </a:spcBef>
              <a:spcAft>
                <a:spcPts val="0"/>
              </a:spcAft>
              <a:buClr>
                <a:srgbClr val="000000"/>
              </a:buClr>
              <a:buSzPts val="1600"/>
              <a:buFont typeface="Arial"/>
              <a:buChar char="•"/>
            </a:pPr>
            <a:r>
              <a:rPr b="0" i="0" lang="ru-RU" sz="1600">
                <a:solidFill>
                  <a:srgbClr val="000000"/>
                </a:solidFill>
                <a:latin typeface="Arial"/>
                <a:ea typeface="Arial"/>
                <a:cs typeface="Arial"/>
                <a:sym typeface="Arial"/>
              </a:rPr>
              <a:t>XML не зависит от платформы;</a:t>
            </a:r>
            <a:endParaRPr/>
          </a:p>
          <a:p>
            <a:pPr indent="-101600" lvl="0" marL="0" marR="0" rtl="0" algn="l">
              <a:spcBef>
                <a:spcPts val="0"/>
              </a:spcBef>
              <a:spcAft>
                <a:spcPts val="0"/>
              </a:spcAft>
              <a:buClr>
                <a:srgbClr val="000000"/>
              </a:buClr>
              <a:buSzPts val="1600"/>
              <a:buFont typeface="Arial"/>
              <a:buChar char="•"/>
            </a:pPr>
            <a:r>
              <a:rPr b="0" i="0" lang="ru-RU" sz="1600">
                <a:solidFill>
                  <a:srgbClr val="000000"/>
                </a:solidFill>
                <a:latin typeface="Arial"/>
                <a:ea typeface="Arial"/>
                <a:cs typeface="Arial"/>
                <a:sym typeface="Arial"/>
              </a:rPr>
              <a:t>XML является подмножеством </a:t>
            </a:r>
            <a:r>
              <a:rPr b="0" i="0" lang="ru-RU" sz="1600" u="sng">
                <a:solidFill>
                  <a:schemeClr val="hlink"/>
                </a:solidFill>
                <a:latin typeface="Arial"/>
                <a:ea typeface="Arial"/>
                <a:cs typeface="Arial"/>
                <a:sym typeface="Arial"/>
                <a:hlinkClick r:id="rId3"/>
              </a:rPr>
              <a:t>SGML</a:t>
            </a:r>
            <a:r>
              <a:rPr b="0" i="0" lang="ru-RU" sz="1600">
                <a:solidFill>
                  <a:srgbClr val="000000"/>
                </a:solidFill>
                <a:latin typeface="Arial"/>
                <a:ea typeface="Arial"/>
                <a:cs typeface="Arial"/>
                <a:sym typeface="Arial"/>
              </a:rPr>
              <a:t> (который используется с 1986 года). Уже накоплен большой опыт работы с языком и созданы специализированные приложения;</a:t>
            </a:r>
            <a:endParaRPr/>
          </a:p>
          <a:p>
            <a:pPr indent="-101600" lvl="0" marL="0" marR="0" rtl="0" algn="l">
              <a:spcBef>
                <a:spcPts val="0"/>
              </a:spcBef>
              <a:spcAft>
                <a:spcPts val="0"/>
              </a:spcAft>
              <a:buClr>
                <a:srgbClr val="000000"/>
              </a:buClr>
              <a:buSzPts val="1600"/>
              <a:buFont typeface="Arial"/>
              <a:buChar char="•"/>
            </a:pPr>
            <a:r>
              <a:rPr b="0" i="0" lang="ru-RU" sz="1600">
                <a:solidFill>
                  <a:srgbClr val="000000"/>
                </a:solidFill>
                <a:latin typeface="Arial"/>
                <a:ea typeface="Arial"/>
                <a:cs typeface="Arial"/>
                <a:sym typeface="Arial"/>
              </a:rPr>
              <a:t>XML не накладывает требований на порядок расположения атрибутов в элементе и вложенных элементов разных типов, что существенно облегчает выполнение требований обратной совместимости;</a:t>
            </a:r>
            <a:endParaRPr/>
          </a:p>
          <a:p>
            <a:pPr indent="-101600" lvl="0" marL="0" marR="0" rtl="0" algn="l">
              <a:spcBef>
                <a:spcPts val="0"/>
              </a:spcBef>
              <a:spcAft>
                <a:spcPts val="0"/>
              </a:spcAft>
              <a:buClr>
                <a:srgbClr val="000000"/>
              </a:buClr>
              <a:buSzPts val="1600"/>
              <a:buFont typeface="Arial"/>
              <a:buChar char="•"/>
            </a:pPr>
            <a:r>
              <a:rPr b="0" i="0" lang="ru-RU" sz="1600">
                <a:solidFill>
                  <a:srgbClr val="000000"/>
                </a:solidFill>
                <a:latin typeface="Arial"/>
                <a:ea typeface="Arial"/>
                <a:cs typeface="Arial"/>
                <a:sym typeface="Arial"/>
              </a:rPr>
              <a:t>В отличие от бинарных форматов, XML содержит метаданные об именах, типах и классах описываемых объектов, по которым приложение может обработать документ неизвестной структуры (например, для динамического построения интерфейсов);</a:t>
            </a:r>
            <a:endParaRPr/>
          </a:p>
          <a:p>
            <a:pPr indent="-101600" lvl="0" marL="0" marR="0" rtl="0" algn="l">
              <a:spcBef>
                <a:spcPts val="0"/>
              </a:spcBef>
              <a:spcAft>
                <a:spcPts val="0"/>
              </a:spcAft>
              <a:buClr>
                <a:srgbClr val="000000"/>
              </a:buClr>
              <a:buSzPts val="1600"/>
              <a:buFont typeface="Arial"/>
              <a:buChar char="•"/>
            </a:pPr>
            <a:r>
              <a:rPr b="0" i="0" lang="ru-RU" sz="1600">
                <a:solidFill>
                  <a:srgbClr val="000000"/>
                </a:solidFill>
                <a:latin typeface="Arial"/>
                <a:ea typeface="Arial"/>
                <a:cs typeface="Arial"/>
                <a:sym typeface="Arial"/>
              </a:rPr>
              <a:t>XML имеет реализации парсеров для всех современных языков программирования;</a:t>
            </a:r>
            <a:endParaRPr/>
          </a:p>
          <a:p>
            <a:pPr indent="-101600" lvl="0" marL="0" marR="0" rtl="0" algn="l">
              <a:spcBef>
                <a:spcPts val="0"/>
              </a:spcBef>
              <a:spcAft>
                <a:spcPts val="0"/>
              </a:spcAft>
              <a:buClr>
                <a:srgbClr val="000000"/>
              </a:buClr>
              <a:buSzPts val="1600"/>
              <a:buFont typeface="Arial"/>
              <a:buChar char="•"/>
            </a:pPr>
            <a:r>
              <a:rPr b="0" i="0" lang="ru-RU" sz="1600">
                <a:solidFill>
                  <a:srgbClr val="000000"/>
                </a:solidFill>
                <a:latin typeface="Arial"/>
                <a:ea typeface="Arial"/>
                <a:cs typeface="Arial"/>
                <a:sym typeface="Arial"/>
              </a:rPr>
              <a:t>Существует стандартный механизм преобразования XSLT, реализации которого встроены в браузеры, операционные системы, веб-серверы.</a:t>
            </a:r>
            <a:endParaRPr/>
          </a:p>
          <a:p>
            <a:pPr indent="-101600" lvl="0" marL="0" marR="0" rtl="0" algn="l">
              <a:spcBef>
                <a:spcPts val="0"/>
              </a:spcBef>
              <a:spcAft>
                <a:spcPts val="0"/>
              </a:spcAft>
              <a:buClr>
                <a:srgbClr val="000000"/>
              </a:buClr>
              <a:buSzPts val="1600"/>
              <a:buFont typeface="Arial"/>
              <a:buChar char="•"/>
            </a:pPr>
            <a:r>
              <a:rPr b="0" i="0" lang="ru-RU" sz="1600">
                <a:solidFill>
                  <a:srgbClr val="000000"/>
                </a:solidFill>
                <a:latin typeface="Arial"/>
                <a:ea typeface="Arial"/>
                <a:cs typeface="Arial"/>
                <a:sym typeface="Arial"/>
              </a:rPr>
              <a:t>XML поддерживается на низком аппаратном, микропрограммном и программном уровнях в современных аппаратных решениях.</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07"/>
          <p:cNvSpPr/>
          <p:nvPr/>
        </p:nvSpPr>
        <p:spPr>
          <a:xfrm>
            <a:off x="139700" y="551288"/>
            <a:ext cx="11912600" cy="575542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80"/>
              </a:buClr>
              <a:buSzPts val="1600"/>
              <a:buFont typeface="Bookman Old Style"/>
              <a:buNone/>
            </a:pPr>
            <a:r>
              <a:rPr b="1" i="0" lang="ru-RU" sz="1600" u="none" cap="none" strike="noStrike">
                <a:solidFill>
                  <a:srgbClr val="000080"/>
                </a:solidFill>
                <a:latin typeface="Bookman Old Style"/>
                <a:ea typeface="Bookman Old Style"/>
                <a:cs typeface="Bookman Old Style"/>
                <a:sym typeface="Bookman Old Style"/>
              </a:rPr>
              <a:t>Недостатки XML</a:t>
            </a:r>
            <a:endParaRPr/>
          </a:p>
          <a:p>
            <a:pPr indent="-101600" lvl="0" marL="0" marR="0" rtl="0" algn="l">
              <a:lnSpc>
                <a:spcPct val="100000"/>
              </a:lnSpc>
              <a:spcBef>
                <a:spcPts val="0"/>
              </a:spcBef>
              <a:spcAft>
                <a:spcPts val="0"/>
              </a:spcAft>
              <a:buClr>
                <a:srgbClr val="000000"/>
              </a:buClr>
              <a:buSzPts val="1600"/>
              <a:buFont typeface="Arial"/>
              <a:buChar char="•"/>
            </a:pPr>
            <a:r>
              <a:rPr b="0" i="0" lang="ru-RU" sz="1600" u="none" cap="none" strike="noStrike">
                <a:solidFill>
                  <a:srgbClr val="000000"/>
                </a:solidFill>
                <a:latin typeface="Arial"/>
                <a:ea typeface="Arial"/>
                <a:cs typeface="Arial"/>
                <a:sym typeface="Arial"/>
              </a:rPr>
              <a:t>Синтаксис XML избыточен.</a:t>
            </a:r>
            <a:endParaRPr/>
          </a:p>
          <a:p>
            <a:pPr indent="-101600" lvl="0" marL="0" marR="0" rtl="0" algn="l">
              <a:lnSpc>
                <a:spcPct val="100000"/>
              </a:lnSpc>
              <a:spcBef>
                <a:spcPts val="0"/>
              </a:spcBef>
              <a:spcAft>
                <a:spcPts val="0"/>
              </a:spcAft>
              <a:buClr>
                <a:srgbClr val="000000"/>
              </a:buClr>
              <a:buSzPts val="1600"/>
              <a:buFont typeface="Arial"/>
              <a:buChar char="•"/>
            </a:pPr>
            <a:r>
              <a:rPr b="0" i="0" lang="ru-RU" sz="1600" u="none" cap="none" strike="noStrike">
                <a:solidFill>
                  <a:srgbClr val="000000"/>
                </a:solidFill>
                <a:latin typeface="Arial"/>
                <a:ea typeface="Arial"/>
                <a:cs typeface="Arial"/>
                <a:sym typeface="Arial"/>
              </a:rPr>
              <a:t>Размер XML-документа существенно больше бинарного представления тех же данных. В грубых оценках величину этого фактора принимают за 1 порядок (в 10 раз).</a:t>
            </a:r>
            <a:endParaRPr/>
          </a:p>
          <a:p>
            <a:pPr indent="-101600" lvl="0" marL="0" marR="0" rtl="0" algn="l">
              <a:lnSpc>
                <a:spcPct val="100000"/>
              </a:lnSpc>
              <a:spcBef>
                <a:spcPts val="0"/>
              </a:spcBef>
              <a:spcAft>
                <a:spcPts val="0"/>
              </a:spcAft>
              <a:buClr>
                <a:srgbClr val="000000"/>
              </a:buClr>
              <a:buSzPts val="1600"/>
              <a:buFont typeface="Arial"/>
              <a:buChar char="•"/>
            </a:pPr>
            <a:r>
              <a:rPr b="0" i="0" lang="ru-RU" sz="1600" u="none" cap="none" strike="noStrike">
                <a:solidFill>
                  <a:srgbClr val="000000"/>
                </a:solidFill>
                <a:latin typeface="Arial"/>
                <a:ea typeface="Arial"/>
                <a:cs typeface="Arial"/>
                <a:sym typeface="Arial"/>
              </a:rPr>
              <a:t>Размер XML-документа существенно больше, чем документа в альтернативных текстовых форматах передачи данных (например, JSON, YAML, Protocol Buffers) и особенно в форматах данных, оптимизированных для конкретного случая использования.</a:t>
            </a:r>
            <a:endParaRPr/>
          </a:p>
          <a:p>
            <a:pPr indent="-101600" lvl="0" marL="0" marR="0" rtl="0" algn="l">
              <a:lnSpc>
                <a:spcPct val="100000"/>
              </a:lnSpc>
              <a:spcBef>
                <a:spcPts val="0"/>
              </a:spcBef>
              <a:spcAft>
                <a:spcPts val="0"/>
              </a:spcAft>
              <a:buClr>
                <a:srgbClr val="000000"/>
              </a:buClr>
              <a:buSzPts val="1600"/>
              <a:buFont typeface="Arial"/>
              <a:buChar char="•"/>
            </a:pPr>
            <a:r>
              <a:rPr b="0" i="0" lang="ru-RU" sz="1600" u="none" cap="none" strike="noStrike">
                <a:solidFill>
                  <a:srgbClr val="000000"/>
                </a:solidFill>
                <a:latin typeface="Arial"/>
                <a:ea typeface="Arial"/>
                <a:cs typeface="Arial"/>
                <a:sym typeface="Arial"/>
              </a:rPr>
              <a:t>Избыточность XML может повлиять на эффективность приложения. Возрастает стоимость хранения, обработки и передачи данных.</a:t>
            </a:r>
            <a:endParaRPr/>
          </a:p>
          <a:p>
            <a:pPr indent="-101600" lvl="0" marL="0" marR="0" rtl="0" algn="l">
              <a:lnSpc>
                <a:spcPct val="100000"/>
              </a:lnSpc>
              <a:spcBef>
                <a:spcPts val="0"/>
              </a:spcBef>
              <a:spcAft>
                <a:spcPts val="0"/>
              </a:spcAft>
              <a:buClr>
                <a:srgbClr val="000000"/>
              </a:buClr>
              <a:buSzPts val="1600"/>
              <a:buFont typeface="Arial"/>
              <a:buChar char="•"/>
            </a:pPr>
            <a:r>
              <a:rPr b="0" i="0" lang="ru-RU" sz="1600" u="none" cap="none" strike="noStrike">
                <a:solidFill>
                  <a:srgbClr val="000000"/>
                </a:solidFill>
                <a:latin typeface="Arial"/>
                <a:ea typeface="Arial"/>
                <a:cs typeface="Arial"/>
                <a:sym typeface="Arial"/>
              </a:rPr>
              <a:t>XML содержит метаданные (об именах полей, классов, вложенности структур), и одновременно XML позиционируется как язык взаимодействия открытых систем. При передаче между системами большого количества объектов одного типа (одной структуры), передавать метаданные повторно нет смысла, хотя они содержатся в каждом экземпляре XML описания.</a:t>
            </a:r>
            <a:endParaRPr/>
          </a:p>
          <a:p>
            <a:pPr indent="-101600" lvl="0" marL="0" marR="0" rtl="0" algn="l">
              <a:lnSpc>
                <a:spcPct val="100000"/>
              </a:lnSpc>
              <a:spcBef>
                <a:spcPts val="0"/>
              </a:spcBef>
              <a:spcAft>
                <a:spcPts val="0"/>
              </a:spcAft>
              <a:buClr>
                <a:srgbClr val="000000"/>
              </a:buClr>
              <a:buSzPts val="1600"/>
              <a:buFont typeface="Arial"/>
              <a:buChar char="•"/>
            </a:pPr>
            <a:r>
              <a:rPr b="0" i="0" lang="ru-RU" sz="1600" u="none" cap="none" strike="noStrike">
                <a:solidFill>
                  <a:srgbClr val="000000"/>
                </a:solidFill>
                <a:latin typeface="Arial"/>
                <a:ea typeface="Arial"/>
                <a:cs typeface="Arial"/>
                <a:sym typeface="Arial"/>
              </a:rPr>
              <a:t>Для большого количества задач не нужна вся мощь синтаксиса XML и можно использовать значительно более простые и производительные решения.</a:t>
            </a:r>
            <a:endParaRPr/>
          </a:p>
          <a:p>
            <a:pPr indent="-101600" lvl="0" marL="0" marR="0" rtl="0" algn="l">
              <a:lnSpc>
                <a:spcPct val="100000"/>
              </a:lnSpc>
              <a:spcBef>
                <a:spcPts val="0"/>
              </a:spcBef>
              <a:spcAft>
                <a:spcPts val="0"/>
              </a:spcAft>
              <a:buClr>
                <a:srgbClr val="000000"/>
              </a:buClr>
              <a:buSzPts val="1600"/>
              <a:buFont typeface="Arial"/>
              <a:buChar char="•"/>
            </a:pPr>
            <a:r>
              <a:rPr b="0" i="0" lang="ru-RU" sz="1600" u="none" cap="none" strike="noStrike">
                <a:solidFill>
                  <a:srgbClr val="000000"/>
                </a:solidFill>
                <a:latin typeface="Arial"/>
                <a:ea typeface="Arial"/>
                <a:cs typeface="Arial"/>
                <a:sym typeface="Arial"/>
              </a:rPr>
              <a:t>Неоднозначность моделирования.</a:t>
            </a:r>
            <a:endParaRPr/>
          </a:p>
          <a:p>
            <a:pPr indent="-101600" lvl="0" marL="0" marR="0" rtl="0" algn="l">
              <a:lnSpc>
                <a:spcPct val="100000"/>
              </a:lnSpc>
              <a:spcBef>
                <a:spcPts val="0"/>
              </a:spcBef>
              <a:spcAft>
                <a:spcPts val="0"/>
              </a:spcAft>
              <a:buClr>
                <a:srgbClr val="000000"/>
              </a:buClr>
              <a:buSzPts val="1600"/>
              <a:buFont typeface="Arial"/>
              <a:buChar char="•"/>
            </a:pPr>
            <a:r>
              <a:rPr b="0" i="0" lang="ru-RU" sz="1600" u="none" cap="none" strike="noStrike">
                <a:solidFill>
                  <a:srgbClr val="000000"/>
                </a:solidFill>
                <a:latin typeface="Arial"/>
                <a:ea typeface="Arial"/>
                <a:cs typeface="Arial"/>
                <a:sym typeface="Arial"/>
              </a:rPr>
              <a:t>Нет общепринятой методологии для моделирования данных в XML, в то время как для реляционной модели и объектно-ориентированной такие средства разработаны и базируются на реляционной алгебре, системном подходе и системном анализе.</a:t>
            </a:r>
            <a:endParaRPr/>
          </a:p>
          <a:p>
            <a:pPr indent="-101600" lvl="0" marL="0" marR="0" rtl="0" algn="l">
              <a:lnSpc>
                <a:spcPct val="100000"/>
              </a:lnSpc>
              <a:spcBef>
                <a:spcPts val="0"/>
              </a:spcBef>
              <a:spcAft>
                <a:spcPts val="0"/>
              </a:spcAft>
              <a:buClr>
                <a:srgbClr val="000000"/>
              </a:buClr>
              <a:buSzPts val="1600"/>
              <a:buFont typeface="Arial"/>
              <a:buChar char="•"/>
            </a:pPr>
            <a:r>
              <a:rPr b="0" i="0" lang="ru-RU" sz="1600" u="none" cap="none" strike="noStrike">
                <a:solidFill>
                  <a:srgbClr val="000000"/>
                </a:solidFill>
                <a:latin typeface="Arial"/>
                <a:ea typeface="Arial"/>
                <a:cs typeface="Arial"/>
                <a:sym typeface="Arial"/>
              </a:rPr>
              <a:t>В природе есть множество объектов и явлений, для описания которых разные структуры данных (сетевая, реляционная, иерархическая) являются естественными, и отображение объекта в неестественную для него модель является болезненным для его сути. В случае с реляционной и иерархической моделями определены процедуры декомпозиции, обеспечивающие относительную однозначность, чего нельзя сказать о сетевой модели.</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08"/>
          <p:cNvSpPr/>
          <p:nvPr/>
        </p:nvSpPr>
        <p:spPr>
          <a:xfrm flipH="1">
            <a:off x="222159" y="135216"/>
            <a:ext cx="11436440" cy="452431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a:p>
            <a:pPr indent="-101600" lvl="0" marL="0" marR="0" rtl="0" algn="l">
              <a:lnSpc>
                <a:spcPct val="100000"/>
              </a:lnSpc>
              <a:spcBef>
                <a:spcPts val="0"/>
              </a:spcBef>
              <a:spcAft>
                <a:spcPts val="0"/>
              </a:spcAft>
              <a:buClr>
                <a:srgbClr val="000000"/>
              </a:buClr>
              <a:buSzPts val="1600"/>
              <a:buFont typeface="Arial"/>
              <a:buChar char="•"/>
            </a:pPr>
            <a:r>
              <a:rPr b="0" i="0" lang="ru-RU" sz="1600" u="none" cap="none" strike="noStrike">
                <a:solidFill>
                  <a:srgbClr val="000000"/>
                </a:solidFill>
                <a:latin typeface="Arial"/>
                <a:ea typeface="Arial"/>
                <a:cs typeface="Arial"/>
                <a:sym typeface="Arial"/>
              </a:rPr>
              <a:t>В результате большой гибкости языка и отсутствия строгих ограничений, одна и та же структура может быть представлена множеством способов (различными разработчиками), например, значение может быть записано как атрибут тега или как тело тега и т. д. Например:</a:t>
            </a:r>
            <a:br>
              <a:rPr b="0" i="0" lang="ru-RU" sz="1600" u="none" cap="none" strike="noStrike">
                <a:solidFill>
                  <a:srgbClr val="000000"/>
                </a:solidFill>
                <a:latin typeface="Arial"/>
                <a:ea typeface="Arial"/>
                <a:cs typeface="Arial"/>
                <a:sym typeface="Arial"/>
              </a:rPr>
            </a:br>
            <a:r>
              <a:rPr b="1" i="0" lang="ru-RU" sz="1600" u="none" cap="none" strike="noStrike">
                <a:solidFill>
                  <a:srgbClr val="202000"/>
                </a:solidFill>
                <a:latin typeface="Courier New"/>
                <a:ea typeface="Courier New"/>
                <a:cs typeface="Courier New"/>
                <a:sym typeface="Courier New"/>
              </a:rPr>
              <a:t>&lt;a b="1" c="1"/&gt; &lt;a&gt;&lt;b&gt;1&lt;/b&gt;&lt;c&gt;1&lt;/c&gt;&lt;/a&gt; &lt;a&gt;&lt;b value="1"/&gt;&lt;c value="1"/&gt;&lt;/a&gt; &lt;a&gt;&lt;fields b="1" c="1"/&gt;&lt;/a&gt; </a:t>
            </a:r>
            <a:r>
              <a:rPr b="0" i="0" lang="ru-RU" sz="1600" u="none" cap="none" strike="noStrike">
                <a:solidFill>
                  <a:srgbClr val="000000"/>
                </a:solidFill>
                <a:latin typeface="Arial"/>
                <a:ea typeface="Arial"/>
                <a:cs typeface="Arial"/>
                <a:sym typeface="Arial"/>
              </a:rPr>
              <a:t>и т. д., что делает XML неоднозначным.</a:t>
            </a:r>
            <a:endParaRPr/>
          </a:p>
          <a:p>
            <a:pPr indent="-101600" lvl="0" marL="0" marR="0" rtl="0" algn="l">
              <a:lnSpc>
                <a:spcPct val="100000"/>
              </a:lnSpc>
              <a:spcBef>
                <a:spcPts val="0"/>
              </a:spcBef>
              <a:spcAft>
                <a:spcPts val="0"/>
              </a:spcAft>
              <a:buClr>
                <a:srgbClr val="000000"/>
              </a:buClr>
              <a:buSzPts val="1600"/>
              <a:buFont typeface="Arial"/>
              <a:buChar char="•"/>
            </a:pPr>
            <a:r>
              <a:rPr b="0" i="0" lang="ru-RU" sz="1600" u="none" cap="none" strike="noStrike">
                <a:solidFill>
                  <a:srgbClr val="000000"/>
                </a:solidFill>
                <a:latin typeface="Arial"/>
                <a:ea typeface="Arial"/>
                <a:cs typeface="Arial"/>
                <a:sym typeface="Arial"/>
              </a:rPr>
              <a:t>Поддержка многих языков в именовании тегов дает возможность назвать, например вес русским словом, в таком случае компьютер никак не сможет установить соответствия этого поля с полем weight в англоязычной версии программы и с полями в версиях модели объекта на множестве других языков.</a:t>
            </a:r>
            <a:endParaRPr/>
          </a:p>
          <a:p>
            <a:pPr indent="-101600" lvl="0" marL="0" marR="0" rtl="0" algn="l">
              <a:lnSpc>
                <a:spcPct val="100000"/>
              </a:lnSpc>
              <a:spcBef>
                <a:spcPts val="0"/>
              </a:spcBef>
              <a:spcAft>
                <a:spcPts val="0"/>
              </a:spcAft>
              <a:buClr>
                <a:srgbClr val="000000"/>
              </a:buClr>
              <a:buSzPts val="1600"/>
              <a:buFont typeface="Arial"/>
              <a:buChar char="•"/>
            </a:pPr>
            <a:r>
              <a:rPr b="0" i="0" lang="ru-RU" sz="1600" u="none" cap="none" strike="noStrike">
                <a:solidFill>
                  <a:srgbClr val="000000"/>
                </a:solidFill>
                <a:latin typeface="Arial"/>
                <a:ea typeface="Arial"/>
                <a:cs typeface="Arial"/>
                <a:sym typeface="Arial"/>
              </a:rPr>
              <a:t>XML не содержит встроенной в язык поддержки типов данных. В нём нет строгой типизации, то есть понятий "целых чисел", "строк", "дат", "булевых значений" и т. д.</a:t>
            </a:r>
            <a:endParaRPr/>
          </a:p>
          <a:p>
            <a:pPr indent="-101600" lvl="0" marL="0" marR="0" rtl="0" algn="l">
              <a:lnSpc>
                <a:spcPct val="100000"/>
              </a:lnSpc>
              <a:spcBef>
                <a:spcPts val="0"/>
              </a:spcBef>
              <a:spcAft>
                <a:spcPts val="0"/>
              </a:spcAft>
              <a:buClr>
                <a:srgbClr val="000000"/>
              </a:buClr>
              <a:buSzPts val="1600"/>
              <a:buFont typeface="Arial"/>
              <a:buChar char="•"/>
            </a:pPr>
            <a:r>
              <a:rPr b="0" i="0" lang="ru-RU" sz="1600" u="none" cap="none" strike="noStrike">
                <a:solidFill>
                  <a:srgbClr val="000000"/>
                </a:solidFill>
                <a:latin typeface="Arial"/>
                <a:ea typeface="Arial"/>
                <a:cs typeface="Arial"/>
                <a:sym typeface="Arial"/>
              </a:rPr>
              <a:t>Иерархическая модель данных, предлагаемая XML, ограничена по сравнению с реляционной моделью и объектно-ориентированными графами и сетевой моделью данных.</a:t>
            </a:r>
            <a:endParaRPr/>
          </a:p>
          <a:p>
            <a:pPr indent="-101600" lvl="0" marL="0" marR="0" rtl="0" algn="l">
              <a:lnSpc>
                <a:spcPct val="100000"/>
              </a:lnSpc>
              <a:spcBef>
                <a:spcPts val="0"/>
              </a:spcBef>
              <a:spcAft>
                <a:spcPts val="0"/>
              </a:spcAft>
              <a:buClr>
                <a:srgbClr val="000000"/>
              </a:buClr>
              <a:buSzPts val="1600"/>
              <a:buFont typeface="Arial"/>
              <a:buChar char="•"/>
            </a:pPr>
            <a:r>
              <a:rPr b="0" i="0" lang="ru-RU" sz="1600" u="none" cap="none" strike="noStrike">
                <a:solidFill>
                  <a:srgbClr val="000000"/>
                </a:solidFill>
                <a:latin typeface="Arial"/>
                <a:ea typeface="Arial"/>
                <a:cs typeface="Arial"/>
                <a:sym typeface="Arial"/>
              </a:rPr>
              <a:t>Выражение неиерархических данных (например графов) требует дополнительных усилий</a:t>
            </a:r>
            <a:endParaRPr/>
          </a:p>
          <a:p>
            <a:pPr indent="-101600" lvl="0" marL="0" marR="0" rtl="0" algn="l">
              <a:lnSpc>
                <a:spcPct val="100000"/>
              </a:lnSpc>
              <a:spcBef>
                <a:spcPts val="0"/>
              </a:spcBef>
              <a:spcAft>
                <a:spcPts val="0"/>
              </a:spcAft>
              <a:buClr>
                <a:srgbClr val="000000"/>
              </a:buClr>
              <a:buSzPts val="1600"/>
              <a:buFont typeface="Arial"/>
              <a:buChar char="•"/>
            </a:pPr>
            <a:r>
              <a:rPr b="0" i="0" lang="ru-RU" sz="1600" u="none" cap="none" strike="noStrike">
                <a:solidFill>
                  <a:srgbClr val="000000"/>
                </a:solidFill>
                <a:latin typeface="Arial"/>
                <a:ea typeface="Arial"/>
                <a:cs typeface="Arial"/>
                <a:sym typeface="Arial"/>
              </a:rPr>
              <a:t>Кристофер Дейт, специалист в области реляционных баз данных, автор классического учебника "An Introduction to Database Systems", отмечал, что ":XML является попыткой заново изобрести иерархические базы данных:".</a:t>
            </a:r>
            <a:endParaRPr/>
          </a:p>
          <a:p>
            <a:pPr indent="-101600" lvl="0" marL="0" marR="0" rtl="0" algn="l">
              <a:lnSpc>
                <a:spcPct val="100000"/>
              </a:lnSpc>
              <a:spcBef>
                <a:spcPts val="0"/>
              </a:spcBef>
              <a:spcAft>
                <a:spcPts val="0"/>
              </a:spcAft>
              <a:buClr>
                <a:srgbClr val="000000"/>
              </a:buClr>
              <a:buSzPts val="1600"/>
              <a:buFont typeface="Arial"/>
              <a:buChar char="•"/>
            </a:pPr>
            <a:r>
              <a:rPr b="0" i="0" lang="ru-RU" sz="1600" u="none" cap="none" strike="noStrike">
                <a:solidFill>
                  <a:srgbClr val="000000"/>
                </a:solidFill>
                <a:latin typeface="Arial"/>
                <a:ea typeface="Arial"/>
                <a:cs typeface="Arial"/>
                <a:sym typeface="Arial"/>
              </a:rPr>
              <a:t>Пространства имён XML сложно использовать и их сложно реализовывать в XML-парсерах.</a:t>
            </a:r>
            <a:endParaRPr/>
          </a:p>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09"/>
          <p:cNvSpPr/>
          <p:nvPr/>
        </p:nvSpPr>
        <p:spPr>
          <a:xfrm>
            <a:off x="129396" y="116231"/>
            <a:ext cx="11714671" cy="993926"/>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i="1" lang="ru-RU" sz="2800">
                <a:solidFill>
                  <a:srgbClr val="FF0000"/>
                </a:solidFill>
                <a:latin typeface="Calibri"/>
                <a:ea typeface="Calibri"/>
                <a:cs typeface="Calibri"/>
                <a:sym typeface="Calibri"/>
              </a:rPr>
              <a:t>49) Описать схему DTD, недостатки технологии XML DTD перед XML Schema. </a:t>
            </a:r>
            <a:endParaRPr/>
          </a:p>
        </p:txBody>
      </p:sp>
      <p:sp>
        <p:nvSpPr>
          <p:cNvPr id="708" name="Google Shape;708;p109"/>
          <p:cNvSpPr txBox="1"/>
          <p:nvPr/>
        </p:nvSpPr>
        <p:spPr>
          <a:xfrm>
            <a:off x="129396" y="913580"/>
            <a:ext cx="1152656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600">
                <a:solidFill>
                  <a:schemeClr val="dk1"/>
                </a:solidFill>
                <a:latin typeface="Calibri"/>
                <a:ea typeface="Calibri"/>
                <a:cs typeface="Calibri"/>
                <a:sym typeface="Calibri"/>
              </a:rPr>
              <a:t>	Схема DTD (как и любая другая схема) представляет шаблон разметки документа, в котором указываются наличие, порядок следования и расположение элементов и их атрибутов в документе XML. Т.е. схемы DTD задают структуру и синтаксис XML документов, а не их содержание.</a:t>
            </a:r>
            <a:endParaRPr/>
          </a:p>
        </p:txBody>
      </p:sp>
      <p:sp>
        <p:nvSpPr>
          <p:cNvPr id="709" name="Google Shape;709;p109"/>
          <p:cNvSpPr txBox="1"/>
          <p:nvPr/>
        </p:nvSpPr>
        <p:spPr>
          <a:xfrm>
            <a:off x="129396" y="1694233"/>
            <a:ext cx="12062604" cy="50475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400">
                <a:solidFill>
                  <a:schemeClr val="dk1"/>
                </a:solidFill>
                <a:latin typeface="Calibri"/>
                <a:ea typeface="Calibri"/>
                <a:cs typeface="Calibri"/>
                <a:sym typeface="Calibri"/>
              </a:rPr>
              <a:t>Сегодня XML может использоваться в любых приложениях, которым нужна структурированная информация - от сложных геоинформационных систем, с гигантскими объемами передаваемой информации до обычных "однокомпьютерных" программ, использующих этот язык для описания служебной информации. При внимательном взгляде на окружающий нас информационный мир можно выделить множество задач, связанных с созданием и обработкой структурированной информации, для решения которых может использоваться XML:</a:t>
            </a:r>
            <a:endParaRPr/>
          </a:p>
          <a:p>
            <a:pPr indent="-285750" lvl="0" marL="285750" marR="0" rtl="0" algn="l">
              <a:spcBef>
                <a:spcPts val="0"/>
              </a:spcBef>
              <a:spcAft>
                <a:spcPts val="0"/>
              </a:spcAft>
              <a:buClr>
                <a:schemeClr val="dk1"/>
              </a:buClr>
              <a:buSzPts val="1400"/>
              <a:buFont typeface="Arial"/>
              <a:buChar char="•"/>
            </a:pPr>
            <a:r>
              <a:rPr lang="ru-RU" sz="1400">
                <a:solidFill>
                  <a:schemeClr val="dk1"/>
                </a:solidFill>
                <a:latin typeface="Calibri"/>
                <a:ea typeface="Calibri"/>
                <a:cs typeface="Calibri"/>
                <a:sym typeface="Calibri"/>
              </a:rPr>
              <a:t>В первую очередь, эта технология может оказаться полезной для разработчиков сложных информационных систем, с большим количеством приложений, связанных потоками информации самой различной структурой. В этом случае XML-документы выполняют роль универсального формата для обмена информацией между отдельными компонентами большой программы, объектами различных программных комплексов, информационных систем и сетей.</a:t>
            </a:r>
            <a:endParaRPr/>
          </a:p>
          <a:p>
            <a:pPr indent="-285750" lvl="0" marL="285750" marR="0" rtl="0" algn="l">
              <a:spcBef>
                <a:spcPts val="0"/>
              </a:spcBef>
              <a:spcAft>
                <a:spcPts val="0"/>
              </a:spcAft>
              <a:buClr>
                <a:schemeClr val="dk1"/>
              </a:buClr>
              <a:buSzPts val="1400"/>
              <a:buFont typeface="Arial"/>
              <a:buChar char="•"/>
            </a:pPr>
            <a:r>
              <a:rPr lang="ru-RU" sz="1400">
                <a:solidFill>
                  <a:schemeClr val="dk1"/>
                </a:solidFill>
                <a:latin typeface="Calibri"/>
                <a:ea typeface="Calibri"/>
                <a:cs typeface="Calibri"/>
                <a:sym typeface="Calibri"/>
              </a:rPr>
              <a:t>XML является базовым стандартом для нового языка описания ресурсов, RDF, позволяющего упростить многие проблемы в Web, связанные с поиском нужной информации, обеспечением контроля за содержимым сетевых ресурсов, создания электронных библиотек и т.д.</a:t>
            </a:r>
            <a:endParaRPr/>
          </a:p>
          <a:p>
            <a:pPr indent="-285750" lvl="0" marL="285750" marR="0" rtl="0" algn="l">
              <a:spcBef>
                <a:spcPts val="0"/>
              </a:spcBef>
              <a:spcAft>
                <a:spcPts val="0"/>
              </a:spcAft>
              <a:buClr>
                <a:schemeClr val="dk1"/>
              </a:buClr>
              <a:buSzPts val="1400"/>
              <a:buFont typeface="Arial"/>
              <a:buChar char="•"/>
            </a:pPr>
            <a:r>
              <a:rPr lang="ru-RU" sz="1400">
                <a:solidFill>
                  <a:schemeClr val="dk1"/>
                </a:solidFill>
                <a:latin typeface="Calibri"/>
                <a:ea typeface="Calibri"/>
                <a:cs typeface="Calibri"/>
                <a:sym typeface="Calibri"/>
              </a:rPr>
              <a:t>Язык XML позволяет описывать данные произвольного типа и используется для представления специализированной информации, например химических, математических, физических формул, медицинских рецептов, нотных записей, и т.д. Это означает, что XML может служить мощным дополнением к HTML для распространения в Web "нестандартной", то есть объектно-ориентированной информации. Возможно, в самом ближайшем будущем XML полностью заменит собой HTML, по крайней мере, первые попытки интеграции этих двух языков уже делаются (спецификация XHTML).</a:t>
            </a:r>
            <a:endParaRPr/>
          </a:p>
          <a:p>
            <a:pPr indent="-285750" lvl="0" marL="285750" marR="0" rtl="0" algn="l">
              <a:spcBef>
                <a:spcPts val="0"/>
              </a:spcBef>
              <a:spcAft>
                <a:spcPts val="0"/>
              </a:spcAft>
              <a:buClr>
                <a:schemeClr val="dk1"/>
              </a:buClr>
              <a:buSzPts val="1400"/>
              <a:buFont typeface="Arial"/>
              <a:buChar char="•"/>
            </a:pPr>
            <a:r>
              <a:rPr lang="ru-RU" sz="1400">
                <a:solidFill>
                  <a:schemeClr val="dk1"/>
                </a:solidFill>
                <a:latin typeface="Calibri"/>
                <a:ea typeface="Calibri"/>
                <a:cs typeface="Calibri"/>
                <a:sym typeface="Calibri"/>
              </a:rPr>
              <a:t>XML-документы могут использоваться в качестве промежуточного формата данных в трехзвенных системах. Обычно схема взаимодействия между серверами приложений и баз данных зависит от конкретной СУБД и диалекта SQL, используемого для доступа к данным. Если же результаты запроса будут представлены в некотором универсальном текстовом формате, то звено СУБД, как таковое, станет "прозрачным" для приложения. Кроме того, сегодня на рассмотрение W3C предложена спецификация нового языка запросов к базам данных XQL, который в будущем может стать альтернативой SQL.</a:t>
            </a:r>
            <a:endParaRPr/>
          </a:p>
          <a:p>
            <a:pPr indent="-285750" lvl="0" marL="285750" marR="0" rtl="0" algn="l">
              <a:spcBef>
                <a:spcPts val="0"/>
              </a:spcBef>
              <a:spcAft>
                <a:spcPts val="0"/>
              </a:spcAft>
              <a:buClr>
                <a:schemeClr val="dk1"/>
              </a:buClr>
              <a:buSzPts val="1400"/>
              <a:buFont typeface="Arial"/>
              <a:buChar char="•"/>
            </a:pPr>
            <a:r>
              <a:rPr lang="ru-RU" sz="1400">
                <a:solidFill>
                  <a:schemeClr val="dk1"/>
                </a:solidFill>
                <a:latin typeface="Calibri"/>
                <a:ea typeface="Calibri"/>
                <a:cs typeface="Calibri"/>
                <a:sym typeface="Calibri"/>
              </a:rPr>
              <a:t>Информация, содержащаяся в XML-документах, может изменяться, передаваться на машину клиента и обновляться по частям. Разрабатываемые спецификации XLink и Xpointer поволят ссылаться на отдельные элементы документа, c учетом их вложенности и значений атрибутов.</a:t>
            </a:r>
            <a:endParaRPr/>
          </a:p>
          <a:p>
            <a:pPr indent="-285750" lvl="0" marL="285750" marR="0" rtl="0" algn="l">
              <a:spcBef>
                <a:spcPts val="0"/>
              </a:spcBef>
              <a:spcAft>
                <a:spcPts val="0"/>
              </a:spcAft>
              <a:buClr>
                <a:schemeClr val="dk1"/>
              </a:buClr>
              <a:buSzPts val="1400"/>
              <a:buFont typeface="Arial"/>
              <a:buChar char="•"/>
            </a:pPr>
            <a:r>
              <a:rPr lang="ru-RU" sz="1400">
                <a:solidFill>
                  <a:schemeClr val="dk1"/>
                </a:solidFill>
                <a:latin typeface="Calibri"/>
                <a:ea typeface="Calibri"/>
                <a:cs typeface="Calibri"/>
                <a:sym typeface="Calibri"/>
              </a:rPr>
              <a:t>Использование стилевых таблиц (XSL) позволяет обеспечить независимое от конкретного устройства вывода отображение XML- документов.</a:t>
            </a:r>
            <a:endParaRPr/>
          </a:p>
          <a:p>
            <a:pPr indent="-285750" lvl="0" marL="285750" marR="0" rtl="0" algn="l">
              <a:spcBef>
                <a:spcPts val="0"/>
              </a:spcBef>
              <a:spcAft>
                <a:spcPts val="0"/>
              </a:spcAft>
              <a:buClr>
                <a:schemeClr val="dk1"/>
              </a:buClr>
              <a:buSzPts val="1400"/>
              <a:buFont typeface="Arial"/>
              <a:buChar char="•"/>
            </a:pPr>
            <a:r>
              <a:rPr lang="ru-RU" sz="1400">
                <a:solidFill>
                  <a:schemeClr val="dk1"/>
                </a:solidFill>
                <a:latin typeface="Calibri"/>
                <a:ea typeface="Calibri"/>
                <a:cs typeface="Calibri"/>
                <a:sym typeface="Calibri"/>
              </a:rPr>
              <a:t>XML может использоваться в обычных приложениях для хранения и обработки структурированных данных в едином формате.</a:t>
            </a:r>
            <a:endParaRPr sz="1400">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10"/>
          <p:cNvSpPr txBox="1"/>
          <p:nvPr/>
        </p:nvSpPr>
        <p:spPr>
          <a:xfrm>
            <a:off x="190500" y="203200"/>
            <a:ext cx="11811000" cy="61863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1"/>
                </a:solidFill>
                <a:latin typeface="Calibri"/>
                <a:ea typeface="Calibri"/>
                <a:cs typeface="Calibri"/>
                <a:sym typeface="Calibri"/>
              </a:rPr>
              <a:t>Для того чтобы использовать схему DTD в документе, можно:</a:t>
            </a:r>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1)	описать ее во внешнем файле (c расширением .dtd ) и при описании схемы DTD просто указать ссылку на этот файл (внешняя схема DTD):</a:t>
            </a:r>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&lt;! DOCTYPE имя_элемента SYSTEM "имя_файла.dtd"&gt;</a:t>
            </a:r>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Для внешних DTD декларация DOCTYPE состоит из обычного ключевого сло¬ва и имени корневого элемента, за которым следует еще одно ключевое слово SYSTEM либо PUBLIC, обозначающее источник внешнего определения DTD, а за ним — локализация этого определения.</a:t>
            </a:r>
            <a:endParaRPr/>
          </a:p>
          <a:p>
            <a:pPr indent="0" lvl="0" marL="0" marR="0" rtl="0" algn="l">
              <a:spcBef>
                <a:spcPts val="0"/>
              </a:spcBef>
              <a:spcAft>
                <a:spcPts val="0"/>
              </a:spcAft>
              <a:buNone/>
            </a:pPr>
            <a:r>
              <a:rPr b="1" lang="ru-RU" sz="1800">
                <a:solidFill>
                  <a:schemeClr val="dk1"/>
                </a:solidFill>
                <a:latin typeface="Calibri"/>
                <a:ea typeface="Calibri"/>
                <a:cs typeface="Calibri"/>
                <a:sym typeface="Calibri"/>
              </a:rPr>
              <a:t>Например:</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		&lt;?xml version="1.0" encoding="UTF-8"?&gt;</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		&lt;! DOCTYPE example  SYSTEM "example.dtd"&gt;</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		&lt;example&gt; Это внешняя схема &lt;/example&gt;</a:t>
            </a:r>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2)	непосредственно  внутри  самого  документа  выделить  область, в которой определить нужные правила (внутренняя схема DTD):</a:t>
            </a:r>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&lt;! DOCTYPE имя_элемента [</a:t>
            </a:r>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&lt;!ELEMENT  имя_элемента (дочерний_элемент)&gt;</a:t>
            </a:r>
            <a:endParaRPr/>
          </a:p>
          <a:p>
            <a:pPr indent="0" lvl="0" marL="0" marR="0" rtl="0" algn="l">
              <a:spcBef>
                <a:spcPts val="0"/>
              </a:spcBef>
              <a:spcAft>
                <a:spcPts val="0"/>
              </a:spcAft>
              <a:buNone/>
            </a:pPr>
            <a:r>
              <a:rPr b="1" lang="ru-RU" sz="1800">
                <a:solidFill>
                  <a:schemeClr val="dk1"/>
                </a:solidFill>
                <a:latin typeface="Calibri"/>
                <a:ea typeface="Calibri"/>
                <a:cs typeface="Calibri"/>
                <a:sym typeface="Calibri"/>
              </a:rPr>
              <a:t>Например:</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		&lt;?xml version="1.0" encoding="UTF-8"?&gt;</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		&lt;! DOCTYPE example  [</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		&lt;!ELEMENT example (#PCDATA)&gt;</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		]&gt;</a:t>
            </a:r>
            <a:endParaRPr/>
          </a:p>
          <a:p>
            <a:pPr indent="0" lvl="0" marL="0" marR="0" rtl="0" algn="l">
              <a:spcBef>
                <a:spcPts val="0"/>
              </a:spcBef>
              <a:spcAft>
                <a:spcPts val="0"/>
              </a:spcAft>
              <a:buNone/>
            </a:pPr>
            <a:r>
              <a:rPr i="1" lang="ru-RU" sz="1800">
                <a:solidFill>
                  <a:schemeClr val="dk1"/>
                </a:solidFill>
                <a:latin typeface="Calibri"/>
                <a:ea typeface="Calibri"/>
                <a:cs typeface="Calibri"/>
                <a:sym typeface="Calibri"/>
              </a:rPr>
              <a:t>		&lt;example&gt; Это внутренняя схема &lt;/example&gt;</a:t>
            </a:r>
            <a:endParaRPr/>
          </a:p>
          <a:p>
            <a:pPr indent="0" lvl="0" marL="0" marR="0" rtl="0" algn="l">
              <a:spcBef>
                <a:spcPts val="0"/>
              </a:spcBef>
              <a:spcAft>
                <a:spcPts val="0"/>
              </a:spcAft>
              <a:buNone/>
            </a:pPr>
            <a:r>
              <a:rPr lang="ru-RU" sz="1800">
                <a:solidFill>
                  <a:schemeClr val="dk1"/>
                </a:solidFill>
                <a:latin typeface="Calibri"/>
                <a:ea typeface="Calibri"/>
                <a:cs typeface="Calibri"/>
                <a:sym typeface="Calibri"/>
              </a:rPr>
              <a:t>Все, что указано в квадратных скобках […] образует внутреннюю схему DTD.</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11"/>
          <p:cNvSpPr/>
          <p:nvPr/>
        </p:nvSpPr>
        <p:spPr>
          <a:xfrm>
            <a:off x="129396" y="116231"/>
            <a:ext cx="11714671" cy="595932"/>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i="1" lang="ru-RU" sz="3200">
                <a:solidFill>
                  <a:srgbClr val="FF0000"/>
                </a:solidFill>
                <a:latin typeface="Calibri"/>
                <a:ea typeface="Calibri"/>
                <a:cs typeface="Calibri"/>
                <a:sym typeface="Calibri"/>
              </a:rPr>
              <a:t>50)	Описать назначение веб-сервера Apache, его возможности </a:t>
            </a:r>
            <a:endParaRPr/>
          </a:p>
        </p:txBody>
      </p:sp>
      <p:sp>
        <p:nvSpPr>
          <p:cNvPr id="720" name="Google Shape;720;p111"/>
          <p:cNvSpPr txBox="1"/>
          <p:nvPr/>
        </p:nvSpPr>
        <p:spPr>
          <a:xfrm>
            <a:off x="129395" y="599595"/>
            <a:ext cx="11714671"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1800">
                <a:solidFill>
                  <a:srgbClr val="626570"/>
                </a:solidFill>
                <a:latin typeface="Roboto"/>
                <a:ea typeface="Roboto"/>
                <a:cs typeface="Roboto"/>
                <a:sym typeface="Roboto"/>
              </a:rPr>
              <a:t>Сервер Apache – универсальный инструмент для быстрого и безопасного запуска интернет-проектов разного масштаба. Веб-сервер совместим с большинством существующих операционных систем, программных  продуктов и языков разработки.</a:t>
            </a:r>
            <a:br>
              <a:rPr lang="ru-RU" sz="1800">
                <a:solidFill>
                  <a:schemeClr val="dk1"/>
                </a:solidFill>
                <a:latin typeface="Calibri"/>
                <a:ea typeface="Calibri"/>
                <a:cs typeface="Calibri"/>
                <a:sym typeface="Calibri"/>
              </a:rPr>
            </a:br>
            <a:r>
              <a:rPr b="0" i="0" lang="ru-RU" sz="1800">
                <a:solidFill>
                  <a:srgbClr val="626570"/>
                </a:solidFill>
                <a:latin typeface="Roboto"/>
                <a:ea typeface="Roboto"/>
                <a:cs typeface="Roboto"/>
                <a:sym typeface="Roboto"/>
              </a:rPr>
              <a:t>Система конфигурационных файлов дает «Апач» гибкие возможности для настройки, а динамически подгружаемые модули расширяют функционал до максимума. Особенно эффективно использовать веб-сервер Apache в связке с ближайшим аналогом – Nginx.</a:t>
            </a:r>
            <a:endParaRPr sz="1800">
              <a:solidFill>
                <a:schemeClr val="dk1"/>
              </a:solidFill>
              <a:latin typeface="Calibri"/>
              <a:ea typeface="Calibri"/>
              <a:cs typeface="Calibri"/>
              <a:sym typeface="Calibri"/>
            </a:endParaRPr>
          </a:p>
        </p:txBody>
      </p:sp>
      <p:sp>
        <p:nvSpPr>
          <p:cNvPr id="721" name="Google Shape;721;p111"/>
          <p:cNvSpPr txBox="1"/>
          <p:nvPr/>
        </p:nvSpPr>
        <p:spPr>
          <a:xfrm>
            <a:off x="129394" y="2229200"/>
            <a:ext cx="11496132"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1800">
                <a:solidFill>
                  <a:srgbClr val="626570"/>
                </a:solidFill>
                <a:latin typeface="Roboto"/>
                <a:ea typeface="Roboto"/>
                <a:cs typeface="Roboto"/>
                <a:sym typeface="Roboto"/>
              </a:rPr>
              <a:t>Система конфигурации Apache работает на текстовых файлах с прописанными настройками. Она подразделяется на три условных уровня, для каждого из которых имеется свой конфигурационный файл:</a:t>
            </a:r>
            <a:endParaRPr/>
          </a:p>
          <a:p>
            <a:pPr indent="-114300" lvl="0" marL="0" marR="0" rtl="0" algn="l">
              <a:spcBef>
                <a:spcPts val="0"/>
              </a:spcBef>
              <a:spcAft>
                <a:spcPts val="0"/>
              </a:spcAft>
              <a:buClr>
                <a:srgbClr val="626570"/>
              </a:buClr>
              <a:buSzPts val="1800"/>
              <a:buFont typeface="Calibri"/>
              <a:buAutoNum type="arabicPeriod"/>
            </a:pPr>
            <a:r>
              <a:rPr b="0" i="0" lang="ru-RU" sz="1800">
                <a:solidFill>
                  <a:srgbClr val="626570"/>
                </a:solidFill>
                <a:latin typeface="Roboto"/>
                <a:ea typeface="Roboto"/>
                <a:cs typeface="Roboto"/>
                <a:sym typeface="Roboto"/>
              </a:rPr>
              <a:t>Уровень конфигурации сервера (файл </a:t>
            </a:r>
            <a:r>
              <a:rPr b="1" i="0" lang="ru-RU" sz="1800">
                <a:solidFill>
                  <a:srgbClr val="202737"/>
                </a:solidFill>
                <a:latin typeface="Roboto"/>
                <a:ea typeface="Roboto"/>
                <a:cs typeface="Roboto"/>
                <a:sym typeface="Roboto"/>
              </a:rPr>
              <a:t>httpd.conf</a:t>
            </a:r>
            <a:r>
              <a:rPr b="0" i="0" lang="ru-RU" sz="1800">
                <a:solidFill>
                  <a:srgbClr val="626570"/>
                </a:solidFill>
                <a:latin typeface="Roboto"/>
                <a:ea typeface="Roboto"/>
                <a:cs typeface="Roboto"/>
                <a:sym typeface="Roboto"/>
              </a:rPr>
              <a:t>) – основной конфигурационный файл. Действие распространяется на весь механизм веб-сервера.</a:t>
            </a:r>
            <a:endParaRPr/>
          </a:p>
          <a:p>
            <a:pPr indent="-114300" lvl="0" marL="0" marR="0" rtl="0" algn="l">
              <a:spcBef>
                <a:spcPts val="0"/>
              </a:spcBef>
              <a:spcAft>
                <a:spcPts val="0"/>
              </a:spcAft>
              <a:buClr>
                <a:srgbClr val="626570"/>
              </a:buClr>
              <a:buSzPts val="1800"/>
              <a:buFont typeface="Calibri"/>
              <a:buAutoNum type="arabicPeriod"/>
            </a:pPr>
            <a:r>
              <a:rPr b="0" i="0" lang="ru-RU" sz="1800">
                <a:solidFill>
                  <a:srgbClr val="626570"/>
                </a:solidFill>
                <a:latin typeface="Roboto"/>
                <a:ea typeface="Roboto"/>
                <a:cs typeface="Roboto"/>
                <a:sym typeface="Roboto"/>
              </a:rPr>
              <a:t>Уровень каталога (файл </a:t>
            </a:r>
            <a:r>
              <a:rPr b="1" i="0" lang="ru-RU" sz="1800">
                <a:solidFill>
                  <a:srgbClr val="202737"/>
                </a:solidFill>
                <a:latin typeface="Roboto"/>
                <a:ea typeface="Roboto"/>
                <a:cs typeface="Roboto"/>
                <a:sym typeface="Roboto"/>
              </a:rPr>
              <a:t>.htaccess</a:t>
            </a:r>
            <a:r>
              <a:rPr b="0" i="0" lang="ru-RU" sz="1800">
                <a:solidFill>
                  <a:srgbClr val="626570"/>
                </a:solidFill>
                <a:latin typeface="Roboto"/>
                <a:ea typeface="Roboto"/>
                <a:cs typeface="Roboto"/>
                <a:sym typeface="Roboto"/>
              </a:rPr>
              <a:t>) – дополнительный конфигурационный файл. Его директивы охватывают только каталог, где расположен файл, а также вложенные подкаталоги.</a:t>
            </a:r>
            <a:endParaRPr/>
          </a:p>
          <a:p>
            <a:pPr indent="-114300" lvl="0" marL="0" marR="0" rtl="0" algn="l">
              <a:spcBef>
                <a:spcPts val="0"/>
              </a:spcBef>
              <a:spcAft>
                <a:spcPts val="0"/>
              </a:spcAft>
              <a:buClr>
                <a:srgbClr val="626570"/>
              </a:buClr>
              <a:buSzPts val="1800"/>
              <a:buFont typeface="Calibri"/>
              <a:buAutoNum type="arabicPeriod"/>
            </a:pPr>
            <a:r>
              <a:rPr b="0" i="0" lang="ru-RU" sz="1800">
                <a:solidFill>
                  <a:srgbClr val="626570"/>
                </a:solidFill>
                <a:latin typeface="Roboto"/>
                <a:ea typeface="Roboto"/>
                <a:cs typeface="Roboto"/>
                <a:sym typeface="Roboto"/>
              </a:rPr>
              <a:t>Уровень виртуального хоста (файл </a:t>
            </a:r>
            <a:r>
              <a:rPr b="1" i="0" lang="ru-RU" sz="1800">
                <a:solidFill>
                  <a:srgbClr val="202737"/>
                </a:solidFill>
                <a:latin typeface="Roboto"/>
                <a:ea typeface="Roboto"/>
                <a:cs typeface="Roboto"/>
                <a:sym typeface="Roboto"/>
              </a:rPr>
              <a:t>httpd.conf</a:t>
            </a:r>
            <a:r>
              <a:rPr b="0" i="0" lang="ru-RU" sz="1800">
                <a:solidFill>
                  <a:srgbClr val="626570"/>
                </a:solidFill>
                <a:latin typeface="Roboto"/>
                <a:ea typeface="Roboto"/>
                <a:cs typeface="Roboto"/>
                <a:sym typeface="Roboto"/>
              </a:rPr>
              <a:t>&gt; или </a:t>
            </a:r>
            <a:r>
              <a:rPr b="1" i="0" lang="ru-RU" sz="1800">
                <a:solidFill>
                  <a:srgbClr val="202737"/>
                </a:solidFill>
                <a:latin typeface="Roboto"/>
                <a:ea typeface="Roboto"/>
                <a:cs typeface="Roboto"/>
                <a:sym typeface="Roboto"/>
              </a:rPr>
              <a:t>extra/httpd-vhosts.conf</a:t>
            </a:r>
            <a:r>
              <a:rPr b="0" i="0" lang="ru-RU" sz="1800">
                <a:solidFill>
                  <a:srgbClr val="626570"/>
                </a:solidFill>
                <a:latin typeface="Roboto"/>
                <a:ea typeface="Roboto"/>
                <a:cs typeface="Roboto"/>
                <a:sym typeface="Roboto"/>
              </a:rPr>
              <a:t>).</a:t>
            </a:r>
            <a:endParaRPr/>
          </a:p>
          <a:p>
            <a:pPr indent="0" lvl="0" marL="0" marR="0" rtl="0" algn="l">
              <a:spcBef>
                <a:spcPts val="0"/>
              </a:spcBef>
              <a:spcAft>
                <a:spcPts val="0"/>
              </a:spcAft>
              <a:buNone/>
            </a:pPr>
            <a:r>
              <a:rPr b="0" i="0" lang="ru-RU" sz="1800">
                <a:solidFill>
                  <a:srgbClr val="626570"/>
                </a:solidFill>
                <a:latin typeface="Roboto"/>
                <a:ea typeface="Roboto"/>
                <a:cs typeface="Roboto"/>
                <a:sym typeface="Roboto"/>
              </a:rPr>
              <a:t>Обычно конфигурационные файлы Apache находятся в папке «conf», а дополнительные конфигурационные файлы во вложенной в нее папке «extra». Внести изменения можно как через редактирование самого файла, так и через командную строку.</a:t>
            </a:r>
            <a:endParaRPr/>
          </a:p>
        </p:txBody>
      </p:sp>
      <p:sp>
        <p:nvSpPr>
          <p:cNvPr id="722" name="Google Shape;722;p111"/>
          <p:cNvSpPr txBox="1"/>
          <p:nvPr/>
        </p:nvSpPr>
        <p:spPr>
          <a:xfrm>
            <a:off x="129393" y="5009660"/>
            <a:ext cx="1166261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1800">
                <a:solidFill>
                  <a:srgbClr val="626570"/>
                </a:solidFill>
                <a:latin typeface="Roboto"/>
                <a:ea typeface="Roboto"/>
                <a:cs typeface="Roboto"/>
                <a:sym typeface="Roboto"/>
              </a:rPr>
              <a:t>Веб-хост – это компонент сервера, отвечающий за обслуживание одного размещенного на нем объекта (сайта, виртуального сервера). Система виртуальных хостов Apache позволяет одновременно запускать несколько проектов с одного IP-адреса.</a:t>
            </a:r>
            <a:endParaRPr/>
          </a:p>
          <a:p>
            <a:pPr indent="0" lvl="0" marL="0" marR="0" rtl="0" algn="l">
              <a:spcBef>
                <a:spcPts val="0"/>
              </a:spcBef>
              <a:spcAft>
                <a:spcPts val="0"/>
              </a:spcAft>
              <a:buNone/>
            </a:pPr>
            <a:r>
              <a:rPr b="0" i="0" lang="ru-RU" sz="1800">
                <a:solidFill>
                  <a:srgbClr val="626570"/>
                </a:solidFill>
                <a:latin typeface="Roboto"/>
                <a:ea typeface="Roboto"/>
                <a:cs typeface="Roboto"/>
                <a:sym typeface="Roboto"/>
              </a:rPr>
              <a:t>В Apache можно установить настройки модуля и ядра, а также вводить лимиты на потребление серверных ресурсов (трафик, RAM, CPU) для каждого виртуального хоста в отдельности. Это технологическая основа всего механизма веб-хостинга.</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Ретро">
  <a:themeElements>
    <a:clrScheme name="Ретро">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